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5"/>
  </p:notesMasterIdLst>
  <p:handoutMasterIdLst>
    <p:handoutMasterId r:id="rId16"/>
  </p:handoutMasterIdLst>
  <p:sldIdLst>
    <p:sldId id="272" r:id="rId3"/>
    <p:sldId id="258" r:id="rId4"/>
    <p:sldId id="294" r:id="rId5"/>
    <p:sldId id="295" r:id="rId6"/>
    <p:sldId id="291" r:id="rId7"/>
    <p:sldId id="282" r:id="rId8"/>
    <p:sldId id="287" r:id="rId9"/>
    <p:sldId id="293" r:id="rId10"/>
    <p:sldId id="288" r:id="rId11"/>
    <p:sldId id="284" r:id="rId12"/>
    <p:sldId id="289" r:id="rId13"/>
    <p:sldId id="28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D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6" autoAdjust="0"/>
    <p:restoredTop sz="94660"/>
  </p:normalViewPr>
  <p:slideViewPr>
    <p:cSldViewPr snapToGrid="0">
      <p:cViewPr varScale="1">
        <p:scale>
          <a:sx n="87" d="100"/>
          <a:sy n="87" d="100"/>
        </p:scale>
        <p:origin x="494" y="5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193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tx1"/>
                </a:solidFill>
              </a:rPr>
              <a:t>Comprehensive</a:t>
            </a:r>
            <a:r>
              <a:rPr lang="en-US" b="1" baseline="0" dirty="0">
                <a:solidFill>
                  <a:schemeClr val="tx1"/>
                </a:solidFill>
              </a:rPr>
              <a:t> Score of all questions</a:t>
            </a:r>
            <a:endParaRPr lang="en-US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FY15</c:v>
                </c:pt>
              </c:strCache>
            </c:strRef>
          </c:tx>
          <c:spPr>
            <a:solidFill>
              <a:sysClr val="windowText" lastClr="0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Average Score</c:v>
                </c:pt>
              </c:strCache>
            </c:strRef>
          </c:cat>
          <c:val>
            <c:numRef>
              <c:f>Sheet1!$B$2</c:f>
              <c:numCache>
                <c:formatCode>0.00</c:formatCode>
                <c:ptCount val="1"/>
                <c:pt idx="0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8B-4288-925F-F7BBBAEEE8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FY16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Average Score</c:v>
                </c:pt>
              </c:strCache>
            </c:strRef>
          </c:cat>
          <c:val>
            <c:numRef>
              <c:f>Sheet1!$C$2</c:f>
              <c:numCache>
                <c:formatCode>0.00</c:formatCode>
                <c:ptCount val="1"/>
                <c:pt idx="0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8B-4288-925F-F7BBBAEEE8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FY17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Average Score</c:v>
                </c:pt>
              </c:strCache>
            </c:strRef>
          </c:cat>
          <c:val>
            <c:numRef>
              <c:f>Sheet1!$D$2</c:f>
              <c:numCache>
                <c:formatCode>0.00</c:formatCode>
                <c:ptCount val="1"/>
                <c:pt idx="0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8B-4288-925F-F7BBBAEEE8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FY18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28B-4288-925F-F7BBBAEEE81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Average Score</c:v>
                </c:pt>
              </c:strCache>
            </c:strRef>
          </c:cat>
          <c:val>
            <c:numRef>
              <c:f>Sheet1!$E$2</c:f>
              <c:numCache>
                <c:formatCode>0.00</c:formatCode>
                <c:ptCount val="1"/>
                <c:pt idx="0">
                  <c:v>4.4800000000000004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28B-4288-925F-F7BBBAEEE8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3254184"/>
        <c:axId val="323254512"/>
      </c:barChart>
      <c:catAx>
        <c:axId val="323254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254512"/>
        <c:crosses val="autoZero"/>
        <c:auto val="1"/>
        <c:lblAlgn val="ctr"/>
        <c:lblOffset val="4"/>
        <c:tickLblSkip val="1"/>
        <c:noMultiLvlLbl val="0"/>
      </c:catAx>
      <c:valAx>
        <c:axId val="323254512"/>
        <c:scaling>
          <c:orientation val="minMax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254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tx1"/>
                </a:solidFill>
              </a:rPr>
              <a:t>MSHN</a:t>
            </a:r>
            <a:r>
              <a:rPr lang="en-US" b="1" baseline="0">
                <a:solidFill>
                  <a:schemeClr val="tx1"/>
                </a:solidFill>
              </a:rPr>
              <a:t> Comprehensive Response Percentage</a:t>
            </a:r>
            <a:endParaRPr lang="en-US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0.62519999999999998</c:v>
                </c:pt>
                <c:pt idx="1">
                  <c:v>0.63270000000000004</c:v>
                </c:pt>
                <c:pt idx="2">
                  <c:v>0.63239917976760085</c:v>
                </c:pt>
                <c:pt idx="3">
                  <c:v>0.63109999999999999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D4-4AE8-82CF-E5F8576FEA6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0.26869999999999999</c:v>
                </c:pt>
                <c:pt idx="1">
                  <c:v>0.27289999999999998</c:v>
                </c:pt>
                <c:pt idx="2">
                  <c:v>0.26791979949874689</c:v>
                </c:pt>
                <c:pt idx="3">
                  <c:v>0.25979999999999998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D4-4AE8-82CF-E5F8576FEA6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</c:strCache>
            </c:strRef>
          </c:cat>
          <c:val>
            <c:numRef>
              <c:f>Sheet1!$D$2:$D$5</c:f>
              <c:numCache>
                <c:formatCode>0.00%</c:formatCode>
                <c:ptCount val="4"/>
                <c:pt idx="0">
                  <c:v>7.9799999999999996E-2</c:v>
                </c:pt>
                <c:pt idx="1">
                  <c:v>7.0699999999999999E-2</c:v>
                </c:pt>
                <c:pt idx="2">
                  <c:v>7.448165869218501E-2</c:v>
                </c:pt>
                <c:pt idx="3">
                  <c:v>8.0100000000000005E-2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D4-4AE8-82CF-E5F8576FEA6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1825413889486132"/>
                  <c:y val="3.9682539682539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8D4-4AE8-82CF-E5F8576FEA6E}"/>
                </c:ext>
              </c:extLst>
            </c:dLbl>
            <c:dLbl>
              <c:idx val="1"/>
              <c:layout>
                <c:manualLayout>
                  <c:x val="0.11610406364222747"/>
                  <c:y val="7.93650793650791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8D4-4AE8-82CF-E5F8576FEA6E}"/>
                </c:ext>
              </c:extLst>
            </c:dLbl>
            <c:dLbl>
              <c:idx val="2"/>
              <c:layout>
                <c:manualLayout>
                  <c:x val="0.10535368737905827"/>
                  <c:y val="1.587297681539805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8D4-4AE8-82CF-E5F8576FEA6E}"/>
                </c:ext>
              </c:extLst>
            </c:dLbl>
            <c:dLbl>
              <c:idx val="3"/>
              <c:layout>
                <c:manualLayout>
                  <c:x val="9.6753386368522903E-2"/>
                  <c:y val="1.0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8D4-4AE8-82CF-E5F8576FEA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</c:strCache>
            </c:strRef>
          </c:cat>
          <c:val>
            <c:numRef>
              <c:f>Sheet1!$E$2:$E$5</c:f>
              <c:numCache>
                <c:formatCode>0.00%</c:formatCode>
                <c:ptCount val="4"/>
                <c:pt idx="0">
                  <c:v>1.7899999999999999E-2</c:v>
                </c:pt>
                <c:pt idx="1">
                  <c:v>1.7399999999999999E-2</c:v>
                </c:pt>
                <c:pt idx="2">
                  <c:v>1.6791979949874688E-2</c:v>
                </c:pt>
                <c:pt idx="3">
                  <c:v>1.72E-2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8D4-4AE8-82CF-E5F8576FEA6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9417590942912902E-17"/>
                  <c:y val="-1.587301587301587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8D4-4AE8-82CF-E5F8576FEA6E}"/>
                </c:ext>
              </c:extLst>
            </c:dLbl>
            <c:dLbl>
              <c:idx val="1"/>
              <c:layout>
                <c:manualLayout>
                  <c:x val="0"/>
                  <c:y val="-1.984126984126986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8D4-4AE8-82CF-E5F8576FEA6E}"/>
                </c:ext>
              </c:extLst>
            </c:dLbl>
            <c:dLbl>
              <c:idx val="2"/>
              <c:layout>
                <c:manualLayout>
                  <c:x val="0"/>
                  <c:y val="-1.58730158730158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8D4-4AE8-82CF-E5F8576FEA6E}"/>
                </c:ext>
              </c:extLst>
            </c:dLbl>
            <c:dLbl>
              <c:idx val="3"/>
              <c:layout>
                <c:manualLayout>
                  <c:x val="4.3002351538996781E-3"/>
                  <c:y val="-1.73611111111111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588820963064408E-2"/>
                      <c:h val="6.93924978127734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58D4-4AE8-82CF-E5F8576FEA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</c:strCache>
            </c:strRef>
          </c:cat>
          <c:val>
            <c:numRef>
              <c:f>Sheet1!$F$2:$F$5</c:f>
              <c:numCache>
                <c:formatCode>0.00%</c:formatCode>
                <c:ptCount val="4"/>
                <c:pt idx="0">
                  <c:v>8.3999999999999995E-3</c:v>
                </c:pt>
                <c:pt idx="1">
                  <c:v>6.4000000000000003E-3</c:v>
                </c:pt>
                <c:pt idx="2">
                  <c:v>8.4073820915926186E-3</c:v>
                </c:pt>
                <c:pt idx="3">
                  <c:v>1.17E-2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8D4-4AE8-82CF-E5F8576FEA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24629352"/>
        <c:axId val="524636896"/>
      </c:barChart>
      <c:catAx>
        <c:axId val="524629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4636896"/>
        <c:crosses val="autoZero"/>
        <c:auto val="1"/>
        <c:lblAlgn val="ctr"/>
        <c:lblOffset val="100"/>
        <c:noMultiLvlLbl val="0"/>
      </c:catAx>
      <c:valAx>
        <c:axId val="524636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4629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tx1"/>
                </a:solidFill>
              </a:rPr>
              <a:t>Question 1 Average</a:t>
            </a:r>
            <a:r>
              <a:rPr lang="en-US" b="1" baseline="0">
                <a:solidFill>
                  <a:schemeClr val="tx1"/>
                </a:solidFill>
              </a:rPr>
              <a:t> Score</a:t>
            </a:r>
            <a:endParaRPr lang="en-US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FY15</c:v>
                </c:pt>
              </c:strCache>
            </c:strRef>
          </c:tx>
          <c:spPr>
            <a:solidFill>
              <a:sysClr val="windowText" lastClr="0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Question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1C-4C1F-A67F-A1FBCD2EC0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FY16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Question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1C-4C1F-A67F-A1FBCD2EC0F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FY17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Question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4.54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1C-4C1F-A67F-A1FBCD2EC0F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FY18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AD1C-4C1F-A67F-A1FBCD2EC0FD}"/>
              </c:ext>
            </c:extLst>
          </c:dPt>
          <c:dLbls>
            <c:spPr>
              <a:solidFill>
                <a:srgbClr val="FFC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Question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4.5599999999999996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D1C-4C1F-A67F-A1FBCD2EC0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5078976"/>
        <c:axId val="515078320"/>
      </c:barChart>
      <c:catAx>
        <c:axId val="51507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078320"/>
        <c:crossesAt val="1"/>
        <c:auto val="1"/>
        <c:lblAlgn val="ctr"/>
        <c:lblOffset val="100"/>
        <c:noMultiLvlLbl val="0"/>
      </c:catAx>
      <c:valAx>
        <c:axId val="515078320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078976"/>
        <c:crosses val="autoZero"/>
        <c:crossBetween val="between"/>
        <c:majorUnit val="0.5"/>
        <c:min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tx1"/>
                </a:solidFill>
              </a:rPr>
              <a:t>Question 9 Average Score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FY15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D67-46DE-8246-D3F20E94A45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Question 9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1F-4A36-86CE-D65B996397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FY16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Question 9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4.3600000000000003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1F-4A36-86CE-D65B9963979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FY17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Question 9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4.3499999999999996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1F-4A36-86CE-D65B9963979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FY18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Question 9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4.29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1F-4A36-86CE-D65B996397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5059952"/>
        <c:axId val="515064544"/>
      </c:barChart>
      <c:catAx>
        <c:axId val="51505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064544"/>
        <c:crosses val="autoZero"/>
        <c:auto val="1"/>
        <c:lblAlgn val="ctr"/>
        <c:lblOffset val="100"/>
        <c:noMultiLvlLbl val="0"/>
      </c:catAx>
      <c:valAx>
        <c:axId val="515064544"/>
        <c:scaling>
          <c:orientation val="minMax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059952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11/15/2018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11/15/2018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Rectangle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49040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6736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749040"/>
            <a:ext cx="960120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t>11/15/2018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11/15/2018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11/15/2018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11/15/2018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11/15/2018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noFill/>
        </p:spPr>
        <p:txBody>
          <a:bodyPr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11/15/2018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11/15/2018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524623"/>
            <a:ext cx="9601200" cy="2514600"/>
          </a:xfrm>
        </p:spPr>
        <p:txBody>
          <a:bodyPr/>
          <a:lstStyle/>
          <a:p>
            <a:r>
              <a:rPr lang="en-US" b="1" cap="small" dirty="0">
                <a:solidFill>
                  <a:srgbClr val="909D35"/>
                </a:solidFill>
              </a:rPr>
              <a:t>FY18 SUD Satisfaction Survey Results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96329"/>
            <a:ext cx="9601200" cy="914400"/>
          </a:xfrm>
        </p:spPr>
        <p:txBody>
          <a:bodyPr/>
          <a:lstStyle/>
          <a:p>
            <a:r>
              <a:rPr lang="en-US" dirty="0"/>
              <a:t>Dan Dedloff, MA, LPC</a:t>
            </a:r>
          </a:p>
          <a:p>
            <a:r>
              <a:rPr lang="en-US" dirty="0"/>
              <a:t>Customer Service &amp; Recipient Rights Specialist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54" y="773546"/>
            <a:ext cx="3152493" cy="11239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7154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cap="small" dirty="0">
                <a:solidFill>
                  <a:srgbClr val="909D35"/>
                </a:solidFill>
              </a:rPr>
              <a:t>FY18 SUD Satisfaction Survey Conclusion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600" dirty="0"/>
              <a:t>The overwhelming majority of those surveyed  provided a positive response </a:t>
            </a:r>
          </a:p>
          <a:p>
            <a:pPr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600" dirty="0"/>
              <a:t>There was a minor decrease in satisfaction</a:t>
            </a:r>
          </a:p>
          <a:p>
            <a:pPr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600" dirty="0"/>
              <a:t>Most SUD consumers are satisfied with their SUD treatment provider and the treatment they receive</a:t>
            </a:r>
          </a:p>
          <a:p>
            <a:pPr lvl="1">
              <a:spcBef>
                <a:spcPts val="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sz="3400" dirty="0"/>
          </a:p>
          <a:p>
            <a:pPr marL="45720" lvl="0" indent="0">
              <a:buClr>
                <a:srgbClr val="909D35"/>
              </a:buClr>
              <a:buNone/>
            </a:pPr>
            <a:endParaRPr lang="en-US" dirty="0"/>
          </a:p>
          <a:p>
            <a:pPr lvl="2"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35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cap="small" dirty="0">
                <a:solidFill>
                  <a:srgbClr val="909D35"/>
                </a:solidFill>
              </a:rPr>
              <a:t>FY18 SUD Satisfaction Survey Next Steps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spcBef>
                <a:spcPts val="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600" dirty="0"/>
              <a:t>Results will be presented within MSHN councils and committees to explore trends and highlight the positive results.</a:t>
            </a:r>
          </a:p>
          <a:p>
            <a:pPr lvl="1">
              <a:spcBef>
                <a:spcPts val="120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600" dirty="0"/>
              <a:t>SUD provider are encouraged to review their individual results for quality improvement opportunities. </a:t>
            </a:r>
            <a:endParaRPr lang="en-US" dirty="0"/>
          </a:p>
          <a:p>
            <a:pPr lvl="2"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38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524623"/>
            <a:ext cx="9601200" cy="2030340"/>
          </a:xfrm>
        </p:spPr>
        <p:txBody>
          <a:bodyPr/>
          <a:lstStyle/>
          <a:p>
            <a:r>
              <a:rPr lang="en-US" cap="small" dirty="0">
                <a:solidFill>
                  <a:srgbClr val="909D35"/>
                </a:solidFill>
              </a:rPr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96328"/>
            <a:ext cx="9601200" cy="128195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Dan Dedloff, MA, LPC</a:t>
            </a:r>
          </a:p>
          <a:p>
            <a:r>
              <a:rPr lang="en-US" dirty="0"/>
              <a:t>Customer Service &amp; Recipient Rights Specialist</a:t>
            </a:r>
          </a:p>
          <a:p>
            <a:r>
              <a:rPr lang="en-US" dirty="0"/>
              <a:t>Dan.Dedloff@midstatehealthnetwork.org</a:t>
            </a:r>
          </a:p>
          <a:p>
            <a:r>
              <a:rPr lang="en-US" dirty="0"/>
              <a:t>517.657.3011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54" y="907770"/>
            <a:ext cx="3152493" cy="11239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97767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cap="small" spc="300" dirty="0">
                <a:solidFill>
                  <a:srgbClr val="909D35"/>
                </a:solidFill>
              </a:rPr>
              <a:t>FY18 SUD Satisfaction Survey Purpose</a:t>
            </a:r>
            <a:endParaRPr lang="en-US" sz="3600" spc="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600" spc="300" dirty="0"/>
              <a:t>The survey was developed to assist  MSHN and SUD Providers in developing a better understanding of the strengths and weaknesses in the quality of services provided to the SUD population.</a:t>
            </a:r>
          </a:p>
        </p:txBody>
      </p:sp>
    </p:spTree>
    <p:extLst>
      <p:ext uri="{BB962C8B-B14F-4D97-AF65-F5344CB8AC3E}">
        <p14:creationId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cap="small" dirty="0">
                <a:solidFill>
                  <a:srgbClr val="909D35"/>
                </a:solidFill>
              </a:rPr>
              <a:t>FY18 SUD Satisfaction Survey Process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200" spc="300" dirty="0"/>
              <a:t>The distribution period was June 13</a:t>
            </a:r>
            <a:r>
              <a:rPr lang="en-US" sz="3200" spc="300" baseline="30000" dirty="0"/>
              <a:t>th</a:t>
            </a:r>
            <a:r>
              <a:rPr lang="en-US" sz="3200" spc="300" dirty="0"/>
              <a:t>  to July 13</a:t>
            </a:r>
            <a:r>
              <a:rPr lang="en-US" sz="3200" spc="300" baseline="30000" dirty="0"/>
              <a:t>th</a:t>
            </a:r>
            <a:r>
              <a:rPr lang="en-US" sz="3200" spc="300" dirty="0"/>
              <a:t> </a:t>
            </a:r>
          </a:p>
          <a:p>
            <a:pPr>
              <a:spcBef>
                <a:spcPts val="120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200" spc="300" dirty="0"/>
              <a:t>Consumers were asked to rate each of the 15 questions using a 5-point Likert scale that ranged from </a:t>
            </a:r>
          </a:p>
          <a:p>
            <a:pPr lvl="1">
              <a:spcBef>
                <a:spcPts val="1200"/>
              </a:spcBef>
              <a:buClr>
                <a:srgbClr val="909D35"/>
              </a:buClr>
            </a:pPr>
            <a:r>
              <a:rPr lang="en-US" sz="3200" spc="300" dirty="0"/>
              <a:t>5 = “strongly agree” to </a:t>
            </a:r>
          </a:p>
          <a:p>
            <a:pPr lvl="1">
              <a:spcBef>
                <a:spcPts val="1200"/>
              </a:spcBef>
              <a:buClr>
                <a:srgbClr val="909D35"/>
              </a:buClr>
            </a:pPr>
            <a:r>
              <a:rPr lang="en-US" sz="3200" spc="300" dirty="0"/>
              <a:t>1 = “strongly disagree”</a:t>
            </a:r>
          </a:p>
          <a:p>
            <a:pPr>
              <a:spcBef>
                <a:spcPts val="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sz="3200" spc="300" dirty="0"/>
          </a:p>
        </p:txBody>
      </p:sp>
    </p:spTree>
    <p:extLst>
      <p:ext uri="{BB962C8B-B14F-4D97-AF65-F5344CB8AC3E}">
        <p14:creationId xmlns:p14="http://schemas.microsoft.com/office/powerpoint/2010/main" val="226518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cap="small" dirty="0">
                <a:solidFill>
                  <a:srgbClr val="909D35"/>
                </a:solidFill>
              </a:rPr>
              <a:t>FY18 SUD Satisfaction Survey Results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200" spc="300" dirty="0"/>
              <a:t>63 SUD Provider locations</a:t>
            </a:r>
          </a:p>
          <a:p>
            <a:pPr>
              <a:spcBef>
                <a:spcPts val="120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200" spc="300" dirty="0"/>
              <a:t>3048 MSHN funded adult and adolescent consumers responded (FY17 was 3045)</a:t>
            </a:r>
          </a:p>
          <a:p>
            <a:pPr>
              <a:spcBef>
                <a:spcPts val="120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200" spc="300" dirty="0"/>
              <a:t>3545 surveys were distributed</a:t>
            </a:r>
          </a:p>
          <a:p>
            <a:pPr>
              <a:spcBef>
                <a:spcPts val="120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200" spc="300" dirty="0"/>
              <a:t>457 surveys were refused</a:t>
            </a:r>
            <a:endParaRPr lang="en-US" sz="3000" spc="300" dirty="0"/>
          </a:p>
        </p:txBody>
      </p:sp>
    </p:spTree>
    <p:extLst>
      <p:ext uri="{BB962C8B-B14F-4D97-AF65-F5344CB8AC3E}">
        <p14:creationId xmlns:p14="http://schemas.microsoft.com/office/powerpoint/2010/main" val="410261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cap="small" dirty="0">
                <a:solidFill>
                  <a:srgbClr val="909D35"/>
                </a:solidFill>
              </a:rPr>
              <a:t>FY18 SUD Satisfaction Survey Results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sz="2200" spc="300" dirty="0"/>
          </a:p>
          <a:p>
            <a:pPr lvl="1">
              <a:spcBef>
                <a:spcPts val="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sz="3400" dirty="0"/>
          </a:p>
          <a:p>
            <a:pPr marL="45720" lvl="0" indent="0">
              <a:buClr>
                <a:srgbClr val="909D35"/>
              </a:buClr>
              <a:buNone/>
            </a:pPr>
            <a:endParaRPr lang="en-US" dirty="0"/>
          </a:p>
          <a:p>
            <a:pPr lvl="2"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61750" y="4960766"/>
            <a:ext cx="94415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This demonstrates a 0.02 decrease for FY18 from FY17 for overall performances.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1750" y="1352277"/>
            <a:ext cx="9441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MSHN Comprehensive Score of all questions: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92294C56-BB5D-4359-93A1-3A447A940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9171549"/>
              </p:ext>
            </p:extLst>
          </p:nvPr>
        </p:nvGraphicFramePr>
        <p:xfrm>
          <a:off x="3132137" y="2021801"/>
          <a:ext cx="5927725" cy="2917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237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cap="small" dirty="0">
                <a:solidFill>
                  <a:srgbClr val="909D35"/>
                </a:solidFill>
              </a:rPr>
              <a:t>FY18 SUD Satisfaction Survey Results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561750" y="5044656"/>
            <a:ext cx="94415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FY18 had 89.09% that agreed or strongly agreed, FY17 had 90.03%. This demonstrates a decrease of 0.94% in positive responses from FY17.</a:t>
            </a:r>
            <a:endParaRPr lang="en-US" sz="36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FE1B8B5-ED58-469F-93EB-BE0A3DC7BC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6458866"/>
              </p:ext>
            </p:extLst>
          </p:nvPr>
        </p:nvGraphicFramePr>
        <p:xfrm>
          <a:off x="2564363" y="1312411"/>
          <a:ext cx="7063274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764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cap="small" dirty="0">
                <a:solidFill>
                  <a:srgbClr val="909D35"/>
                </a:solidFill>
              </a:rPr>
              <a:t>FY18 SUD Satisfaction Survey Results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00000"/>
              </a:lnSpc>
              <a:spcBef>
                <a:spcPts val="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400" dirty="0"/>
              <a:t>Results were relatively stable from FY17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r>
              <a:rPr lang="en-US" sz="3400" dirty="0"/>
              <a:t>The per question results ranged from a 0.02 increase to a 0.06 decrease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Clr>
                <a:srgbClr val="909D35"/>
              </a:buClr>
            </a:pPr>
            <a:r>
              <a:rPr lang="en-US" sz="3200" dirty="0"/>
              <a:t>Two questions were an increase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Clr>
                <a:srgbClr val="909D35"/>
              </a:buClr>
            </a:pPr>
            <a:r>
              <a:rPr lang="en-US" sz="3200" dirty="0"/>
              <a:t>Two questions were unchanged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Clr>
                <a:srgbClr val="909D35"/>
              </a:buClr>
            </a:pPr>
            <a:r>
              <a:rPr lang="en-US" sz="3200" dirty="0"/>
              <a:t>11 questions were a decrease</a:t>
            </a:r>
          </a:p>
          <a:p>
            <a:pPr marL="365760" lvl="1" indent="0">
              <a:spcBef>
                <a:spcPts val="0"/>
              </a:spcBef>
              <a:buClr>
                <a:srgbClr val="909D35"/>
              </a:buClr>
              <a:buNone/>
            </a:pPr>
            <a:endParaRPr lang="en-US" sz="3400" dirty="0"/>
          </a:p>
          <a:p>
            <a:pPr marL="45720" lvl="0" indent="0">
              <a:buClr>
                <a:srgbClr val="909D35"/>
              </a:buClr>
              <a:buNone/>
            </a:pPr>
            <a:endParaRPr lang="en-US" dirty="0"/>
          </a:p>
          <a:p>
            <a:pPr lvl="2"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22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cap="small" dirty="0">
                <a:solidFill>
                  <a:srgbClr val="909D35"/>
                </a:solidFill>
              </a:rPr>
              <a:t>FY18 SUD Satisfaction Survey Results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sz="2200" spc="300" dirty="0"/>
          </a:p>
          <a:p>
            <a:pPr lvl="1">
              <a:spcBef>
                <a:spcPts val="0"/>
              </a:spcBef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sz="3400" dirty="0"/>
          </a:p>
          <a:p>
            <a:pPr marL="45720" lvl="0" indent="0">
              <a:buClr>
                <a:srgbClr val="909D35"/>
              </a:buClr>
              <a:buNone/>
            </a:pPr>
            <a:endParaRPr lang="en-US" dirty="0"/>
          </a:p>
          <a:p>
            <a:pPr lvl="2">
              <a:buClr>
                <a:srgbClr val="909D35"/>
              </a:buCl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61750" y="5094990"/>
            <a:ext cx="9441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demonstrates a 0.02 increase from FY17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1750" y="1352277"/>
            <a:ext cx="94415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Greatest Increase: </a:t>
            </a:r>
            <a:r>
              <a:rPr lang="en-US" sz="2800" dirty="0"/>
              <a:t>Question 1,“Staff was courteous and respectful.”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9DBE03A8-B8A5-4D0B-9F86-6643EED1F4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8613536"/>
              </p:ext>
            </p:extLst>
          </p:nvPr>
        </p:nvGraphicFramePr>
        <p:xfrm>
          <a:off x="3137535" y="2349500"/>
          <a:ext cx="5916930" cy="2595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043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cap="small" dirty="0">
                <a:solidFill>
                  <a:srgbClr val="909D35"/>
                </a:solidFill>
              </a:rPr>
              <a:t>FY18 SUD Satisfaction Survey Results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561750" y="5128547"/>
            <a:ext cx="9441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demonstrates a 0.06 decrease from FY17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1750" y="1360666"/>
            <a:ext cx="94415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Greatest Decrease: </a:t>
            </a:r>
            <a:r>
              <a:rPr lang="en-US" sz="2800" dirty="0"/>
              <a:t>Question 9, “I was given a choice as to what provider to seek treatment from.”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311889B-8142-4DD3-AEA1-9B635C4244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6095093"/>
              </p:ext>
            </p:extLst>
          </p:nvPr>
        </p:nvGraphicFramePr>
        <p:xfrm>
          <a:off x="3142615" y="2438399"/>
          <a:ext cx="5906770" cy="2535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737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heer Green 16x9">
  <a:themeElements>
    <a:clrScheme name="Sheer Green">
      <a:dk1>
        <a:srgbClr val="624D38"/>
      </a:dk1>
      <a:lt1>
        <a:srgbClr val="FFFFFF"/>
      </a:lt1>
      <a:dk2>
        <a:srgbClr val="404040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C5747AC-80AD-4ABE-94D9-19832B174F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Sheer green border design presentation (widescreen)</Template>
  <TotalTime>0</TotalTime>
  <Words>394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</vt:lpstr>
      <vt:lpstr>Sheer Green 16x9</vt:lpstr>
      <vt:lpstr>FY18 SUD Satisfaction Survey Results</vt:lpstr>
      <vt:lpstr>FY18 SUD Satisfaction Survey Purpose</vt:lpstr>
      <vt:lpstr>FY18 SUD Satisfaction Survey Process</vt:lpstr>
      <vt:lpstr>FY18 SUD Satisfaction Survey Results</vt:lpstr>
      <vt:lpstr>FY18 SUD Satisfaction Survey Results</vt:lpstr>
      <vt:lpstr>FY18 SUD Satisfaction Survey Results</vt:lpstr>
      <vt:lpstr>FY18 SUD Satisfaction Survey Results</vt:lpstr>
      <vt:lpstr>FY18 SUD Satisfaction Survey Results</vt:lpstr>
      <vt:lpstr>FY18 SUD Satisfaction Survey Results</vt:lpstr>
      <vt:lpstr>FY18 SUD Satisfaction Survey Conclusion</vt:lpstr>
      <vt:lpstr>FY18 SUD Satisfaction Survey Next Steps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2017-08-30T15:52:11Z</dcterms:created>
  <dcterms:modified xsi:type="dcterms:W3CDTF">2018-11-15T18:13:39Z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TC029208979991</vt:lpwstr>
  </property>
</Properties>
</file>