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3"/>
  </p:notesMasterIdLst>
  <p:sldIdLst>
    <p:sldId id="256" r:id="rId2"/>
    <p:sldId id="264" r:id="rId3"/>
    <p:sldId id="265" r:id="rId4"/>
    <p:sldId id="257" r:id="rId5"/>
    <p:sldId id="271" r:id="rId6"/>
    <p:sldId id="272" r:id="rId7"/>
    <p:sldId id="268" r:id="rId8"/>
    <p:sldId id="266" r:id="rId9"/>
    <p:sldId id="273" r:id="rId10"/>
    <p:sldId id="274" r:id="rId11"/>
    <p:sldId id="275" r:id="rId12"/>
    <p:sldId id="280" r:id="rId13"/>
    <p:sldId id="276" r:id="rId14"/>
    <p:sldId id="282" r:id="rId15"/>
    <p:sldId id="277" r:id="rId16"/>
    <p:sldId id="281" r:id="rId17"/>
    <p:sldId id="279" r:id="rId18"/>
    <p:sldId id="283" r:id="rId19"/>
    <p:sldId id="278" r:id="rId20"/>
    <p:sldId id="263" r:id="rId21"/>
    <p:sldId id="261"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37" autoAdjust="0"/>
    <p:restoredTop sz="94660"/>
  </p:normalViewPr>
  <p:slideViewPr>
    <p:cSldViewPr snapToGrid="0">
      <p:cViewPr varScale="1">
        <p:scale>
          <a:sx n="68" d="100"/>
          <a:sy n="68" d="100"/>
        </p:scale>
        <p:origin x="485"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ACA0D6A-AE68-4B6E-9B08-D258F9F959D5}" type="doc">
      <dgm:prSet loTypeId="urn:microsoft.com/office/officeart/2005/8/layout/default" loCatId="Inbox" qsTypeId="urn:microsoft.com/office/officeart/2005/8/quickstyle/simple2" qsCatId="simple" csTypeId="urn:microsoft.com/office/officeart/2005/8/colors/accent2_2" csCatId="accent2"/>
      <dgm:spPr/>
      <dgm:t>
        <a:bodyPr/>
        <a:lstStyle/>
        <a:p>
          <a:endParaRPr lang="en-US"/>
        </a:p>
      </dgm:t>
    </dgm:pt>
    <dgm:pt modelId="{9385053F-8DF0-4721-BEF0-A7D9A620BD96}">
      <dgm:prSet/>
      <dgm:spPr/>
      <dgm:t>
        <a:bodyPr/>
        <a:lstStyle/>
        <a:p>
          <a:r>
            <a:rPr lang="en-US" i="1" dirty="0"/>
            <a:t>Desk Audit: </a:t>
          </a:r>
          <a:r>
            <a:rPr lang="en-US" dirty="0"/>
            <a:t>This component will consist of a pre-review of select policies, protocols, documents and other resource materials submitted by the CMHSP Participant/SUDSP to the PIHP for review prior to an on-site visit.</a:t>
          </a:r>
        </a:p>
      </dgm:t>
    </dgm:pt>
    <dgm:pt modelId="{3033B3BC-F2F4-4FB8-82D9-E338579E64D5}" type="parTrans" cxnId="{065C37DE-DD22-4A1A-8CA8-C8CE49CC3314}">
      <dgm:prSet/>
      <dgm:spPr/>
      <dgm:t>
        <a:bodyPr/>
        <a:lstStyle/>
        <a:p>
          <a:endParaRPr lang="en-US"/>
        </a:p>
      </dgm:t>
    </dgm:pt>
    <dgm:pt modelId="{81484336-BD8C-42CF-91D7-0EA88A104004}" type="sibTrans" cxnId="{065C37DE-DD22-4A1A-8CA8-C8CE49CC3314}">
      <dgm:prSet/>
      <dgm:spPr/>
      <dgm:t>
        <a:bodyPr/>
        <a:lstStyle/>
        <a:p>
          <a:endParaRPr lang="en-US"/>
        </a:p>
      </dgm:t>
    </dgm:pt>
    <dgm:pt modelId="{18B18143-CFD6-4C85-A2F1-D6AF7749D039}">
      <dgm:prSet/>
      <dgm:spPr/>
      <dgm:t>
        <a:bodyPr/>
        <a:lstStyle/>
        <a:p>
          <a:r>
            <a:rPr lang="en-US" i="1" dirty="0"/>
            <a:t>On-Site Audit: </a:t>
          </a:r>
          <a:r>
            <a:rPr lang="en-US" dirty="0"/>
            <a:t>This component will consist of an on-site visit to the CMHSP Participant/SUDSP Participant to review and validate process requirements. This component may include staff interviews.</a:t>
          </a:r>
        </a:p>
      </dgm:t>
    </dgm:pt>
    <dgm:pt modelId="{C22D7CF1-FAF0-4016-98E4-C9A1DCA200FB}" type="parTrans" cxnId="{4D738C3D-5344-4832-BEEE-6593C66EB648}">
      <dgm:prSet/>
      <dgm:spPr/>
      <dgm:t>
        <a:bodyPr/>
        <a:lstStyle/>
        <a:p>
          <a:endParaRPr lang="en-US"/>
        </a:p>
      </dgm:t>
    </dgm:pt>
    <dgm:pt modelId="{CA8F2190-2D77-4529-98A6-04FCC6321624}" type="sibTrans" cxnId="{4D738C3D-5344-4832-BEEE-6593C66EB648}">
      <dgm:prSet/>
      <dgm:spPr/>
      <dgm:t>
        <a:bodyPr/>
        <a:lstStyle/>
        <a:p>
          <a:endParaRPr lang="en-US"/>
        </a:p>
      </dgm:t>
    </dgm:pt>
    <dgm:pt modelId="{9D80DEE9-D3D0-4078-BAA9-2ABB47CFD17F}">
      <dgm:prSet/>
      <dgm:spPr/>
      <dgm:t>
        <a:bodyPr/>
        <a:lstStyle/>
        <a:p>
          <a:r>
            <a:rPr lang="en-US" i="1" dirty="0"/>
            <a:t>Consumer Chart Review</a:t>
          </a:r>
          <a:r>
            <a:rPr lang="en-US" dirty="0"/>
            <a:t>: The PIHP shall pull a random sample (of consumer records to ensure compliance with specific program requirements, Person-Centered Planning requirements, enrollee rights, and documentation requirements.</a:t>
          </a:r>
        </a:p>
      </dgm:t>
    </dgm:pt>
    <dgm:pt modelId="{BE897AB7-AE77-42F6-9CF9-91D49B7014BE}" type="parTrans" cxnId="{D625455E-74E2-4F3A-975F-7BA2CA27BCA8}">
      <dgm:prSet/>
      <dgm:spPr/>
      <dgm:t>
        <a:bodyPr/>
        <a:lstStyle/>
        <a:p>
          <a:endParaRPr lang="en-US"/>
        </a:p>
      </dgm:t>
    </dgm:pt>
    <dgm:pt modelId="{D45CA2E9-FF7A-418F-A841-9B827399F102}" type="sibTrans" cxnId="{D625455E-74E2-4F3A-975F-7BA2CA27BCA8}">
      <dgm:prSet/>
      <dgm:spPr/>
      <dgm:t>
        <a:bodyPr/>
        <a:lstStyle/>
        <a:p>
          <a:endParaRPr lang="en-US"/>
        </a:p>
      </dgm:t>
    </dgm:pt>
    <dgm:pt modelId="{240028C1-2110-4404-A1D8-4D2A05C31D44}">
      <dgm:prSet/>
      <dgm:spPr/>
      <dgm:t>
        <a:bodyPr/>
        <a:lstStyle/>
        <a:p>
          <a:r>
            <a:rPr lang="en-US" i="1" dirty="0"/>
            <a:t>Data Review and Analysis: </a:t>
          </a:r>
          <a:r>
            <a:rPr lang="en-US" dirty="0"/>
            <a:t>This component includes analysis of CMHSP Participant/SUDSP performance and encounter data trends.</a:t>
          </a:r>
        </a:p>
      </dgm:t>
    </dgm:pt>
    <dgm:pt modelId="{5778DB4A-A67E-4E48-80AF-44C9B25F8034}" type="parTrans" cxnId="{89ECF4A2-BBF7-445F-B965-A50A3EE25B30}">
      <dgm:prSet/>
      <dgm:spPr/>
      <dgm:t>
        <a:bodyPr/>
        <a:lstStyle/>
        <a:p>
          <a:endParaRPr lang="en-US"/>
        </a:p>
      </dgm:t>
    </dgm:pt>
    <dgm:pt modelId="{332C8C5D-1DE8-4B5D-A67D-E28D8AF96081}" type="sibTrans" cxnId="{89ECF4A2-BBF7-445F-B965-A50A3EE25B30}">
      <dgm:prSet/>
      <dgm:spPr/>
      <dgm:t>
        <a:bodyPr/>
        <a:lstStyle/>
        <a:p>
          <a:endParaRPr lang="en-US"/>
        </a:p>
      </dgm:t>
    </dgm:pt>
    <dgm:pt modelId="{09971A58-E530-48BE-8653-0B221D128606}" type="pres">
      <dgm:prSet presAssocID="{DACA0D6A-AE68-4B6E-9B08-D258F9F959D5}" presName="diagram" presStyleCnt="0">
        <dgm:presLayoutVars>
          <dgm:dir/>
          <dgm:resizeHandles val="exact"/>
        </dgm:presLayoutVars>
      </dgm:prSet>
      <dgm:spPr/>
    </dgm:pt>
    <dgm:pt modelId="{BD58C6BF-037A-4460-8B0B-081B186BAC86}" type="pres">
      <dgm:prSet presAssocID="{9385053F-8DF0-4721-BEF0-A7D9A620BD96}" presName="node" presStyleLbl="node1" presStyleIdx="0" presStyleCnt="4">
        <dgm:presLayoutVars>
          <dgm:bulletEnabled val="1"/>
        </dgm:presLayoutVars>
      </dgm:prSet>
      <dgm:spPr/>
    </dgm:pt>
    <dgm:pt modelId="{2BA33B9C-2FA5-42C2-AA22-E9DC745EC4D5}" type="pres">
      <dgm:prSet presAssocID="{81484336-BD8C-42CF-91D7-0EA88A104004}" presName="sibTrans" presStyleCnt="0"/>
      <dgm:spPr/>
    </dgm:pt>
    <dgm:pt modelId="{1D36C3FF-74BB-428E-8168-43FD57716B03}" type="pres">
      <dgm:prSet presAssocID="{18B18143-CFD6-4C85-A2F1-D6AF7749D039}" presName="node" presStyleLbl="node1" presStyleIdx="1" presStyleCnt="4">
        <dgm:presLayoutVars>
          <dgm:bulletEnabled val="1"/>
        </dgm:presLayoutVars>
      </dgm:prSet>
      <dgm:spPr/>
    </dgm:pt>
    <dgm:pt modelId="{D42C5E17-628A-4225-8894-DEFF00749800}" type="pres">
      <dgm:prSet presAssocID="{CA8F2190-2D77-4529-98A6-04FCC6321624}" presName="sibTrans" presStyleCnt="0"/>
      <dgm:spPr/>
    </dgm:pt>
    <dgm:pt modelId="{B454AB70-DDC4-4F97-B912-612D855FE2EE}" type="pres">
      <dgm:prSet presAssocID="{9D80DEE9-D3D0-4078-BAA9-2ABB47CFD17F}" presName="node" presStyleLbl="node1" presStyleIdx="2" presStyleCnt="4">
        <dgm:presLayoutVars>
          <dgm:bulletEnabled val="1"/>
        </dgm:presLayoutVars>
      </dgm:prSet>
      <dgm:spPr/>
    </dgm:pt>
    <dgm:pt modelId="{A41FD285-4593-47D1-97B3-97AD3EECE8C0}" type="pres">
      <dgm:prSet presAssocID="{D45CA2E9-FF7A-418F-A841-9B827399F102}" presName="sibTrans" presStyleCnt="0"/>
      <dgm:spPr/>
    </dgm:pt>
    <dgm:pt modelId="{2F0A809C-1693-4400-A533-EDC6AC31DDF7}" type="pres">
      <dgm:prSet presAssocID="{240028C1-2110-4404-A1D8-4D2A05C31D44}" presName="node" presStyleLbl="node1" presStyleIdx="3" presStyleCnt="4">
        <dgm:presLayoutVars>
          <dgm:bulletEnabled val="1"/>
        </dgm:presLayoutVars>
      </dgm:prSet>
      <dgm:spPr/>
    </dgm:pt>
  </dgm:ptLst>
  <dgm:cxnLst>
    <dgm:cxn modelId="{FE9F7F3D-55A2-48DA-A458-B9265EBE67F5}" type="presOf" srcId="{9D80DEE9-D3D0-4078-BAA9-2ABB47CFD17F}" destId="{B454AB70-DDC4-4F97-B912-612D855FE2EE}" srcOrd="0" destOrd="0" presId="urn:microsoft.com/office/officeart/2005/8/layout/default"/>
    <dgm:cxn modelId="{4D738C3D-5344-4832-BEEE-6593C66EB648}" srcId="{DACA0D6A-AE68-4B6E-9B08-D258F9F959D5}" destId="{18B18143-CFD6-4C85-A2F1-D6AF7749D039}" srcOrd="1" destOrd="0" parTransId="{C22D7CF1-FAF0-4016-98E4-C9A1DCA200FB}" sibTransId="{CA8F2190-2D77-4529-98A6-04FCC6321624}"/>
    <dgm:cxn modelId="{D625455E-74E2-4F3A-975F-7BA2CA27BCA8}" srcId="{DACA0D6A-AE68-4B6E-9B08-D258F9F959D5}" destId="{9D80DEE9-D3D0-4078-BAA9-2ABB47CFD17F}" srcOrd="2" destOrd="0" parTransId="{BE897AB7-AE77-42F6-9CF9-91D49B7014BE}" sibTransId="{D45CA2E9-FF7A-418F-A841-9B827399F102}"/>
    <dgm:cxn modelId="{12BB9C60-99E2-4BDD-A44E-AEBCB28E0D7E}" type="presOf" srcId="{18B18143-CFD6-4C85-A2F1-D6AF7749D039}" destId="{1D36C3FF-74BB-428E-8168-43FD57716B03}" srcOrd="0" destOrd="0" presId="urn:microsoft.com/office/officeart/2005/8/layout/default"/>
    <dgm:cxn modelId="{C5F93781-D1BA-4773-99AB-255378C09133}" type="presOf" srcId="{240028C1-2110-4404-A1D8-4D2A05C31D44}" destId="{2F0A809C-1693-4400-A533-EDC6AC31DDF7}" srcOrd="0" destOrd="0" presId="urn:microsoft.com/office/officeart/2005/8/layout/default"/>
    <dgm:cxn modelId="{89ECF4A2-BBF7-445F-B965-A50A3EE25B30}" srcId="{DACA0D6A-AE68-4B6E-9B08-D258F9F959D5}" destId="{240028C1-2110-4404-A1D8-4D2A05C31D44}" srcOrd="3" destOrd="0" parTransId="{5778DB4A-A67E-4E48-80AF-44C9B25F8034}" sibTransId="{332C8C5D-1DE8-4B5D-A67D-E28D8AF96081}"/>
    <dgm:cxn modelId="{67CD78CF-8C98-4BEA-8B23-745D6CA035C3}" type="presOf" srcId="{9385053F-8DF0-4721-BEF0-A7D9A620BD96}" destId="{BD58C6BF-037A-4460-8B0B-081B186BAC86}" srcOrd="0" destOrd="0" presId="urn:microsoft.com/office/officeart/2005/8/layout/default"/>
    <dgm:cxn modelId="{065C37DE-DD22-4A1A-8CA8-C8CE49CC3314}" srcId="{DACA0D6A-AE68-4B6E-9B08-D258F9F959D5}" destId="{9385053F-8DF0-4721-BEF0-A7D9A620BD96}" srcOrd="0" destOrd="0" parTransId="{3033B3BC-F2F4-4FB8-82D9-E338579E64D5}" sibTransId="{81484336-BD8C-42CF-91D7-0EA88A104004}"/>
    <dgm:cxn modelId="{75F130EE-5D35-492B-9326-1CF8004EEDA8}" type="presOf" srcId="{DACA0D6A-AE68-4B6E-9B08-D258F9F959D5}" destId="{09971A58-E530-48BE-8653-0B221D128606}" srcOrd="0" destOrd="0" presId="urn:microsoft.com/office/officeart/2005/8/layout/default"/>
    <dgm:cxn modelId="{5BF9367D-2B02-4BCE-B11F-7E0F0012BC61}" type="presParOf" srcId="{09971A58-E530-48BE-8653-0B221D128606}" destId="{BD58C6BF-037A-4460-8B0B-081B186BAC86}" srcOrd="0" destOrd="0" presId="urn:microsoft.com/office/officeart/2005/8/layout/default"/>
    <dgm:cxn modelId="{AD6FF7AF-F90A-449B-8BED-9542A8558F8F}" type="presParOf" srcId="{09971A58-E530-48BE-8653-0B221D128606}" destId="{2BA33B9C-2FA5-42C2-AA22-E9DC745EC4D5}" srcOrd="1" destOrd="0" presId="urn:microsoft.com/office/officeart/2005/8/layout/default"/>
    <dgm:cxn modelId="{0AC18FFA-2768-4103-A0E1-021438DFAB7C}" type="presParOf" srcId="{09971A58-E530-48BE-8653-0B221D128606}" destId="{1D36C3FF-74BB-428E-8168-43FD57716B03}" srcOrd="2" destOrd="0" presId="urn:microsoft.com/office/officeart/2005/8/layout/default"/>
    <dgm:cxn modelId="{30AF9EB0-D1BE-40AE-B5EE-742D52E65317}" type="presParOf" srcId="{09971A58-E530-48BE-8653-0B221D128606}" destId="{D42C5E17-628A-4225-8894-DEFF00749800}" srcOrd="3" destOrd="0" presId="urn:microsoft.com/office/officeart/2005/8/layout/default"/>
    <dgm:cxn modelId="{D09ECEE4-3E91-4663-816A-BB9B79C43BAE}" type="presParOf" srcId="{09971A58-E530-48BE-8653-0B221D128606}" destId="{B454AB70-DDC4-4F97-B912-612D855FE2EE}" srcOrd="4" destOrd="0" presId="urn:microsoft.com/office/officeart/2005/8/layout/default"/>
    <dgm:cxn modelId="{C21F6DC6-8EA2-43AA-AFC1-8F28F69CE1B1}" type="presParOf" srcId="{09971A58-E530-48BE-8653-0B221D128606}" destId="{A41FD285-4593-47D1-97B3-97AD3EECE8C0}" srcOrd="5" destOrd="0" presId="urn:microsoft.com/office/officeart/2005/8/layout/default"/>
    <dgm:cxn modelId="{C37927DA-DD00-4E6E-A861-FA5182E57FD5}" type="presParOf" srcId="{09971A58-E530-48BE-8653-0B221D128606}" destId="{2F0A809C-1693-4400-A533-EDC6AC31DDF7}"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9D2DA10-BE9F-4A45-B3E7-55E9D347364F}" type="doc">
      <dgm:prSet loTypeId="urn:microsoft.com/office/officeart/2008/layout/LinedList" loCatId="Inbox" qsTypeId="urn:microsoft.com/office/officeart/2005/8/quickstyle/simple5" qsCatId="simple" csTypeId="urn:microsoft.com/office/officeart/2005/8/colors/colorful4" csCatId="colorful" phldr="1"/>
      <dgm:spPr/>
      <dgm:t>
        <a:bodyPr/>
        <a:lstStyle/>
        <a:p>
          <a:endParaRPr lang="en-US"/>
        </a:p>
      </dgm:t>
    </dgm:pt>
    <dgm:pt modelId="{202F87EF-530B-4633-810D-F6205D8BD06F}">
      <dgm:prSet/>
      <dgm:spPr/>
      <dgm:t>
        <a:bodyPr/>
        <a:lstStyle/>
        <a:p>
          <a:r>
            <a:rPr lang="en-US" dirty="0"/>
            <a:t>Full QA Review- A full review is conducted, at minimum, once every two years.  Review includes various components including administrative (policies and procedures), utilization management, clinical, and MEV.  This type of review is a combination of site and desk. </a:t>
          </a:r>
        </a:p>
      </dgm:t>
    </dgm:pt>
    <dgm:pt modelId="{F0BDA1D5-0194-4629-B81C-25C0F05408D8}" type="parTrans" cxnId="{4289445C-8C03-42DC-AB92-9A1BC0510CF5}">
      <dgm:prSet/>
      <dgm:spPr/>
      <dgm:t>
        <a:bodyPr/>
        <a:lstStyle/>
        <a:p>
          <a:endParaRPr lang="en-US"/>
        </a:p>
      </dgm:t>
    </dgm:pt>
    <dgm:pt modelId="{2627E2EE-5C89-48A8-81A4-ED045E71DF2E}" type="sibTrans" cxnId="{4289445C-8C03-42DC-AB92-9A1BC0510CF5}">
      <dgm:prSet/>
      <dgm:spPr/>
      <dgm:t>
        <a:bodyPr/>
        <a:lstStyle/>
        <a:p>
          <a:endParaRPr lang="en-US"/>
        </a:p>
      </dgm:t>
    </dgm:pt>
    <dgm:pt modelId="{F856F60B-9423-44A5-9EA5-62F61A5DA9B5}">
      <dgm:prSet/>
      <dgm:spPr/>
      <dgm:t>
        <a:bodyPr/>
        <a:lstStyle/>
        <a:p>
          <a:r>
            <a:rPr lang="en-US" dirty="0"/>
            <a:t>Partial QA Review– A partial review is conducted during the interim year or as necessary. The review process will focus on any elements of the previous year findings in which compliance standards were considered to be partially or not fully met. This review can be conducted via desk review, site visit, or a combination of both. </a:t>
          </a:r>
        </a:p>
      </dgm:t>
    </dgm:pt>
    <dgm:pt modelId="{0864C1DE-3006-452E-AA0F-2A41472E7BA0}" type="parTrans" cxnId="{63D4ADCB-3AD0-4C97-96BB-181CE184D329}">
      <dgm:prSet/>
      <dgm:spPr/>
      <dgm:t>
        <a:bodyPr/>
        <a:lstStyle/>
        <a:p>
          <a:endParaRPr lang="en-US"/>
        </a:p>
      </dgm:t>
    </dgm:pt>
    <dgm:pt modelId="{FFFE7548-F867-4C8A-8995-40C5699424A9}" type="sibTrans" cxnId="{63D4ADCB-3AD0-4C97-96BB-181CE184D329}">
      <dgm:prSet/>
      <dgm:spPr/>
      <dgm:t>
        <a:bodyPr/>
        <a:lstStyle/>
        <a:p>
          <a:endParaRPr lang="en-US"/>
        </a:p>
      </dgm:t>
    </dgm:pt>
    <dgm:pt modelId="{26DCFD77-98E7-47F2-ADCB-4F306B2FBCC7}">
      <dgm:prSet/>
      <dgm:spPr/>
      <dgm:t>
        <a:bodyPr/>
        <a:lstStyle/>
        <a:p>
          <a:r>
            <a:rPr lang="en-US" dirty="0"/>
            <a:t>Medicaid Event Verification (MEV) Review- This review is specific to Medicaid Event Verification and is conducted annually for SUD providers and bi-annually for CMHSPs. MEV visits review a sample of claims submitted by the provider to ensure validity.  This review is primarily site visit. </a:t>
          </a:r>
        </a:p>
      </dgm:t>
    </dgm:pt>
    <dgm:pt modelId="{4957FF57-8E10-4F03-AE83-AD4E57DC7629}" type="parTrans" cxnId="{EE8D02E3-97D6-4E54-931B-4C3A506E0506}">
      <dgm:prSet/>
      <dgm:spPr/>
      <dgm:t>
        <a:bodyPr/>
        <a:lstStyle/>
        <a:p>
          <a:endParaRPr lang="en-US"/>
        </a:p>
      </dgm:t>
    </dgm:pt>
    <dgm:pt modelId="{764BA46C-8C35-430C-9549-EB965771E591}" type="sibTrans" cxnId="{EE8D02E3-97D6-4E54-931B-4C3A506E0506}">
      <dgm:prSet/>
      <dgm:spPr/>
      <dgm:t>
        <a:bodyPr/>
        <a:lstStyle/>
        <a:p>
          <a:endParaRPr lang="en-US"/>
        </a:p>
      </dgm:t>
    </dgm:pt>
    <dgm:pt modelId="{E4CB27DB-1907-4CD7-96FE-21C01B0EDCA8}">
      <dgm:prSet/>
      <dgm:spPr/>
      <dgm:t>
        <a:bodyPr/>
        <a:lstStyle/>
        <a:p>
          <a:r>
            <a:rPr lang="en-US" dirty="0"/>
            <a:t>QIP Review: Quality Improvement Plan is utilized by MSHN when a provider is considered high risk or is has been identified as needing additional assistance to become compliant. QAPI staff makes the determination as to when a QIP is necessary and oversees the QIP process and progress. </a:t>
          </a:r>
        </a:p>
      </dgm:t>
    </dgm:pt>
    <dgm:pt modelId="{35554B68-A49B-4F6E-B912-32F3E452651D}" type="parTrans" cxnId="{0F22E23B-7011-42D1-ACE7-9B88909978F5}">
      <dgm:prSet/>
      <dgm:spPr/>
      <dgm:t>
        <a:bodyPr/>
        <a:lstStyle/>
        <a:p>
          <a:endParaRPr lang="en-US"/>
        </a:p>
      </dgm:t>
    </dgm:pt>
    <dgm:pt modelId="{76D18D1C-E55F-423E-A9BB-D8ED700EAF3B}" type="sibTrans" cxnId="{0F22E23B-7011-42D1-ACE7-9B88909978F5}">
      <dgm:prSet/>
      <dgm:spPr/>
      <dgm:t>
        <a:bodyPr/>
        <a:lstStyle/>
        <a:p>
          <a:endParaRPr lang="en-US"/>
        </a:p>
      </dgm:t>
    </dgm:pt>
    <dgm:pt modelId="{8A212B39-EED5-4A5C-A651-1F8D65FB27F6}" type="pres">
      <dgm:prSet presAssocID="{29D2DA10-BE9F-4A45-B3E7-55E9D347364F}" presName="vert0" presStyleCnt="0">
        <dgm:presLayoutVars>
          <dgm:dir/>
          <dgm:animOne val="branch"/>
          <dgm:animLvl val="lvl"/>
        </dgm:presLayoutVars>
      </dgm:prSet>
      <dgm:spPr/>
    </dgm:pt>
    <dgm:pt modelId="{49D376A9-4835-42E5-AE20-388A536A4DEE}" type="pres">
      <dgm:prSet presAssocID="{202F87EF-530B-4633-810D-F6205D8BD06F}" presName="thickLine" presStyleLbl="alignNode1" presStyleIdx="0" presStyleCnt="4"/>
      <dgm:spPr/>
    </dgm:pt>
    <dgm:pt modelId="{6E5B35DA-257D-40DE-927D-8250BFA4131E}" type="pres">
      <dgm:prSet presAssocID="{202F87EF-530B-4633-810D-F6205D8BD06F}" presName="horz1" presStyleCnt="0"/>
      <dgm:spPr/>
    </dgm:pt>
    <dgm:pt modelId="{6BD334B2-1CBA-4384-B771-891A28A06841}" type="pres">
      <dgm:prSet presAssocID="{202F87EF-530B-4633-810D-F6205D8BD06F}" presName="tx1" presStyleLbl="revTx" presStyleIdx="0" presStyleCnt="4"/>
      <dgm:spPr/>
    </dgm:pt>
    <dgm:pt modelId="{11CE5E5F-0B85-4F98-BD66-EC426DD12202}" type="pres">
      <dgm:prSet presAssocID="{202F87EF-530B-4633-810D-F6205D8BD06F}" presName="vert1" presStyleCnt="0"/>
      <dgm:spPr/>
    </dgm:pt>
    <dgm:pt modelId="{304780ED-BCB5-4082-A6B7-3EEB45D36103}" type="pres">
      <dgm:prSet presAssocID="{F856F60B-9423-44A5-9EA5-62F61A5DA9B5}" presName="thickLine" presStyleLbl="alignNode1" presStyleIdx="1" presStyleCnt="4"/>
      <dgm:spPr/>
    </dgm:pt>
    <dgm:pt modelId="{B39BB11B-C42F-499C-8C72-1F83E4A2D773}" type="pres">
      <dgm:prSet presAssocID="{F856F60B-9423-44A5-9EA5-62F61A5DA9B5}" presName="horz1" presStyleCnt="0"/>
      <dgm:spPr/>
    </dgm:pt>
    <dgm:pt modelId="{16F52604-5FB3-449A-83A1-F5D52B74052A}" type="pres">
      <dgm:prSet presAssocID="{F856F60B-9423-44A5-9EA5-62F61A5DA9B5}" presName="tx1" presStyleLbl="revTx" presStyleIdx="1" presStyleCnt="4"/>
      <dgm:spPr/>
    </dgm:pt>
    <dgm:pt modelId="{0D78C672-86DE-4AA4-8021-EA0171772415}" type="pres">
      <dgm:prSet presAssocID="{F856F60B-9423-44A5-9EA5-62F61A5DA9B5}" presName="vert1" presStyleCnt="0"/>
      <dgm:spPr/>
    </dgm:pt>
    <dgm:pt modelId="{1AE27C58-EE9D-4759-8D0C-C84A1DBC3B35}" type="pres">
      <dgm:prSet presAssocID="{26DCFD77-98E7-47F2-ADCB-4F306B2FBCC7}" presName="thickLine" presStyleLbl="alignNode1" presStyleIdx="2" presStyleCnt="4"/>
      <dgm:spPr/>
    </dgm:pt>
    <dgm:pt modelId="{57AABEC9-A0F9-4981-8367-6DB6951EF14F}" type="pres">
      <dgm:prSet presAssocID="{26DCFD77-98E7-47F2-ADCB-4F306B2FBCC7}" presName="horz1" presStyleCnt="0"/>
      <dgm:spPr/>
    </dgm:pt>
    <dgm:pt modelId="{8827FAB4-81FE-4C14-A262-80140C996231}" type="pres">
      <dgm:prSet presAssocID="{26DCFD77-98E7-47F2-ADCB-4F306B2FBCC7}" presName="tx1" presStyleLbl="revTx" presStyleIdx="2" presStyleCnt="4"/>
      <dgm:spPr/>
    </dgm:pt>
    <dgm:pt modelId="{A30D7E1C-A871-41E8-94F6-CC7C268A647E}" type="pres">
      <dgm:prSet presAssocID="{26DCFD77-98E7-47F2-ADCB-4F306B2FBCC7}" presName="vert1" presStyleCnt="0"/>
      <dgm:spPr/>
    </dgm:pt>
    <dgm:pt modelId="{DE840B69-238E-452F-9BDC-EF0CB7B6B630}" type="pres">
      <dgm:prSet presAssocID="{E4CB27DB-1907-4CD7-96FE-21C01B0EDCA8}" presName="thickLine" presStyleLbl="alignNode1" presStyleIdx="3" presStyleCnt="4"/>
      <dgm:spPr/>
    </dgm:pt>
    <dgm:pt modelId="{31090CD0-FBCC-4BAD-A439-2F73F6095B60}" type="pres">
      <dgm:prSet presAssocID="{E4CB27DB-1907-4CD7-96FE-21C01B0EDCA8}" presName="horz1" presStyleCnt="0"/>
      <dgm:spPr/>
    </dgm:pt>
    <dgm:pt modelId="{FDA70E88-04C6-466F-B6F9-C243CBA154E6}" type="pres">
      <dgm:prSet presAssocID="{E4CB27DB-1907-4CD7-96FE-21C01B0EDCA8}" presName="tx1" presStyleLbl="revTx" presStyleIdx="3" presStyleCnt="4"/>
      <dgm:spPr/>
    </dgm:pt>
    <dgm:pt modelId="{54740B83-53C4-48EB-8D2D-01EE03C09C82}" type="pres">
      <dgm:prSet presAssocID="{E4CB27DB-1907-4CD7-96FE-21C01B0EDCA8}" presName="vert1" presStyleCnt="0"/>
      <dgm:spPr/>
    </dgm:pt>
  </dgm:ptLst>
  <dgm:cxnLst>
    <dgm:cxn modelId="{21712414-B384-4B6A-AD17-D0D25340D493}" type="presOf" srcId="{202F87EF-530B-4633-810D-F6205D8BD06F}" destId="{6BD334B2-1CBA-4384-B771-891A28A06841}" srcOrd="0" destOrd="0" presId="urn:microsoft.com/office/officeart/2008/layout/LinedList"/>
    <dgm:cxn modelId="{0F22E23B-7011-42D1-ACE7-9B88909978F5}" srcId="{29D2DA10-BE9F-4A45-B3E7-55E9D347364F}" destId="{E4CB27DB-1907-4CD7-96FE-21C01B0EDCA8}" srcOrd="3" destOrd="0" parTransId="{35554B68-A49B-4F6E-B912-32F3E452651D}" sibTransId="{76D18D1C-E55F-423E-A9BB-D8ED700EAF3B}"/>
    <dgm:cxn modelId="{4289445C-8C03-42DC-AB92-9A1BC0510CF5}" srcId="{29D2DA10-BE9F-4A45-B3E7-55E9D347364F}" destId="{202F87EF-530B-4633-810D-F6205D8BD06F}" srcOrd="0" destOrd="0" parTransId="{F0BDA1D5-0194-4629-B81C-25C0F05408D8}" sibTransId="{2627E2EE-5C89-48A8-81A4-ED045E71DF2E}"/>
    <dgm:cxn modelId="{FB4C1442-5B26-4528-A7C7-0C342EBC98E9}" type="presOf" srcId="{26DCFD77-98E7-47F2-ADCB-4F306B2FBCC7}" destId="{8827FAB4-81FE-4C14-A262-80140C996231}" srcOrd="0" destOrd="0" presId="urn:microsoft.com/office/officeart/2008/layout/LinedList"/>
    <dgm:cxn modelId="{7B15FD88-8128-4CD3-B2BE-ABA702717700}" type="presOf" srcId="{E4CB27DB-1907-4CD7-96FE-21C01B0EDCA8}" destId="{FDA70E88-04C6-466F-B6F9-C243CBA154E6}" srcOrd="0" destOrd="0" presId="urn:microsoft.com/office/officeart/2008/layout/LinedList"/>
    <dgm:cxn modelId="{7290289D-B51D-4BB0-839B-22B69125CD68}" type="presOf" srcId="{29D2DA10-BE9F-4A45-B3E7-55E9D347364F}" destId="{8A212B39-EED5-4A5C-A651-1F8D65FB27F6}" srcOrd="0" destOrd="0" presId="urn:microsoft.com/office/officeart/2008/layout/LinedList"/>
    <dgm:cxn modelId="{63D4ADCB-3AD0-4C97-96BB-181CE184D329}" srcId="{29D2DA10-BE9F-4A45-B3E7-55E9D347364F}" destId="{F856F60B-9423-44A5-9EA5-62F61A5DA9B5}" srcOrd="1" destOrd="0" parTransId="{0864C1DE-3006-452E-AA0F-2A41472E7BA0}" sibTransId="{FFFE7548-F867-4C8A-8995-40C5699424A9}"/>
    <dgm:cxn modelId="{EE8D02E3-97D6-4E54-931B-4C3A506E0506}" srcId="{29D2DA10-BE9F-4A45-B3E7-55E9D347364F}" destId="{26DCFD77-98E7-47F2-ADCB-4F306B2FBCC7}" srcOrd="2" destOrd="0" parTransId="{4957FF57-8E10-4F03-AE83-AD4E57DC7629}" sibTransId="{764BA46C-8C35-430C-9549-EB965771E591}"/>
    <dgm:cxn modelId="{E76FA5EF-6298-4E13-ABEE-E9A0CC725B15}" type="presOf" srcId="{F856F60B-9423-44A5-9EA5-62F61A5DA9B5}" destId="{16F52604-5FB3-449A-83A1-F5D52B74052A}" srcOrd="0" destOrd="0" presId="urn:microsoft.com/office/officeart/2008/layout/LinedList"/>
    <dgm:cxn modelId="{57FCCF6F-3F8E-49D5-B9E3-D3565E3787C7}" type="presParOf" srcId="{8A212B39-EED5-4A5C-A651-1F8D65FB27F6}" destId="{49D376A9-4835-42E5-AE20-388A536A4DEE}" srcOrd="0" destOrd="0" presId="urn:microsoft.com/office/officeart/2008/layout/LinedList"/>
    <dgm:cxn modelId="{A5A53357-3FBF-4A77-B26E-81D5E40B684B}" type="presParOf" srcId="{8A212B39-EED5-4A5C-A651-1F8D65FB27F6}" destId="{6E5B35DA-257D-40DE-927D-8250BFA4131E}" srcOrd="1" destOrd="0" presId="urn:microsoft.com/office/officeart/2008/layout/LinedList"/>
    <dgm:cxn modelId="{773023FA-A9BA-4339-9B75-1388916D20BB}" type="presParOf" srcId="{6E5B35DA-257D-40DE-927D-8250BFA4131E}" destId="{6BD334B2-1CBA-4384-B771-891A28A06841}" srcOrd="0" destOrd="0" presId="urn:microsoft.com/office/officeart/2008/layout/LinedList"/>
    <dgm:cxn modelId="{1DC62188-98F6-4535-A683-750CC71845DD}" type="presParOf" srcId="{6E5B35DA-257D-40DE-927D-8250BFA4131E}" destId="{11CE5E5F-0B85-4F98-BD66-EC426DD12202}" srcOrd="1" destOrd="0" presId="urn:microsoft.com/office/officeart/2008/layout/LinedList"/>
    <dgm:cxn modelId="{3198DE3F-2205-46EC-90BC-2CF1CD9681D5}" type="presParOf" srcId="{8A212B39-EED5-4A5C-A651-1F8D65FB27F6}" destId="{304780ED-BCB5-4082-A6B7-3EEB45D36103}" srcOrd="2" destOrd="0" presId="urn:microsoft.com/office/officeart/2008/layout/LinedList"/>
    <dgm:cxn modelId="{48CCA1A8-AD87-440D-B4F5-A81002F38A7A}" type="presParOf" srcId="{8A212B39-EED5-4A5C-A651-1F8D65FB27F6}" destId="{B39BB11B-C42F-499C-8C72-1F83E4A2D773}" srcOrd="3" destOrd="0" presId="urn:microsoft.com/office/officeart/2008/layout/LinedList"/>
    <dgm:cxn modelId="{B5F6698B-7007-4BFC-B60C-4ACDF2412F74}" type="presParOf" srcId="{B39BB11B-C42F-499C-8C72-1F83E4A2D773}" destId="{16F52604-5FB3-449A-83A1-F5D52B74052A}" srcOrd="0" destOrd="0" presId="urn:microsoft.com/office/officeart/2008/layout/LinedList"/>
    <dgm:cxn modelId="{525D4FE0-0363-4E72-AC7F-0393E15407B2}" type="presParOf" srcId="{B39BB11B-C42F-499C-8C72-1F83E4A2D773}" destId="{0D78C672-86DE-4AA4-8021-EA0171772415}" srcOrd="1" destOrd="0" presId="urn:microsoft.com/office/officeart/2008/layout/LinedList"/>
    <dgm:cxn modelId="{21894ED2-7C1B-4EDF-9F12-746A565421C5}" type="presParOf" srcId="{8A212B39-EED5-4A5C-A651-1F8D65FB27F6}" destId="{1AE27C58-EE9D-4759-8D0C-C84A1DBC3B35}" srcOrd="4" destOrd="0" presId="urn:microsoft.com/office/officeart/2008/layout/LinedList"/>
    <dgm:cxn modelId="{A10C6EFD-2559-4ECC-B839-5BC41D71F3BD}" type="presParOf" srcId="{8A212B39-EED5-4A5C-A651-1F8D65FB27F6}" destId="{57AABEC9-A0F9-4981-8367-6DB6951EF14F}" srcOrd="5" destOrd="0" presId="urn:microsoft.com/office/officeart/2008/layout/LinedList"/>
    <dgm:cxn modelId="{312F1EF8-01F1-486B-8231-DB0C74869C09}" type="presParOf" srcId="{57AABEC9-A0F9-4981-8367-6DB6951EF14F}" destId="{8827FAB4-81FE-4C14-A262-80140C996231}" srcOrd="0" destOrd="0" presId="urn:microsoft.com/office/officeart/2008/layout/LinedList"/>
    <dgm:cxn modelId="{98A5960E-3942-4FD6-A9C6-ACDDF8C51571}" type="presParOf" srcId="{57AABEC9-A0F9-4981-8367-6DB6951EF14F}" destId="{A30D7E1C-A871-41E8-94F6-CC7C268A647E}" srcOrd="1" destOrd="0" presId="urn:microsoft.com/office/officeart/2008/layout/LinedList"/>
    <dgm:cxn modelId="{E1659514-E93E-4E7B-9671-8D4D61D6745A}" type="presParOf" srcId="{8A212B39-EED5-4A5C-A651-1F8D65FB27F6}" destId="{DE840B69-238E-452F-9BDC-EF0CB7B6B630}" srcOrd="6" destOrd="0" presId="urn:microsoft.com/office/officeart/2008/layout/LinedList"/>
    <dgm:cxn modelId="{989CFFD5-6843-4088-BC48-571FBCAEC076}" type="presParOf" srcId="{8A212B39-EED5-4A5C-A651-1F8D65FB27F6}" destId="{31090CD0-FBCC-4BAD-A439-2F73F6095B60}" srcOrd="7" destOrd="0" presId="urn:microsoft.com/office/officeart/2008/layout/LinedList"/>
    <dgm:cxn modelId="{574A98BD-94AB-486C-9894-8236F5B01D43}" type="presParOf" srcId="{31090CD0-FBCC-4BAD-A439-2F73F6095B60}" destId="{FDA70E88-04C6-466F-B6F9-C243CBA154E6}" srcOrd="0" destOrd="0" presId="urn:microsoft.com/office/officeart/2008/layout/LinedList"/>
    <dgm:cxn modelId="{7C91EFC7-BD84-491C-BE13-EE2702E243B4}" type="presParOf" srcId="{31090CD0-FBCC-4BAD-A439-2F73F6095B60}" destId="{54740B83-53C4-48EB-8D2D-01EE03C09C82}"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44134F0-68D4-446D-B847-413AB251814C}" type="doc">
      <dgm:prSet loTypeId="urn:microsoft.com/office/officeart/2005/8/layout/vList2" loCatId="Inbox" qsTypeId="urn:microsoft.com/office/officeart/2005/8/quickstyle/simple1" qsCatId="simple" csTypeId="urn:microsoft.com/office/officeart/2005/8/colors/accent1_3" csCatId="accent1" phldr="1"/>
      <dgm:spPr/>
      <dgm:t>
        <a:bodyPr/>
        <a:lstStyle/>
        <a:p>
          <a:endParaRPr lang="en-US"/>
        </a:p>
      </dgm:t>
    </dgm:pt>
    <dgm:pt modelId="{0D837F2F-0A42-4394-A832-7AA8E1AB1ED5}">
      <dgm:prSet custT="1"/>
      <dgm:spPr/>
      <dgm:t>
        <a:bodyPr/>
        <a:lstStyle/>
        <a:p>
          <a:r>
            <a:rPr lang="en-US" sz="1400" dirty="0"/>
            <a:t>Site Review Checklist- assists provider with QA review preparation</a:t>
          </a:r>
        </a:p>
      </dgm:t>
    </dgm:pt>
    <dgm:pt modelId="{B603F0C8-A790-4BCF-8370-619D9E7BD90C}" type="parTrans" cxnId="{3B8F4075-4EB7-4A45-B6B8-41E71FF85D90}">
      <dgm:prSet/>
      <dgm:spPr/>
      <dgm:t>
        <a:bodyPr/>
        <a:lstStyle/>
        <a:p>
          <a:endParaRPr lang="en-US"/>
        </a:p>
      </dgm:t>
    </dgm:pt>
    <dgm:pt modelId="{342ADAE3-A024-4425-968C-84174749E9F9}" type="sibTrans" cxnId="{3B8F4075-4EB7-4A45-B6B8-41E71FF85D90}">
      <dgm:prSet/>
      <dgm:spPr/>
      <dgm:t>
        <a:bodyPr/>
        <a:lstStyle/>
        <a:p>
          <a:endParaRPr lang="en-US"/>
        </a:p>
      </dgm:t>
    </dgm:pt>
    <dgm:pt modelId="{6CFF6ED6-BE26-47FA-9A09-D2937BBFC01D}">
      <dgm:prSet custT="1"/>
      <dgm:spPr/>
      <dgm:t>
        <a:bodyPr/>
        <a:lstStyle/>
        <a:p>
          <a:r>
            <a:rPr lang="en-US" sz="1400" dirty="0"/>
            <a:t>Agenda- provides timeframe for all areas reviewed while onsite</a:t>
          </a:r>
        </a:p>
      </dgm:t>
    </dgm:pt>
    <dgm:pt modelId="{2A0253B6-7F44-4B0B-B887-5B0797DA4F32}" type="parTrans" cxnId="{12CA87B7-D862-49AC-B424-EF54F76A7F84}">
      <dgm:prSet/>
      <dgm:spPr/>
      <dgm:t>
        <a:bodyPr/>
        <a:lstStyle/>
        <a:p>
          <a:endParaRPr lang="en-US"/>
        </a:p>
      </dgm:t>
    </dgm:pt>
    <dgm:pt modelId="{8C2E6C2B-7460-4FCC-93C5-5AB39247125E}" type="sibTrans" cxnId="{12CA87B7-D862-49AC-B424-EF54F76A7F84}">
      <dgm:prSet/>
      <dgm:spPr/>
      <dgm:t>
        <a:bodyPr/>
        <a:lstStyle/>
        <a:p>
          <a:endParaRPr lang="en-US"/>
        </a:p>
      </dgm:t>
    </dgm:pt>
    <dgm:pt modelId="{1251B0D3-2101-44EA-A739-05047DF8672C}">
      <dgm:prSet custT="1"/>
      <dgm:spPr/>
      <dgm:t>
        <a:bodyPr/>
        <a:lstStyle/>
        <a:p>
          <a:r>
            <a:rPr lang="en-US" sz="1400" dirty="0"/>
            <a:t>Case Selection Template- Lists the cases and charts that MSHN has chosen to review during QA visit</a:t>
          </a:r>
        </a:p>
      </dgm:t>
    </dgm:pt>
    <dgm:pt modelId="{84A94671-5BE5-497D-9CC5-1DA60BE1C4AD}" type="parTrans" cxnId="{B208BF47-EFC2-4334-ABCB-2F0CADF4A556}">
      <dgm:prSet/>
      <dgm:spPr/>
      <dgm:t>
        <a:bodyPr/>
        <a:lstStyle/>
        <a:p>
          <a:endParaRPr lang="en-US"/>
        </a:p>
      </dgm:t>
    </dgm:pt>
    <dgm:pt modelId="{A2990FE1-52A5-4B42-B9F6-C1DD09573284}" type="sibTrans" cxnId="{B208BF47-EFC2-4334-ABCB-2F0CADF4A556}">
      <dgm:prSet/>
      <dgm:spPr/>
      <dgm:t>
        <a:bodyPr/>
        <a:lstStyle/>
        <a:p>
          <a:endParaRPr lang="en-US"/>
        </a:p>
      </dgm:t>
    </dgm:pt>
    <dgm:pt modelId="{EA7206E1-E364-4570-8595-862B88D4FE48}">
      <dgm:prSet custT="1"/>
      <dgm:spPr/>
      <dgm:t>
        <a:bodyPr/>
        <a:lstStyle/>
        <a:p>
          <a:r>
            <a:rPr lang="en-US" sz="1400" dirty="0"/>
            <a:t>Summary and Compliance Summary- Provides final summary of QA visit </a:t>
          </a:r>
        </a:p>
      </dgm:t>
    </dgm:pt>
    <dgm:pt modelId="{CECB8211-968B-42BF-85A7-DD583407D509}" type="parTrans" cxnId="{E9111A88-553C-4CF1-BE0C-6A8CF3B379D4}">
      <dgm:prSet/>
      <dgm:spPr/>
      <dgm:t>
        <a:bodyPr/>
        <a:lstStyle/>
        <a:p>
          <a:endParaRPr lang="en-US"/>
        </a:p>
      </dgm:t>
    </dgm:pt>
    <dgm:pt modelId="{E7A827C7-67C6-4986-9BA8-9F9D2881C954}" type="sibTrans" cxnId="{E9111A88-553C-4CF1-BE0C-6A8CF3B379D4}">
      <dgm:prSet/>
      <dgm:spPr/>
      <dgm:t>
        <a:bodyPr/>
        <a:lstStyle/>
        <a:p>
          <a:endParaRPr lang="en-US"/>
        </a:p>
      </dgm:t>
    </dgm:pt>
    <dgm:pt modelId="{C65FD5D0-70D5-4155-9AFE-6D392A02390A}">
      <dgm:prSet custT="1"/>
      <dgm:spPr/>
      <dgm:t>
        <a:bodyPr/>
        <a:lstStyle/>
        <a:p>
          <a:r>
            <a:rPr lang="en-US" sz="1300" dirty="0"/>
            <a:t>     </a:t>
          </a:r>
          <a:r>
            <a:rPr lang="en-US" sz="1400" dirty="0"/>
            <a:t>Corrective Action Plan Template – The template will be available to providers in REMI. Providers will respond to areas requiring corrective action utilizing REMI.  For guidance, click on the “Help option in REMI and choose “Provider- How to Respond to Audit”</a:t>
          </a:r>
        </a:p>
      </dgm:t>
    </dgm:pt>
    <dgm:pt modelId="{F4F41955-42A7-46A2-804A-400207C90F02}" type="parTrans" cxnId="{F507109C-9ED4-4C40-A91C-9549080C2646}">
      <dgm:prSet/>
      <dgm:spPr/>
      <dgm:t>
        <a:bodyPr/>
        <a:lstStyle/>
        <a:p>
          <a:endParaRPr lang="en-US"/>
        </a:p>
      </dgm:t>
    </dgm:pt>
    <dgm:pt modelId="{192B0A6A-B723-45CA-B10C-67F40A54A9D8}" type="sibTrans" cxnId="{F507109C-9ED4-4C40-A91C-9549080C2646}">
      <dgm:prSet/>
      <dgm:spPr/>
      <dgm:t>
        <a:bodyPr/>
        <a:lstStyle/>
        <a:p>
          <a:endParaRPr lang="en-US"/>
        </a:p>
      </dgm:t>
    </dgm:pt>
    <dgm:pt modelId="{E45BA075-C6FC-4321-992E-02904C22BD19}" type="pres">
      <dgm:prSet presAssocID="{E44134F0-68D4-446D-B847-413AB251814C}" presName="linear" presStyleCnt="0">
        <dgm:presLayoutVars>
          <dgm:animLvl val="lvl"/>
          <dgm:resizeHandles val="exact"/>
        </dgm:presLayoutVars>
      </dgm:prSet>
      <dgm:spPr/>
    </dgm:pt>
    <dgm:pt modelId="{816FC725-CAC0-4C42-B591-75BAF1A4BCA6}" type="pres">
      <dgm:prSet presAssocID="{0D837F2F-0A42-4394-A832-7AA8E1AB1ED5}" presName="parentText" presStyleLbl="node1" presStyleIdx="0" presStyleCnt="5" custScaleY="146172">
        <dgm:presLayoutVars>
          <dgm:chMax val="0"/>
          <dgm:bulletEnabled val="1"/>
        </dgm:presLayoutVars>
      </dgm:prSet>
      <dgm:spPr/>
    </dgm:pt>
    <dgm:pt modelId="{5172791A-9DC6-4405-9758-D9B015F51AD5}" type="pres">
      <dgm:prSet presAssocID="{342ADAE3-A024-4425-968C-84174749E9F9}" presName="spacer" presStyleCnt="0"/>
      <dgm:spPr/>
    </dgm:pt>
    <dgm:pt modelId="{706E75DE-A8D3-48CD-BD62-DEA0085AA8CC}" type="pres">
      <dgm:prSet presAssocID="{6CFF6ED6-BE26-47FA-9A09-D2937BBFC01D}" presName="parentText" presStyleLbl="node1" presStyleIdx="1" presStyleCnt="5">
        <dgm:presLayoutVars>
          <dgm:chMax val="0"/>
          <dgm:bulletEnabled val="1"/>
        </dgm:presLayoutVars>
      </dgm:prSet>
      <dgm:spPr/>
    </dgm:pt>
    <dgm:pt modelId="{5DE2700D-C957-4CB8-9910-B042381646CD}" type="pres">
      <dgm:prSet presAssocID="{8C2E6C2B-7460-4FCC-93C5-5AB39247125E}" presName="spacer" presStyleCnt="0"/>
      <dgm:spPr/>
    </dgm:pt>
    <dgm:pt modelId="{CFB8F4EB-B21B-4828-A2CD-974729ED5173}" type="pres">
      <dgm:prSet presAssocID="{1251B0D3-2101-44EA-A739-05047DF8672C}" presName="parentText" presStyleLbl="node1" presStyleIdx="2" presStyleCnt="5">
        <dgm:presLayoutVars>
          <dgm:chMax val="0"/>
          <dgm:bulletEnabled val="1"/>
        </dgm:presLayoutVars>
      </dgm:prSet>
      <dgm:spPr/>
    </dgm:pt>
    <dgm:pt modelId="{8E56307D-1C4A-432E-8449-10AC177F57E0}" type="pres">
      <dgm:prSet presAssocID="{A2990FE1-52A5-4B42-B9F6-C1DD09573284}" presName="spacer" presStyleCnt="0"/>
      <dgm:spPr/>
    </dgm:pt>
    <dgm:pt modelId="{CD62CEFD-8113-4BCB-B2C1-3F138CE267A6}" type="pres">
      <dgm:prSet presAssocID="{EA7206E1-E364-4570-8595-862B88D4FE48}" presName="parentText" presStyleLbl="node1" presStyleIdx="3" presStyleCnt="5">
        <dgm:presLayoutVars>
          <dgm:chMax val="0"/>
          <dgm:bulletEnabled val="1"/>
        </dgm:presLayoutVars>
      </dgm:prSet>
      <dgm:spPr/>
    </dgm:pt>
    <dgm:pt modelId="{DFD6A59D-D192-4232-B844-B1616AA09A16}" type="pres">
      <dgm:prSet presAssocID="{E7A827C7-67C6-4986-9BA8-9F9D2881C954}" presName="spacer" presStyleCnt="0"/>
      <dgm:spPr/>
    </dgm:pt>
    <dgm:pt modelId="{90FDF68E-A227-4C4C-8EED-D01AC92DD477}" type="pres">
      <dgm:prSet presAssocID="{C65FD5D0-70D5-4155-9AFE-6D392A02390A}" presName="parentText" presStyleLbl="node1" presStyleIdx="4" presStyleCnt="5" custScaleY="157639">
        <dgm:presLayoutVars>
          <dgm:chMax val="0"/>
          <dgm:bulletEnabled val="1"/>
        </dgm:presLayoutVars>
      </dgm:prSet>
      <dgm:spPr/>
    </dgm:pt>
  </dgm:ptLst>
  <dgm:cxnLst>
    <dgm:cxn modelId="{B208BF47-EFC2-4334-ABCB-2F0CADF4A556}" srcId="{E44134F0-68D4-446D-B847-413AB251814C}" destId="{1251B0D3-2101-44EA-A739-05047DF8672C}" srcOrd="2" destOrd="0" parTransId="{84A94671-5BE5-497D-9CC5-1DA60BE1C4AD}" sibTransId="{A2990FE1-52A5-4B42-B9F6-C1DD09573284}"/>
    <dgm:cxn modelId="{8F026D6D-189B-4231-A39F-A7CD24DFDAF5}" type="presOf" srcId="{C65FD5D0-70D5-4155-9AFE-6D392A02390A}" destId="{90FDF68E-A227-4C4C-8EED-D01AC92DD477}" srcOrd="0" destOrd="0" presId="urn:microsoft.com/office/officeart/2005/8/layout/vList2"/>
    <dgm:cxn modelId="{B6E4C06D-7DF1-4402-AFC7-9BDC57D0A23C}" type="presOf" srcId="{6CFF6ED6-BE26-47FA-9A09-D2937BBFC01D}" destId="{706E75DE-A8D3-48CD-BD62-DEA0085AA8CC}" srcOrd="0" destOrd="0" presId="urn:microsoft.com/office/officeart/2005/8/layout/vList2"/>
    <dgm:cxn modelId="{B8AE8572-1C4D-4519-8D33-B828E9ACB038}" type="presOf" srcId="{EA7206E1-E364-4570-8595-862B88D4FE48}" destId="{CD62CEFD-8113-4BCB-B2C1-3F138CE267A6}" srcOrd="0" destOrd="0" presId="urn:microsoft.com/office/officeart/2005/8/layout/vList2"/>
    <dgm:cxn modelId="{3B8F4075-4EB7-4A45-B6B8-41E71FF85D90}" srcId="{E44134F0-68D4-446D-B847-413AB251814C}" destId="{0D837F2F-0A42-4394-A832-7AA8E1AB1ED5}" srcOrd="0" destOrd="0" parTransId="{B603F0C8-A790-4BCF-8370-619D9E7BD90C}" sibTransId="{342ADAE3-A024-4425-968C-84174749E9F9}"/>
    <dgm:cxn modelId="{FC982357-55FB-4202-946B-9FE40BAE6DFA}" type="presOf" srcId="{E44134F0-68D4-446D-B847-413AB251814C}" destId="{E45BA075-C6FC-4321-992E-02904C22BD19}" srcOrd="0" destOrd="0" presId="urn:microsoft.com/office/officeart/2005/8/layout/vList2"/>
    <dgm:cxn modelId="{77568D57-5C72-4A16-A3B6-C60461AB9780}" type="presOf" srcId="{0D837F2F-0A42-4394-A832-7AA8E1AB1ED5}" destId="{816FC725-CAC0-4C42-B591-75BAF1A4BCA6}" srcOrd="0" destOrd="0" presId="urn:microsoft.com/office/officeart/2005/8/layout/vList2"/>
    <dgm:cxn modelId="{85036E85-12C8-4938-BD76-7886499D0FA7}" type="presOf" srcId="{1251B0D3-2101-44EA-A739-05047DF8672C}" destId="{CFB8F4EB-B21B-4828-A2CD-974729ED5173}" srcOrd="0" destOrd="0" presId="urn:microsoft.com/office/officeart/2005/8/layout/vList2"/>
    <dgm:cxn modelId="{E9111A88-553C-4CF1-BE0C-6A8CF3B379D4}" srcId="{E44134F0-68D4-446D-B847-413AB251814C}" destId="{EA7206E1-E364-4570-8595-862B88D4FE48}" srcOrd="3" destOrd="0" parTransId="{CECB8211-968B-42BF-85A7-DD583407D509}" sibTransId="{E7A827C7-67C6-4986-9BA8-9F9D2881C954}"/>
    <dgm:cxn modelId="{F507109C-9ED4-4C40-A91C-9549080C2646}" srcId="{E44134F0-68D4-446D-B847-413AB251814C}" destId="{C65FD5D0-70D5-4155-9AFE-6D392A02390A}" srcOrd="4" destOrd="0" parTransId="{F4F41955-42A7-46A2-804A-400207C90F02}" sibTransId="{192B0A6A-B723-45CA-B10C-67F40A54A9D8}"/>
    <dgm:cxn modelId="{12CA87B7-D862-49AC-B424-EF54F76A7F84}" srcId="{E44134F0-68D4-446D-B847-413AB251814C}" destId="{6CFF6ED6-BE26-47FA-9A09-D2937BBFC01D}" srcOrd="1" destOrd="0" parTransId="{2A0253B6-7F44-4B0B-B887-5B0797DA4F32}" sibTransId="{8C2E6C2B-7460-4FCC-93C5-5AB39247125E}"/>
    <dgm:cxn modelId="{5032AEDE-D248-4882-951D-630838D785B0}" type="presParOf" srcId="{E45BA075-C6FC-4321-992E-02904C22BD19}" destId="{816FC725-CAC0-4C42-B591-75BAF1A4BCA6}" srcOrd="0" destOrd="0" presId="urn:microsoft.com/office/officeart/2005/8/layout/vList2"/>
    <dgm:cxn modelId="{6E666B5F-9AE6-4CBD-947B-54AA82147CD9}" type="presParOf" srcId="{E45BA075-C6FC-4321-992E-02904C22BD19}" destId="{5172791A-9DC6-4405-9758-D9B015F51AD5}" srcOrd="1" destOrd="0" presId="urn:microsoft.com/office/officeart/2005/8/layout/vList2"/>
    <dgm:cxn modelId="{0DCB851D-CF8B-451B-8B36-68748E497607}" type="presParOf" srcId="{E45BA075-C6FC-4321-992E-02904C22BD19}" destId="{706E75DE-A8D3-48CD-BD62-DEA0085AA8CC}" srcOrd="2" destOrd="0" presId="urn:microsoft.com/office/officeart/2005/8/layout/vList2"/>
    <dgm:cxn modelId="{00F0ACC3-5338-4DAA-8F3A-B1C5FEECFC74}" type="presParOf" srcId="{E45BA075-C6FC-4321-992E-02904C22BD19}" destId="{5DE2700D-C957-4CB8-9910-B042381646CD}" srcOrd="3" destOrd="0" presId="urn:microsoft.com/office/officeart/2005/8/layout/vList2"/>
    <dgm:cxn modelId="{38D70BB8-823B-4D20-93F7-84BA5D0E61FE}" type="presParOf" srcId="{E45BA075-C6FC-4321-992E-02904C22BD19}" destId="{CFB8F4EB-B21B-4828-A2CD-974729ED5173}" srcOrd="4" destOrd="0" presId="urn:microsoft.com/office/officeart/2005/8/layout/vList2"/>
    <dgm:cxn modelId="{4B10AEEC-69A6-4193-A68C-993C2E703C61}" type="presParOf" srcId="{E45BA075-C6FC-4321-992E-02904C22BD19}" destId="{8E56307D-1C4A-432E-8449-10AC177F57E0}" srcOrd="5" destOrd="0" presId="urn:microsoft.com/office/officeart/2005/8/layout/vList2"/>
    <dgm:cxn modelId="{21CA2654-AF62-4BB9-AC6C-EF0D6B89E811}" type="presParOf" srcId="{E45BA075-C6FC-4321-992E-02904C22BD19}" destId="{CD62CEFD-8113-4BCB-B2C1-3F138CE267A6}" srcOrd="6" destOrd="0" presId="urn:microsoft.com/office/officeart/2005/8/layout/vList2"/>
    <dgm:cxn modelId="{B3559767-BEB9-453A-9603-179807169B58}" type="presParOf" srcId="{E45BA075-C6FC-4321-992E-02904C22BD19}" destId="{DFD6A59D-D192-4232-B844-B1616AA09A16}" srcOrd="7" destOrd="0" presId="urn:microsoft.com/office/officeart/2005/8/layout/vList2"/>
    <dgm:cxn modelId="{A75CCDD4-065D-4860-BE67-A5158A9F03A3}" type="presParOf" srcId="{E45BA075-C6FC-4321-992E-02904C22BD19}" destId="{90FDF68E-A227-4C4C-8EED-D01AC92DD477}"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DD96C06-20FD-45AD-B20F-63C5B44E9B46}" type="doc">
      <dgm:prSet loTypeId="urn:microsoft.com/office/officeart/2016/7/layout/RepeatingBendingProcessNew" loCatId="process" qsTypeId="urn:microsoft.com/office/officeart/2005/8/quickstyle/simple5" qsCatId="simple" csTypeId="urn:microsoft.com/office/officeart/2005/8/colors/accent3_1" csCatId="accent3" phldr="1"/>
      <dgm:spPr/>
      <dgm:t>
        <a:bodyPr/>
        <a:lstStyle/>
        <a:p>
          <a:endParaRPr lang="en-US"/>
        </a:p>
      </dgm:t>
    </dgm:pt>
    <dgm:pt modelId="{C55B05AB-55C4-43EB-971E-95146DEAD501}">
      <dgm:prSet/>
      <dgm:spPr/>
      <dgm:t>
        <a:bodyPr/>
        <a:lstStyle/>
        <a:p>
          <a:r>
            <a:rPr lang="en-US" dirty="0"/>
            <a:t>MSHN creates annual monitoring calendar</a:t>
          </a:r>
        </a:p>
      </dgm:t>
    </dgm:pt>
    <dgm:pt modelId="{2A39A8D1-26F7-4378-8458-D91F47937283}" type="parTrans" cxnId="{EFA04831-7C31-4B1F-8978-FBBCEAEA26EC}">
      <dgm:prSet/>
      <dgm:spPr/>
      <dgm:t>
        <a:bodyPr/>
        <a:lstStyle/>
        <a:p>
          <a:endParaRPr lang="en-US"/>
        </a:p>
      </dgm:t>
    </dgm:pt>
    <dgm:pt modelId="{8B3191B2-551F-4843-B6C5-A12C2A25110D}" type="sibTrans" cxnId="{EFA04831-7C31-4B1F-8978-FBBCEAEA26EC}">
      <dgm:prSet/>
      <dgm:spPr/>
      <dgm:t>
        <a:bodyPr/>
        <a:lstStyle/>
        <a:p>
          <a:endParaRPr lang="en-US" dirty="0"/>
        </a:p>
      </dgm:t>
    </dgm:pt>
    <dgm:pt modelId="{6374B277-A474-408D-8B27-68C70F93629E}">
      <dgm:prSet/>
      <dgm:spPr/>
      <dgm:t>
        <a:bodyPr/>
        <a:lstStyle/>
        <a:p>
          <a:r>
            <a:rPr lang="en-US" dirty="0"/>
            <a:t>45 days prior to a review, MSHN develops a sample list of cases to review</a:t>
          </a:r>
        </a:p>
      </dgm:t>
    </dgm:pt>
    <dgm:pt modelId="{53883C83-3FEC-46D1-8E89-8B97F640758C}" type="parTrans" cxnId="{452E165A-647B-45CE-A82F-16115007AB1B}">
      <dgm:prSet/>
      <dgm:spPr/>
      <dgm:t>
        <a:bodyPr/>
        <a:lstStyle/>
        <a:p>
          <a:endParaRPr lang="en-US"/>
        </a:p>
      </dgm:t>
    </dgm:pt>
    <dgm:pt modelId="{22716F97-5C56-4237-9561-567F74165085}" type="sibTrans" cxnId="{452E165A-647B-45CE-A82F-16115007AB1B}">
      <dgm:prSet/>
      <dgm:spPr/>
      <dgm:t>
        <a:bodyPr/>
        <a:lstStyle/>
        <a:p>
          <a:endParaRPr lang="en-US" dirty="0"/>
        </a:p>
      </dgm:t>
    </dgm:pt>
    <dgm:pt modelId="{F457317C-49F9-4733-BA73-938E0006F075}">
      <dgm:prSet/>
      <dgm:spPr/>
      <dgm:t>
        <a:bodyPr/>
        <a:lstStyle/>
        <a:p>
          <a:r>
            <a:rPr lang="en-US" dirty="0"/>
            <a:t>30 days prior to site review, MSHN will send provider a checklist to prepare for review</a:t>
          </a:r>
        </a:p>
      </dgm:t>
    </dgm:pt>
    <dgm:pt modelId="{C66053A3-DB0F-4388-A2D8-2FB72B4BC908}" type="parTrans" cxnId="{4E6888B2-BB5B-4ED1-84D4-FE957FB989F6}">
      <dgm:prSet/>
      <dgm:spPr/>
      <dgm:t>
        <a:bodyPr/>
        <a:lstStyle/>
        <a:p>
          <a:endParaRPr lang="en-US"/>
        </a:p>
      </dgm:t>
    </dgm:pt>
    <dgm:pt modelId="{627A4A0E-3A46-4830-AD94-C2B7A7669E35}" type="sibTrans" cxnId="{4E6888B2-BB5B-4ED1-84D4-FE957FB989F6}">
      <dgm:prSet/>
      <dgm:spPr/>
      <dgm:t>
        <a:bodyPr/>
        <a:lstStyle/>
        <a:p>
          <a:endParaRPr lang="en-US" dirty="0"/>
        </a:p>
      </dgm:t>
    </dgm:pt>
    <dgm:pt modelId="{8F7F3E92-0C4B-44B9-B4DB-57FDD6932448}">
      <dgm:prSet/>
      <dgm:spPr/>
      <dgm:t>
        <a:bodyPr/>
        <a:lstStyle/>
        <a:p>
          <a:r>
            <a:rPr lang="en-US" dirty="0"/>
            <a:t>15 days prior to review, MSHN will email a draft agenda and list of cases for review</a:t>
          </a:r>
        </a:p>
      </dgm:t>
    </dgm:pt>
    <dgm:pt modelId="{AA6A905D-5328-46B5-B2E9-61760AC56980}" type="parTrans" cxnId="{F2A98805-1B44-41ED-93F2-8C7989EAF2CE}">
      <dgm:prSet/>
      <dgm:spPr/>
      <dgm:t>
        <a:bodyPr/>
        <a:lstStyle/>
        <a:p>
          <a:endParaRPr lang="en-US"/>
        </a:p>
      </dgm:t>
    </dgm:pt>
    <dgm:pt modelId="{65AC70E8-AB35-4FF5-9AA0-5BE371D844CF}" type="sibTrans" cxnId="{F2A98805-1B44-41ED-93F2-8C7989EAF2CE}">
      <dgm:prSet/>
      <dgm:spPr/>
      <dgm:t>
        <a:bodyPr/>
        <a:lstStyle/>
        <a:p>
          <a:endParaRPr lang="en-US" dirty="0"/>
        </a:p>
      </dgm:t>
    </dgm:pt>
    <dgm:pt modelId="{2EEBB759-ADA9-4C28-B39D-CBFCB956CECF}">
      <dgm:prSet/>
      <dgm:spPr/>
      <dgm:t>
        <a:bodyPr/>
        <a:lstStyle/>
        <a:p>
          <a:r>
            <a:rPr lang="en-US" dirty="0"/>
            <a:t>MSHN will conduct and entrance conference and an exit conference during the site review</a:t>
          </a:r>
        </a:p>
      </dgm:t>
    </dgm:pt>
    <dgm:pt modelId="{C4D1296E-DE10-4A66-B3F1-0476F20A3D7B}" type="parTrans" cxnId="{DE42C1E0-6060-4004-9001-A3CC03BBDBEC}">
      <dgm:prSet/>
      <dgm:spPr/>
      <dgm:t>
        <a:bodyPr/>
        <a:lstStyle/>
        <a:p>
          <a:endParaRPr lang="en-US"/>
        </a:p>
      </dgm:t>
    </dgm:pt>
    <dgm:pt modelId="{444E3C8D-0469-4BDF-A405-4B76E59E2E54}" type="sibTrans" cxnId="{DE42C1E0-6060-4004-9001-A3CC03BBDBEC}">
      <dgm:prSet/>
      <dgm:spPr/>
      <dgm:t>
        <a:bodyPr/>
        <a:lstStyle/>
        <a:p>
          <a:endParaRPr lang="en-US" dirty="0"/>
        </a:p>
      </dgm:t>
    </dgm:pt>
    <dgm:pt modelId="{A388E1DD-A486-4C67-9E96-F1E985F9ABEA}">
      <dgm:prSet/>
      <dgm:spPr/>
      <dgm:t>
        <a:bodyPr/>
        <a:lstStyle/>
        <a:p>
          <a:r>
            <a:rPr lang="en-US" dirty="0"/>
            <a:t>30 days from conclusion of review, final report and survey sent to provider</a:t>
          </a:r>
        </a:p>
      </dgm:t>
    </dgm:pt>
    <dgm:pt modelId="{73CC04A6-287E-4AD5-9378-2D0BDBCEAC68}" type="parTrans" cxnId="{D98AD5C3-0F5C-4A4F-9BCD-281D028F1C82}">
      <dgm:prSet/>
      <dgm:spPr/>
      <dgm:t>
        <a:bodyPr/>
        <a:lstStyle/>
        <a:p>
          <a:endParaRPr lang="en-US"/>
        </a:p>
      </dgm:t>
    </dgm:pt>
    <dgm:pt modelId="{8F807711-9D92-433E-92BD-CBEC641B38EE}" type="sibTrans" cxnId="{D98AD5C3-0F5C-4A4F-9BCD-281D028F1C82}">
      <dgm:prSet/>
      <dgm:spPr/>
      <dgm:t>
        <a:bodyPr/>
        <a:lstStyle/>
        <a:p>
          <a:endParaRPr lang="en-US"/>
        </a:p>
      </dgm:t>
    </dgm:pt>
    <dgm:pt modelId="{A05ABC73-D528-4A0F-8224-C79AFEB2FE6C}" type="pres">
      <dgm:prSet presAssocID="{6DD96C06-20FD-45AD-B20F-63C5B44E9B46}" presName="Name0" presStyleCnt="0">
        <dgm:presLayoutVars>
          <dgm:dir/>
          <dgm:resizeHandles val="exact"/>
        </dgm:presLayoutVars>
      </dgm:prSet>
      <dgm:spPr/>
    </dgm:pt>
    <dgm:pt modelId="{BBF74C09-A3E7-4143-AF6A-B1F51A9B4975}" type="pres">
      <dgm:prSet presAssocID="{C55B05AB-55C4-43EB-971E-95146DEAD501}" presName="node" presStyleLbl="node1" presStyleIdx="0" presStyleCnt="6">
        <dgm:presLayoutVars>
          <dgm:bulletEnabled val="1"/>
        </dgm:presLayoutVars>
      </dgm:prSet>
      <dgm:spPr/>
    </dgm:pt>
    <dgm:pt modelId="{F3B2E579-E56B-45DF-A4EC-9127FFF3B52A}" type="pres">
      <dgm:prSet presAssocID="{8B3191B2-551F-4843-B6C5-A12C2A25110D}" presName="sibTrans" presStyleLbl="sibTrans1D1" presStyleIdx="0" presStyleCnt="5"/>
      <dgm:spPr/>
    </dgm:pt>
    <dgm:pt modelId="{0DEC8AE9-761A-4B37-B305-A7ED49030998}" type="pres">
      <dgm:prSet presAssocID="{8B3191B2-551F-4843-B6C5-A12C2A25110D}" presName="connectorText" presStyleLbl="sibTrans1D1" presStyleIdx="0" presStyleCnt="5"/>
      <dgm:spPr/>
    </dgm:pt>
    <dgm:pt modelId="{F39F72D4-99F1-4E52-8185-298A47D7D5B1}" type="pres">
      <dgm:prSet presAssocID="{6374B277-A474-408D-8B27-68C70F93629E}" presName="node" presStyleLbl="node1" presStyleIdx="1" presStyleCnt="6">
        <dgm:presLayoutVars>
          <dgm:bulletEnabled val="1"/>
        </dgm:presLayoutVars>
      </dgm:prSet>
      <dgm:spPr/>
    </dgm:pt>
    <dgm:pt modelId="{3AEF1489-07D7-434E-97E7-B3FA4B37F14E}" type="pres">
      <dgm:prSet presAssocID="{22716F97-5C56-4237-9561-567F74165085}" presName="sibTrans" presStyleLbl="sibTrans1D1" presStyleIdx="1" presStyleCnt="5"/>
      <dgm:spPr/>
    </dgm:pt>
    <dgm:pt modelId="{93188705-4B2C-434B-BC1B-7536F3AF437A}" type="pres">
      <dgm:prSet presAssocID="{22716F97-5C56-4237-9561-567F74165085}" presName="connectorText" presStyleLbl="sibTrans1D1" presStyleIdx="1" presStyleCnt="5"/>
      <dgm:spPr/>
    </dgm:pt>
    <dgm:pt modelId="{22DD379D-EF2D-448D-B17E-B1851C406743}" type="pres">
      <dgm:prSet presAssocID="{F457317C-49F9-4733-BA73-938E0006F075}" presName="node" presStyleLbl="node1" presStyleIdx="2" presStyleCnt="6">
        <dgm:presLayoutVars>
          <dgm:bulletEnabled val="1"/>
        </dgm:presLayoutVars>
      </dgm:prSet>
      <dgm:spPr/>
    </dgm:pt>
    <dgm:pt modelId="{1A685F0C-1ACA-46BD-9E58-00D6C1757617}" type="pres">
      <dgm:prSet presAssocID="{627A4A0E-3A46-4830-AD94-C2B7A7669E35}" presName="sibTrans" presStyleLbl="sibTrans1D1" presStyleIdx="2" presStyleCnt="5"/>
      <dgm:spPr/>
    </dgm:pt>
    <dgm:pt modelId="{54179C84-EB53-45FA-95CB-FC355799040B}" type="pres">
      <dgm:prSet presAssocID="{627A4A0E-3A46-4830-AD94-C2B7A7669E35}" presName="connectorText" presStyleLbl="sibTrans1D1" presStyleIdx="2" presStyleCnt="5"/>
      <dgm:spPr/>
    </dgm:pt>
    <dgm:pt modelId="{ED15B612-E9A0-4AF8-BDF8-3D55A813B260}" type="pres">
      <dgm:prSet presAssocID="{8F7F3E92-0C4B-44B9-B4DB-57FDD6932448}" presName="node" presStyleLbl="node1" presStyleIdx="3" presStyleCnt="6">
        <dgm:presLayoutVars>
          <dgm:bulletEnabled val="1"/>
        </dgm:presLayoutVars>
      </dgm:prSet>
      <dgm:spPr/>
    </dgm:pt>
    <dgm:pt modelId="{618A5D8F-7638-4105-A8BE-30343F85E395}" type="pres">
      <dgm:prSet presAssocID="{65AC70E8-AB35-4FF5-9AA0-5BE371D844CF}" presName="sibTrans" presStyleLbl="sibTrans1D1" presStyleIdx="3" presStyleCnt="5"/>
      <dgm:spPr/>
    </dgm:pt>
    <dgm:pt modelId="{CC64CE80-83AB-4C80-A6D8-D10DCAA7ABF4}" type="pres">
      <dgm:prSet presAssocID="{65AC70E8-AB35-4FF5-9AA0-5BE371D844CF}" presName="connectorText" presStyleLbl="sibTrans1D1" presStyleIdx="3" presStyleCnt="5"/>
      <dgm:spPr/>
    </dgm:pt>
    <dgm:pt modelId="{516EF2F4-2843-49DF-AC89-946B78836376}" type="pres">
      <dgm:prSet presAssocID="{2EEBB759-ADA9-4C28-B39D-CBFCB956CECF}" presName="node" presStyleLbl="node1" presStyleIdx="4" presStyleCnt="6">
        <dgm:presLayoutVars>
          <dgm:bulletEnabled val="1"/>
        </dgm:presLayoutVars>
      </dgm:prSet>
      <dgm:spPr/>
    </dgm:pt>
    <dgm:pt modelId="{ED6057A7-29A2-4ADD-AB3E-B203BA3DE564}" type="pres">
      <dgm:prSet presAssocID="{444E3C8D-0469-4BDF-A405-4B76E59E2E54}" presName="sibTrans" presStyleLbl="sibTrans1D1" presStyleIdx="4" presStyleCnt="5"/>
      <dgm:spPr/>
    </dgm:pt>
    <dgm:pt modelId="{AEAA5506-D677-472B-B702-7B1760DD5982}" type="pres">
      <dgm:prSet presAssocID="{444E3C8D-0469-4BDF-A405-4B76E59E2E54}" presName="connectorText" presStyleLbl="sibTrans1D1" presStyleIdx="4" presStyleCnt="5"/>
      <dgm:spPr/>
    </dgm:pt>
    <dgm:pt modelId="{C80A12FA-9D3E-49A8-9A26-644CD4A66F3B}" type="pres">
      <dgm:prSet presAssocID="{A388E1DD-A486-4C67-9E96-F1E985F9ABEA}" presName="node" presStyleLbl="node1" presStyleIdx="5" presStyleCnt="6">
        <dgm:presLayoutVars>
          <dgm:bulletEnabled val="1"/>
        </dgm:presLayoutVars>
      </dgm:prSet>
      <dgm:spPr/>
    </dgm:pt>
  </dgm:ptLst>
  <dgm:cxnLst>
    <dgm:cxn modelId="{CD652F03-947C-4C64-B4A9-03578A83B561}" type="presOf" srcId="{444E3C8D-0469-4BDF-A405-4B76E59E2E54}" destId="{ED6057A7-29A2-4ADD-AB3E-B203BA3DE564}" srcOrd="0" destOrd="0" presId="urn:microsoft.com/office/officeart/2016/7/layout/RepeatingBendingProcessNew"/>
    <dgm:cxn modelId="{F2A98805-1B44-41ED-93F2-8C7989EAF2CE}" srcId="{6DD96C06-20FD-45AD-B20F-63C5B44E9B46}" destId="{8F7F3E92-0C4B-44B9-B4DB-57FDD6932448}" srcOrd="3" destOrd="0" parTransId="{AA6A905D-5328-46B5-B2E9-61760AC56980}" sibTransId="{65AC70E8-AB35-4FF5-9AA0-5BE371D844CF}"/>
    <dgm:cxn modelId="{596D0607-1DB9-496A-A7EE-BF8C003EE969}" type="presOf" srcId="{F457317C-49F9-4733-BA73-938E0006F075}" destId="{22DD379D-EF2D-448D-B17E-B1851C406743}" srcOrd="0" destOrd="0" presId="urn:microsoft.com/office/officeart/2016/7/layout/RepeatingBendingProcessNew"/>
    <dgm:cxn modelId="{194A8507-C32F-448B-82E9-C60A47A9EC7D}" type="presOf" srcId="{65AC70E8-AB35-4FF5-9AA0-5BE371D844CF}" destId="{CC64CE80-83AB-4C80-A6D8-D10DCAA7ABF4}" srcOrd="1" destOrd="0" presId="urn:microsoft.com/office/officeart/2016/7/layout/RepeatingBendingProcessNew"/>
    <dgm:cxn modelId="{5528B52B-FE51-433C-969F-CB79A4B3CBA0}" type="presOf" srcId="{A388E1DD-A486-4C67-9E96-F1E985F9ABEA}" destId="{C80A12FA-9D3E-49A8-9A26-644CD4A66F3B}" srcOrd="0" destOrd="0" presId="urn:microsoft.com/office/officeart/2016/7/layout/RepeatingBendingProcessNew"/>
    <dgm:cxn modelId="{EFA04831-7C31-4B1F-8978-FBBCEAEA26EC}" srcId="{6DD96C06-20FD-45AD-B20F-63C5B44E9B46}" destId="{C55B05AB-55C4-43EB-971E-95146DEAD501}" srcOrd="0" destOrd="0" parTransId="{2A39A8D1-26F7-4378-8458-D91F47937283}" sibTransId="{8B3191B2-551F-4843-B6C5-A12C2A25110D}"/>
    <dgm:cxn modelId="{DEB16E34-6367-44F3-B3CF-06696C1F47A7}" type="presOf" srcId="{22716F97-5C56-4237-9561-567F74165085}" destId="{93188705-4B2C-434B-BC1B-7536F3AF437A}" srcOrd="1" destOrd="0" presId="urn:microsoft.com/office/officeart/2016/7/layout/RepeatingBendingProcessNew"/>
    <dgm:cxn modelId="{D4E0FD66-3F19-42E0-9BBD-017CDD59EF8C}" type="presOf" srcId="{2EEBB759-ADA9-4C28-B39D-CBFCB956CECF}" destId="{516EF2F4-2843-49DF-AC89-946B78836376}" srcOrd="0" destOrd="0" presId="urn:microsoft.com/office/officeart/2016/7/layout/RepeatingBendingProcessNew"/>
    <dgm:cxn modelId="{452E165A-647B-45CE-A82F-16115007AB1B}" srcId="{6DD96C06-20FD-45AD-B20F-63C5B44E9B46}" destId="{6374B277-A474-408D-8B27-68C70F93629E}" srcOrd="1" destOrd="0" parTransId="{53883C83-3FEC-46D1-8E89-8B97F640758C}" sibTransId="{22716F97-5C56-4237-9561-567F74165085}"/>
    <dgm:cxn modelId="{F29FF68B-8121-4C77-8A8B-1F88D9DA724E}" type="presOf" srcId="{22716F97-5C56-4237-9561-567F74165085}" destId="{3AEF1489-07D7-434E-97E7-B3FA4B37F14E}" srcOrd="0" destOrd="0" presId="urn:microsoft.com/office/officeart/2016/7/layout/RepeatingBendingProcessNew"/>
    <dgm:cxn modelId="{D08553AF-9B39-44E3-9E78-04D2CD5E52C1}" type="presOf" srcId="{65AC70E8-AB35-4FF5-9AA0-5BE371D844CF}" destId="{618A5D8F-7638-4105-A8BE-30343F85E395}" srcOrd="0" destOrd="0" presId="urn:microsoft.com/office/officeart/2016/7/layout/RepeatingBendingProcessNew"/>
    <dgm:cxn modelId="{4E6888B2-BB5B-4ED1-84D4-FE957FB989F6}" srcId="{6DD96C06-20FD-45AD-B20F-63C5B44E9B46}" destId="{F457317C-49F9-4733-BA73-938E0006F075}" srcOrd="2" destOrd="0" parTransId="{C66053A3-DB0F-4388-A2D8-2FB72B4BC908}" sibTransId="{627A4A0E-3A46-4830-AD94-C2B7A7669E35}"/>
    <dgm:cxn modelId="{F9083CB9-61B7-44F1-A946-61D8E73C1922}" type="presOf" srcId="{8B3191B2-551F-4843-B6C5-A12C2A25110D}" destId="{F3B2E579-E56B-45DF-A4EC-9127FFF3B52A}" srcOrd="0" destOrd="0" presId="urn:microsoft.com/office/officeart/2016/7/layout/RepeatingBendingProcessNew"/>
    <dgm:cxn modelId="{73AFE7C2-90BE-44CD-9A86-E0184A661BE9}" type="presOf" srcId="{8B3191B2-551F-4843-B6C5-A12C2A25110D}" destId="{0DEC8AE9-761A-4B37-B305-A7ED49030998}" srcOrd="1" destOrd="0" presId="urn:microsoft.com/office/officeart/2016/7/layout/RepeatingBendingProcessNew"/>
    <dgm:cxn modelId="{D98AD5C3-0F5C-4A4F-9BCD-281D028F1C82}" srcId="{6DD96C06-20FD-45AD-B20F-63C5B44E9B46}" destId="{A388E1DD-A486-4C67-9E96-F1E985F9ABEA}" srcOrd="5" destOrd="0" parTransId="{73CC04A6-287E-4AD5-9378-2D0BDBCEAC68}" sibTransId="{8F807711-9D92-433E-92BD-CBEC641B38EE}"/>
    <dgm:cxn modelId="{EECB28CC-F8EA-4417-8AAD-8B299E42373C}" type="presOf" srcId="{8F7F3E92-0C4B-44B9-B4DB-57FDD6932448}" destId="{ED15B612-E9A0-4AF8-BDF8-3D55A813B260}" srcOrd="0" destOrd="0" presId="urn:microsoft.com/office/officeart/2016/7/layout/RepeatingBendingProcessNew"/>
    <dgm:cxn modelId="{96E81DD3-B7BE-4729-87C9-DBBDC0B47583}" type="presOf" srcId="{6374B277-A474-408D-8B27-68C70F93629E}" destId="{F39F72D4-99F1-4E52-8185-298A47D7D5B1}" srcOrd="0" destOrd="0" presId="urn:microsoft.com/office/officeart/2016/7/layout/RepeatingBendingProcessNew"/>
    <dgm:cxn modelId="{250664D3-E8B4-437F-A6CC-FAB915A7F3A2}" type="presOf" srcId="{627A4A0E-3A46-4830-AD94-C2B7A7669E35}" destId="{1A685F0C-1ACA-46BD-9E58-00D6C1757617}" srcOrd="0" destOrd="0" presId="urn:microsoft.com/office/officeart/2016/7/layout/RepeatingBendingProcessNew"/>
    <dgm:cxn modelId="{074163D5-F190-49D0-B367-F28EE4B9C355}" type="presOf" srcId="{627A4A0E-3A46-4830-AD94-C2B7A7669E35}" destId="{54179C84-EB53-45FA-95CB-FC355799040B}" srcOrd="1" destOrd="0" presId="urn:microsoft.com/office/officeart/2016/7/layout/RepeatingBendingProcessNew"/>
    <dgm:cxn modelId="{680AF2D5-8790-48CC-9C33-D75E05192282}" type="presOf" srcId="{444E3C8D-0469-4BDF-A405-4B76E59E2E54}" destId="{AEAA5506-D677-472B-B702-7B1760DD5982}" srcOrd="1" destOrd="0" presId="urn:microsoft.com/office/officeart/2016/7/layout/RepeatingBendingProcessNew"/>
    <dgm:cxn modelId="{DE42C1E0-6060-4004-9001-A3CC03BBDBEC}" srcId="{6DD96C06-20FD-45AD-B20F-63C5B44E9B46}" destId="{2EEBB759-ADA9-4C28-B39D-CBFCB956CECF}" srcOrd="4" destOrd="0" parTransId="{C4D1296E-DE10-4A66-B3F1-0476F20A3D7B}" sibTransId="{444E3C8D-0469-4BDF-A405-4B76E59E2E54}"/>
    <dgm:cxn modelId="{197853E7-9C71-49C3-9992-28D0FF215118}" type="presOf" srcId="{6DD96C06-20FD-45AD-B20F-63C5B44E9B46}" destId="{A05ABC73-D528-4A0F-8224-C79AFEB2FE6C}" srcOrd="0" destOrd="0" presId="urn:microsoft.com/office/officeart/2016/7/layout/RepeatingBendingProcessNew"/>
    <dgm:cxn modelId="{CBB86EF1-461E-49E2-86E1-AB0A33B59737}" type="presOf" srcId="{C55B05AB-55C4-43EB-971E-95146DEAD501}" destId="{BBF74C09-A3E7-4143-AF6A-B1F51A9B4975}" srcOrd="0" destOrd="0" presId="urn:microsoft.com/office/officeart/2016/7/layout/RepeatingBendingProcessNew"/>
    <dgm:cxn modelId="{C9E7BAD2-D8C6-436A-BF56-CE939D318B93}" type="presParOf" srcId="{A05ABC73-D528-4A0F-8224-C79AFEB2FE6C}" destId="{BBF74C09-A3E7-4143-AF6A-B1F51A9B4975}" srcOrd="0" destOrd="0" presId="urn:microsoft.com/office/officeart/2016/7/layout/RepeatingBendingProcessNew"/>
    <dgm:cxn modelId="{56647FA0-7D6B-40DB-87FB-2F6670186C61}" type="presParOf" srcId="{A05ABC73-D528-4A0F-8224-C79AFEB2FE6C}" destId="{F3B2E579-E56B-45DF-A4EC-9127FFF3B52A}" srcOrd="1" destOrd="0" presId="urn:microsoft.com/office/officeart/2016/7/layout/RepeatingBendingProcessNew"/>
    <dgm:cxn modelId="{781FAA99-8FDE-4132-B47F-BB1385C5EC40}" type="presParOf" srcId="{F3B2E579-E56B-45DF-A4EC-9127FFF3B52A}" destId="{0DEC8AE9-761A-4B37-B305-A7ED49030998}" srcOrd="0" destOrd="0" presId="urn:microsoft.com/office/officeart/2016/7/layout/RepeatingBendingProcessNew"/>
    <dgm:cxn modelId="{0393A163-7A25-40E1-8FA7-B82E0373DFDF}" type="presParOf" srcId="{A05ABC73-D528-4A0F-8224-C79AFEB2FE6C}" destId="{F39F72D4-99F1-4E52-8185-298A47D7D5B1}" srcOrd="2" destOrd="0" presId="urn:microsoft.com/office/officeart/2016/7/layout/RepeatingBendingProcessNew"/>
    <dgm:cxn modelId="{7B217F8E-CF55-41F4-BCCB-EA7E4FBEF8F8}" type="presParOf" srcId="{A05ABC73-D528-4A0F-8224-C79AFEB2FE6C}" destId="{3AEF1489-07D7-434E-97E7-B3FA4B37F14E}" srcOrd="3" destOrd="0" presId="urn:microsoft.com/office/officeart/2016/7/layout/RepeatingBendingProcessNew"/>
    <dgm:cxn modelId="{1A740994-4B5A-4444-AABC-F9BA6BD0E829}" type="presParOf" srcId="{3AEF1489-07D7-434E-97E7-B3FA4B37F14E}" destId="{93188705-4B2C-434B-BC1B-7536F3AF437A}" srcOrd="0" destOrd="0" presId="urn:microsoft.com/office/officeart/2016/7/layout/RepeatingBendingProcessNew"/>
    <dgm:cxn modelId="{43361A22-0F0C-47EF-8BC6-238C2E93545B}" type="presParOf" srcId="{A05ABC73-D528-4A0F-8224-C79AFEB2FE6C}" destId="{22DD379D-EF2D-448D-B17E-B1851C406743}" srcOrd="4" destOrd="0" presId="urn:microsoft.com/office/officeart/2016/7/layout/RepeatingBendingProcessNew"/>
    <dgm:cxn modelId="{6A41BE0F-9A11-4D4C-ADF3-9F8A53796220}" type="presParOf" srcId="{A05ABC73-D528-4A0F-8224-C79AFEB2FE6C}" destId="{1A685F0C-1ACA-46BD-9E58-00D6C1757617}" srcOrd="5" destOrd="0" presId="urn:microsoft.com/office/officeart/2016/7/layout/RepeatingBendingProcessNew"/>
    <dgm:cxn modelId="{19E4DA54-14A6-4D4C-8352-96393B546911}" type="presParOf" srcId="{1A685F0C-1ACA-46BD-9E58-00D6C1757617}" destId="{54179C84-EB53-45FA-95CB-FC355799040B}" srcOrd="0" destOrd="0" presId="urn:microsoft.com/office/officeart/2016/7/layout/RepeatingBendingProcessNew"/>
    <dgm:cxn modelId="{C0BA5FD4-5628-437E-AE9A-9B09FD2EAEF4}" type="presParOf" srcId="{A05ABC73-D528-4A0F-8224-C79AFEB2FE6C}" destId="{ED15B612-E9A0-4AF8-BDF8-3D55A813B260}" srcOrd="6" destOrd="0" presId="urn:microsoft.com/office/officeart/2016/7/layout/RepeatingBendingProcessNew"/>
    <dgm:cxn modelId="{F5B9A88C-FC59-47D0-92D4-6162B98D81D5}" type="presParOf" srcId="{A05ABC73-D528-4A0F-8224-C79AFEB2FE6C}" destId="{618A5D8F-7638-4105-A8BE-30343F85E395}" srcOrd="7" destOrd="0" presId="urn:microsoft.com/office/officeart/2016/7/layout/RepeatingBendingProcessNew"/>
    <dgm:cxn modelId="{C2E5CF86-F1E4-432E-ADEF-2B79434B73CE}" type="presParOf" srcId="{618A5D8F-7638-4105-A8BE-30343F85E395}" destId="{CC64CE80-83AB-4C80-A6D8-D10DCAA7ABF4}" srcOrd="0" destOrd="0" presId="urn:microsoft.com/office/officeart/2016/7/layout/RepeatingBendingProcessNew"/>
    <dgm:cxn modelId="{5D621F75-6CD2-43CC-A954-D053C6353E8A}" type="presParOf" srcId="{A05ABC73-D528-4A0F-8224-C79AFEB2FE6C}" destId="{516EF2F4-2843-49DF-AC89-946B78836376}" srcOrd="8" destOrd="0" presId="urn:microsoft.com/office/officeart/2016/7/layout/RepeatingBendingProcessNew"/>
    <dgm:cxn modelId="{BFEE205B-448C-4D2F-B286-1B10121A5961}" type="presParOf" srcId="{A05ABC73-D528-4A0F-8224-C79AFEB2FE6C}" destId="{ED6057A7-29A2-4ADD-AB3E-B203BA3DE564}" srcOrd="9" destOrd="0" presId="urn:microsoft.com/office/officeart/2016/7/layout/RepeatingBendingProcessNew"/>
    <dgm:cxn modelId="{C85E379B-F179-4159-8CD3-CF6D1FADFCBF}" type="presParOf" srcId="{ED6057A7-29A2-4ADD-AB3E-B203BA3DE564}" destId="{AEAA5506-D677-472B-B702-7B1760DD5982}" srcOrd="0" destOrd="0" presId="urn:microsoft.com/office/officeart/2016/7/layout/RepeatingBendingProcessNew"/>
    <dgm:cxn modelId="{1BC7BCC0-791F-4FEB-B395-A9F4A7D4A28F}" type="presParOf" srcId="{A05ABC73-D528-4A0F-8224-C79AFEB2FE6C}" destId="{C80A12FA-9D3E-49A8-9A26-644CD4A66F3B}" srcOrd="10" destOrd="0" presId="urn:microsoft.com/office/officeart/2016/7/layout/RepeatingBendingProcessNew"/>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3F077CD-943D-4BB0-A28C-33CD19126B9E}" type="doc">
      <dgm:prSet loTypeId="urn:microsoft.com/office/officeart/2005/8/layout/hierarchy1" loCatId="Inbox" qsTypeId="urn:microsoft.com/office/officeart/2005/8/quickstyle/simple1" qsCatId="simple" csTypeId="urn:microsoft.com/office/officeart/2005/8/colors/accent1_2" csCatId="accent1" phldr="1"/>
      <dgm:spPr/>
      <dgm:t>
        <a:bodyPr/>
        <a:lstStyle/>
        <a:p>
          <a:endParaRPr lang="en-US"/>
        </a:p>
      </dgm:t>
    </dgm:pt>
    <dgm:pt modelId="{95E8CDAA-9F1A-49E5-8D53-363D0A8552D2}">
      <dgm:prSet/>
      <dgm:spPr/>
      <dgm:t>
        <a:bodyPr/>
        <a:lstStyle/>
        <a:p>
          <a:r>
            <a:rPr lang="en-US" dirty="0"/>
            <a:t>Delegated Function Tool</a:t>
          </a:r>
        </a:p>
      </dgm:t>
    </dgm:pt>
    <dgm:pt modelId="{B10F0189-4EA3-4D57-8FB0-FE8440F970AD}" type="parTrans" cxnId="{2199F20A-C5D4-444A-BDE4-46AED8479626}">
      <dgm:prSet/>
      <dgm:spPr/>
      <dgm:t>
        <a:bodyPr/>
        <a:lstStyle/>
        <a:p>
          <a:endParaRPr lang="en-US"/>
        </a:p>
      </dgm:t>
    </dgm:pt>
    <dgm:pt modelId="{50757F80-4DF0-4691-9388-BA2B3BDF21BF}" type="sibTrans" cxnId="{2199F20A-C5D4-444A-BDE4-46AED8479626}">
      <dgm:prSet/>
      <dgm:spPr/>
      <dgm:t>
        <a:bodyPr/>
        <a:lstStyle/>
        <a:p>
          <a:endParaRPr lang="en-US"/>
        </a:p>
      </dgm:t>
    </dgm:pt>
    <dgm:pt modelId="{33B9A620-BF20-4C98-AAF9-ABEC39C9094F}">
      <dgm:prSet/>
      <dgm:spPr/>
      <dgm:t>
        <a:bodyPr/>
        <a:lstStyle/>
        <a:p>
          <a:r>
            <a:rPr lang="en-US" dirty="0"/>
            <a:t>Program Specific Tool</a:t>
          </a:r>
        </a:p>
      </dgm:t>
    </dgm:pt>
    <dgm:pt modelId="{6F368052-4CE3-478A-A9D4-C0E2B5350544}" type="parTrans" cxnId="{676B0CB8-AF7A-45D5-B0C9-A2F65EE6F54A}">
      <dgm:prSet/>
      <dgm:spPr/>
      <dgm:t>
        <a:bodyPr/>
        <a:lstStyle/>
        <a:p>
          <a:endParaRPr lang="en-US"/>
        </a:p>
      </dgm:t>
    </dgm:pt>
    <dgm:pt modelId="{A254CD79-A486-444A-8F6D-D245383C6EAD}" type="sibTrans" cxnId="{676B0CB8-AF7A-45D5-B0C9-A2F65EE6F54A}">
      <dgm:prSet/>
      <dgm:spPr/>
      <dgm:t>
        <a:bodyPr/>
        <a:lstStyle/>
        <a:p>
          <a:endParaRPr lang="en-US"/>
        </a:p>
      </dgm:t>
    </dgm:pt>
    <dgm:pt modelId="{7CD29EB6-5F1D-4379-9C2C-2C4D13C9172A}">
      <dgm:prSet/>
      <dgm:spPr/>
      <dgm:t>
        <a:bodyPr/>
        <a:lstStyle/>
        <a:p>
          <a:r>
            <a:rPr lang="en-US" dirty="0"/>
            <a:t>Chart Review Tool </a:t>
          </a:r>
        </a:p>
      </dgm:t>
    </dgm:pt>
    <dgm:pt modelId="{70990BAD-4056-4AD1-A99A-3968B74413C1}" type="parTrans" cxnId="{9E0CACF3-456F-40B3-BAD1-9D7EC683EB23}">
      <dgm:prSet/>
      <dgm:spPr/>
      <dgm:t>
        <a:bodyPr/>
        <a:lstStyle/>
        <a:p>
          <a:endParaRPr lang="en-US"/>
        </a:p>
      </dgm:t>
    </dgm:pt>
    <dgm:pt modelId="{84FDC457-955B-490F-AD80-9A6050AE2CEF}" type="sibTrans" cxnId="{9E0CACF3-456F-40B3-BAD1-9D7EC683EB23}">
      <dgm:prSet/>
      <dgm:spPr/>
      <dgm:t>
        <a:bodyPr/>
        <a:lstStyle/>
        <a:p>
          <a:endParaRPr lang="en-US"/>
        </a:p>
      </dgm:t>
    </dgm:pt>
    <dgm:pt modelId="{A061A8AE-87E4-4703-BBD7-EA832F8D4238}">
      <dgm:prSet/>
      <dgm:spPr/>
      <dgm:t>
        <a:bodyPr/>
        <a:lstStyle/>
        <a:p>
          <a:r>
            <a:rPr lang="en-US" dirty="0"/>
            <a:t>Medicaid Event Verification</a:t>
          </a:r>
        </a:p>
      </dgm:t>
    </dgm:pt>
    <dgm:pt modelId="{5D0DEC7F-42E2-4EB4-949E-730E8671B7BF}" type="parTrans" cxnId="{FA113DFF-3F90-4367-B0C8-6B0D6374D4F7}">
      <dgm:prSet/>
      <dgm:spPr/>
      <dgm:t>
        <a:bodyPr/>
        <a:lstStyle/>
        <a:p>
          <a:endParaRPr lang="en-US"/>
        </a:p>
      </dgm:t>
    </dgm:pt>
    <dgm:pt modelId="{20119B92-A031-4B91-AFC8-5CD16F88F8C5}" type="sibTrans" cxnId="{FA113DFF-3F90-4367-B0C8-6B0D6374D4F7}">
      <dgm:prSet/>
      <dgm:spPr/>
      <dgm:t>
        <a:bodyPr/>
        <a:lstStyle/>
        <a:p>
          <a:endParaRPr lang="en-US"/>
        </a:p>
      </dgm:t>
    </dgm:pt>
    <dgm:pt modelId="{8E35A07E-3B3F-4989-980B-39176C37189E}">
      <dgm:prSet/>
      <dgm:spPr/>
      <dgm:t>
        <a:bodyPr/>
        <a:lstStyle/>
        <a:p>
          <a:r>
            <a:rPr lang="en-US" dirty="0"/>
            <a:t>Grievance and Appeal</a:t>
          </a:r>
        </a:p>
      </dgm:t>
    </dgm:pt>
    <dgm:pt modelId="{59E0C799-E44D-4647-BE59-D39F59DC783C}" type="parTrans" cxnId="{7FB36B1F-CF70-4EF3-B89A-C1CCACA2F5FB}">
      <dgm:prSet/>
      <dgm:spPr/>
      <dgm:t>
        <a:bodyPr/>
        <a:lstStyle/>
        <a:p>
          <a:endParaRPr lang="en-US"/>
        </a:p>
      </dgm:t>
    </dgm:pt>
    <dgm:pt modelId="{36C16A0D-3C58-4F47-91A3-0E9B6E9CB558}" type="sibTrans" cxnId="{7FB36B1F-CF70-4EF3-B89A-C1CCACA2F5FB}">
      <dgm:prSet/>
      <dgm:spPr/>
      <dgm:t>
        <a:bodyPr/>
        <a:lstStyle/>
        <a:p>
          <a:endParaRPr lang="en-US"/>
        </a:p>
      </dgm:t>
    </dgm:pt>
    <dgm:pt modelId="{32DA70F9-450F-441C-B817-C13C2A178DF6}" type="pres">
      <dgm:prSet presAssocID="{E3F077CD-943D-4BB0-A28C-33CD19126B9E}" presName="hierChild1" presStyleCnt="0">
        <dgm:presLayoutVars>
          <dgm:chPref val="1"/>
          <dgm:dir/>
          <dgm:animOne val="branch"/>
          <dgm:animLvl val="lvl"/>
          <dgm:resizeHandles/>
        </dgm:presLayoutVars>
      </dgm:prSet>
      <dgm:spPr/>
    </dgm:pt>
    <dgm:pt modelId="{F4C8C5D4-DBC1-42B7-B51C-9EAEEEAF961F}" type="pres">
      <dgm:prSet presAssocID="{95E8CDAA-9F1A-49E5-8D53-363D0A8552D2}" presName="hierRoot1" presStyleCnt="0"/>
      <dgm:spPr/>
    </dgm:pt>
    <dgm:pt modelId="{86EC2730-488D-4D6A-8A6F-BC74EC9E0065}" type="pres">
      <dgm:prSet presAssocID="{95E8CDAA-9F1A-49E5-8D53-363D0A8552D2}" presName="composite" presStyleCnt="0"/>
      <dgm:spPr/>
    </dgm:pt>
    <dgm:pt modelId="{9FCBA26B-F0F5-409F-8851-ACDC38A3EC0B}" type="pres">
      <dgm:prSet presAssocID="{95E8CDAA-9F1A-49E5-8D53-363D0A8552D2}" presName="background" presStyleLbl="node0" presStyleIdx="0" presStyleCnt="5"/>
      <dgm:spPr/>
    </dgm:pt>
    <dgm:pt modelId="{391EB433-382F-4CA8-A6BC-0CC7054FED86}" type="pres">
      <dgm:prSet presAssocID="{95E8CDAA-9F1A-49E5-8D53-363D0A8552D2}" presName="text" presStyleLbl="fgAcc0" presStyleIdx="0" presStyleCnt="5">
        <dgm:presLayoutVars>
          <dgm:chPref val="3"/>
        </dgm:presLayoutVars>
      </dgm:prSet>
      <dgm:spPr/>
    </dgm:pt>
    <dgm:pt modelId="{14213CF3-4128-41FE-98FA-4355A33A6178}" type="pres">
      <dgm:prSet presAssocID="{95E8CDAA-9F1A-49E5-8D53-363D0A8552D2}" presName="hierChild2" presStyleCnt="0"/>
      <dgm:spPr/>
    </dgm:pt>
    <dgm:pt modelId="{4678C76A-700D-4F25-8D56-A28AA739D54E}" type="pres">
      <dgm:prSet presAssocID="{33B9A620-BF20-4C98-AAF9-ABEC39C9094F}" presName="hierRoot1" presStyleCnt="0"/>
      <dgm:spPr/>
    </dgm:pt>
    <dgm:pt modelId="{93F237B0-B478-47D0-BFB6-E36488AA753C}" type="pres">
      <dgm:prSet presAssocID="{33B9A620-BF20-4C98-AAF9-ABEC39C9094F}" presName="composite" presStyleCnt="0"/>
      <dgm:spPr/>
    </dgm:pt>
    <dgm:pt modelId="{078C6E43-33FE-4292-82E4-900949D816E1}" type="pres">
      <dgm:prSet presAssocID="{33B9A620-BF20-4C98-AAF9-ABEC39C9094F}" presName="background" presStyleLbl="node0" presStyleIdx="1" presStyleCnt="5"/>
      <dgm:spPr/>
    </dgm:pt>
    <dgm:pt modelId="{A07D0582-0111-4221-B49C-D088D15B97FE}" type="pres">
      <dgm:prSet presAssocID="{33B9A620-BF20-4C98-AAF9-ABEC39C9094F}" presName="text" presStyleLbl="fgAcc0" presStyleIdx="1" presStyleCnt="5">
        <dgm:presLayoutVars>
          <dgm:chPref val="3"/>
        </dgm:presLayoutVars>
      </dgm:prSet>
      <dgm:spPr/>
    </dgm:pt>
    <dgm:pt modelId="{37A18185-1210-434F-9225-C3D50D0832ED}" type="pres">
      <dgm:prSet presAssocID="{33B9A620-BF20-4C98-AAF9-ABEC39C9094F}" presName="hierChild2" presStyleCnt="0"/>
      <dgm:spPr/>
    </dgm:pt>
    <dgm:pt modelId="{76C74EF4-CE45-41D8-98B6-2C494D1C709F}" type="pres">
      <dgm:prSet presAssocID="{7CD29EB6-5F1D-4379-9C2C-2C4D13C9172A}" presName="hierRoot1" presStyleCnt="0"/>
      <dgm:spPr/>
    </dgm:pt>
    <dgm:pt modelId="{629F0F9E-1C76-403F-A75E-EE99627158C5}" type="pres">
      <dgm:prSet presAssocID="{7CD29EB6-5F1D-4379-9C2C-2C4D13C9172A}" presName="composite" presStyleCnt="0"/>
      <dgm:spPr/>
    </dgm:pt>
    <dgm:pt modelId="{CEE4900C-AEEC-4904-B62D-9C672F1D85F1}" type="pres">
      <dgm:prSet presAssocID="{7CD29EB6-5F1D-4379-9C2C-2C4D13C9172A}" presName="background" presStyleLbl="node0" presStyleIdx="2" presStyleCnt="5"/>
      <dgm:spPr/>
    </dgm:pt>
    <dgm:pt modelId="{4D9CE06E-D264-4FBF-8330-C55026516C8E}" type="pres">
      <dgm:prSet presAssocID="{7CD29EB6-5F1D-4379-9C2C-2C4D13C9172A}" presName="text" presStyleLbl="fgAcc0" presStyleIdx="2" presStyleCnt="5">
        <dgm:presLayoutVars>
          <dgm:chPref val="3"/>
        </dgm:presLayoutVars>
      </dgm:prSet>
      <dgm:spPr/>
    </dgm:pt>
    <dgm:pt modelId="{205B072A-D190-4471-AA71-8AAC32FC4020}" type="pres">
      <dgm:prSet presAssocID="{7CD29EB6-5F1D-4379-9C2C-2C4D13C9172A}" presName="hierChild2" presStyleCnt="0"/>
      <dgm:spPr/>
    </dgm:pt>
    <dgm:pt modelId="{73AE2610-8774-4016-A507-3018ED52E6CB}" type="pres">
      <dgm:prSet presAssocID="{A061A8AE-87E4-4703-BBD7-EA832F8D4238}" presName="hierRoot1" presStyleCnt="0"/>
      <dgm:spPr/>
    </dgm:pt>
    <dgm:pt modelId="{698D9075-6B50-475C-A21B-CBF71F9581AB}" type="pres">
      <dgm:prSet presAssocID="{A061A8AE-87E4-4703-BBD7-EA832F8D4238}" presName="composite" presStyleCnt="0"/>
      <dgm:spPr/>
    </dgm:pt>
    <dgm:pt modelId="{5B58DBAC-D7E5-4520-9D40-F60089112342}" type="pres">
      <dgm:prSet presAssocID="{A061A8AE-87E4-4703-BBD7-EA832F8D4238}" presName="background" presStyleLbl="node0" presStyleIdx="3" presStyleCnt="5"/>
      <dgm:spPr/>
    </dgm:pt>
    <dgm:pt modelId="{4EFA1282-4F9A-478B-8BF6-932ED218E058}" type="pres">
      <dgm:prSet presAssocID="{A061A8AE-87E4-4703-BBD7-EA832F8D4238}" presName="text" presStyleLbl="fgAcc0" presStyleIdx="3" presStyleCnt="5">
        <dgm:presLayoutVars>
          <dgm:chPref val="3"/>
        </dgm:presLayoutVars>
      </dgm:prSet>
      <dgm:spPr/>
    </dgm:pt>
    <dgm:pt modelId="{E7546119-7360-4730-A89F-06877B9EC308}" type="pres">
      <dgm:prSet presAssocID="{A061A8AE-87E4-4703-BBD7-EA832F8D4238}" presName="hierChild2" presStyleCnt="0"/>
      <dgm:spPr/>
    </dgm:pt>
    <dgm:pt modelId="{23EA78E8-B7E1-4E26-940A-5CA6F0492E1E}" type="pres">
      <dgm:prSet presAssocID="{8E35A07E-3B3F-4989-980B-39176C37189E}" presName="hierRoot1" presStyleCnt="0"/>
      <dgm:spPr/>
    </dgm:pt>
    <dgm:pt modelId="{D879C56A-DC20-485D-810B-E905FBA6EFE4}" type="pres">
      <dgm:prSet presAssocID="{8E35A07E-3B3F-4989-980B-39176C37189E}" presName="composite" presStyleCnt="0"/>
      <dgm:spPr/>
    </dgm:pt>
    <dgm:pt modelId="{58072B0C-FE2D-430D-8330-236AE3462F4B}" type="pres">
      <dgm:prSet presAssocID="{8E35A07E-3B3F-4989-980B-39176C37189E}" presName="background" presStyleLbl="node0" presStyleIdx="4" presStyleCnt="5"/>
      <dgm:spPr/>
    </dgm:pt>
    <dgm:pt modelId="{E461E5AB-CAC5-47A1-B4A4-DECDA76FDF1F}" type="pres">
      <dgm:prSet presAssocID="{8E35A07E-3B3F-4989-980B-39176C37189E}" presName="text" presStyleLbl="fgAcc0" presStyleIdx="4" presStyleCnt="5">
        <dgm:presLayoutVars>
          <dgm:chPref val="3"/>
        </dgm:presLayoutVars>
      </dgm:prSet>
      <dgm:spPr/>
    </dgm:pt>
    <dgm:pt modelId="{8ECBCBB6-581A-43F7-8D4D-C3B84834E969}" type="pres">
      <dgm:prSet presAssocID="{8E35A07E-3B3F-4989-980B-39176C37189E}" presName="hierChild2" presStyleCnt="0"/>
      <dgm:spPr/>
    </dgm:pt>
  </dgm:ptLst>
  <dgm:cxnLst>
    <dgm:cxn modelId="{6C25E000-0E08-4B17-896F-A25B55C72C8F}" type="presOf" srcId="{E3F077CD-943D-4BB0-A28C-33CD19126B9E}" destId="{32DA70F9-450F-441C-B817-C13C2A178DF6}" srcOrd="0" destOrd="0" presId="urn:microsoft.com/office/officeart/2005/8/layout/hierarchy1"/>
    <dgm:cxn modelId="{2199F20A-C5D4-444A-BDE4-46AED8479626}" srcId="{E3F077CD-943D-4BB0-A28C-33CD19126B9E}" destId="{95E8CDAA-9F1A-49E5-8D53-363D0A8552D2}" srcOrd="0" destOrd="0" parTransId="{B10F0189-4EA3-4D57-8FB0-FE8440F970AD}" sibTransId="{50757F80-4DF0-4691-9388-BA2B3BDF21BF}"/>
    <dgm:cxn modelId="{7FB36B1F-CF70-4EF3-B89A-C1CCACA2F5FB}" srcId="{E3F077CD-943D-4BB0-A28C-33CD19126B9E}" destId="{8E35A07E-3B3F-4989-980B-39176C37189E}" srcOrd="4" destOrd="0" parTransId="{59E0C799-E44D-4647-BE59-D39F59DC783C}" sibTransId="{36C16A0D-3C58-4F47-91A3-0E9B6E9CB558}"/>
    <dgm:cxn modelId="{B0AE8323-AF53-48D7-8717-E275C806979F}" type="presOf" srcId="{A061A8AE-87E4-4703-BBD7-EA832F8D4238}" destId="{4EFA1282-4F9A-478B-8BF6-932ED218E058}" srcOrd="0" destOrd="0" presId="urn:microsoft.com/office/officeart/2005/8/layout/hierarchy1"/>
    <dgm:cxn modelId="{FF322D63-0A7A-4348-8CEB-52741A3D96A2}" type="presOf" srcId="{8E35A07E-3B3F-4989-980B-39176C37189E}" destId="{E461E5AB-CAC5-47A1-B4A4-DECDA76FDF1F}" srcOrd="0" destOrd="0" presId="urn:microsoft.com/office/officeart/2005/8/layout/hierarchy1"/>
    <dgm:cxn modelId="{C1C52881-30EB-4F8E-AEDB-C633BD1855EC}" type="presOf" srcId="{95E8CDAA-9F1A-49E5-8D53-363D0A8552D2}" destId="{391EB433-382F-4CA8-A6BC-0CC7054FED86}" srcOrd="0" destOrd="0" presId="urn:microsoft.com/office/officeart/2005/8/layout/hierarchy1"/>
    <dgm:cxn modelId="{F84564B2-5DA7-4EC6-A9F1-EED74BB29FDD}" type="presOf" srcId="{33B9A620-BF20-4C98-AAF9-ABEC39C9094F}" destId="{A07D0582-0111-4221-B49C-D088D15B97FE}" srcOrd="0" destOrd="0" presId="urn:microsoft.com/office/officeart/2005/8/layout/hierarchy1"/>
    <dgm:cxn modelId="{676B0CB8-AF7A-45D5-B0C9-A2F65EE6F54A}" srcId="{E3F077CD-943D-4BB0-A28C-33CD19126B9E}" destId="{33B9A620-BF20-4C98-AAF9-ABEC39C9094F}" srcOrd="1" destOrd="0" parTransId="{6F368052-4CE3-478A-A9D4-C0E2B5350544}" sibTransId="{A254CD79-A486-444A-8F6D-D245383C6EAD}"/>
    <dgm:cxn modelId="{C61F8BCA-3811-44D6-8343-330CC01FEEF1}" type="presOf" srcId="{7CD29EB6-5F1D-4379-9C2C-2C4D13C9172A}" destId="{4D9CE06E-D264-4FBF-8330-C55026516C8E}" srcOrd="0" destOrd="0" presId="urn:microsoft.com/office/officeart/2005/8/layout/hierarchy1"/>
    <dgm:cxn modelId="{9E0CACF3-456F-40B3-BAD1-9D7EC683EB23}" srcId="{E3F077CD-943D-4BB0-A28C-33CD19126B9E}" destId="{7CD29EB6-5F1D-4379-9C2C-2C4D13C9172A}" srcOrd="2" destOrd="0" parTransId="{70990BAD-4056-4AD1-A99A-3968B74413C1}" sibTransId="{84FDC457-955B-490F-AD80-9A6050AE2CEF}"/>
    <dgm:cxn modelId="{FA113DFF-3F90-4367-B0C8-6B0D6374D4F7}" srcId="{E3F077CD-943D-4BB0-A28C-33CD19126B9E}" destId="{A061A8AE-87E4-4703-BBD7-EA832F8D4238}" srcOrd="3" destOrd="0" parTransId="{5D0DEC7F-42E2-4EB4-949E-730E8671B7BF}" sibTransId="{20119B92-A031-4B91-AFC8-5CD16F88F8C5}"/>
    <dgm:cxn modelId="{57107A14-D8A4-4057-B9CE-2E2BE0ACBEB7}" type="presParOf" srcId="{32DA70F9-450F-441C-B817-C13C2A178DF6}" destId="{F4C8C5D4-DBC1-42B7-B51C-9EAEEEAF961F}" srcOrd="0" destOrd="0" presId="urn:microsoft.com/office/officeart/2005/8/layout/hierarchy1"/>
    <dgm:cxn modelId="{D5FEA0A7-C53E-4EC1-8E55-815CF0E28E9F}" type="presParOf" srcId="{F4C8C5D4-DBC1-42B7-B51C-9EAEEEAF961F}" destId="{86EC2730-488D-4D6A-8A6F-BC74EC9E0065}" srcOrd="0" destOrd="0" presId="urn:microsoft.com/office/officeart/2005/8/layout/hierarchy1"/>
    <dgm:cxn modelId="{763EB0C7-0F43-4AF1-B9B9-6E7E441F64FC}" type="presParOf" srcId="{86EC2730-488D-4D6A-8A6F-BC74EC9E0065}" destId="{9FCBA26B-F0F5-409F-8851-ACDC38A3EC0B}" srcOrd="0" destOrd="0" presId="urn:microsoft.com/office/officeart/2005/8/layout/hierarchy1"/>
    <dgm:cxn modelId="{F3DFE4E7-D522-4522-A671-03D5B564ECAF}" type="presParOf" srcId="{86EC2730-488D-4D6A-8A6F-BC74EC9E0065}" destId="{391EB433-382F-4CA8-A6BC-0CC7054FED86}" srcOrd="1" destOrd="0" presId="urn:microsoft.com/office/officeart/2005/8/layout/hierarchy1"/>
    <dgm:cxn modelId="{2B473B0A-27F7-47C9-A2BE-4054B7B8AF3A}" type="presParOf" srcId="{F4C8C5D4-DBC1-42B7-B51C-9EAEEEAF961F}" destId="{14213CF3-4128-41FE-98FA-4355A33A6178}" srcOrd="1" destOrd="0" presId="urn:microsoft.com/office/officeart/2005/8/layout/hierarchy1"/>
    <dgm:cxn modelId="{7C267CC4-5BF0-4E2D-89DE-4D4854BCB53F}" type="presParOf" srcId="{32DA70F9-450F-441C-B817-C13C2A178DF6}" destId="{4678C76A-700D-4F25-8D56-A28AA739D54E}" srcOrd="1" destOrd="0" presId="urn:microsoft.com/office/officeart/2005/8/layout/hierarchy1"/>
    <dgm:cxn modelId="{2605DCBF-E37D-4C26-88A2-6B612CEF5C8B}" type="presParOf" srcId="{4678C76A-700D-4F25-8D56-A28AA739D54E}" destId="{93F237B0-B478-47D0-BFB6-E36488AA753C}" srcOrd="0" destOrd="0" presId="urn:microsoft.com/office/officeart/2005/8/layout/hierarchy1"/>
    <dgm:cxn modelId="{321B8265-034D-41F9-A0E4-D22267E1E743}" type="presParOf" srcId="{93F237B0-B478-47D0-BFB6-E36488AA753C}" destId="{078C6E43-33FE-4292-82E4-900949D816E1}" srcOrd="0" destOrd="0" presId="urn:microsoft.com/office/officeart/2005/8/layout/hierarchy1"/>
    <dgm:cxn modelId="{1C6E316E-9B70-4B0B-B6A3-11F208806789}" type="presParOf" srcId="{93F237B0-B478-47D0-BFB6-E36488AA753C}" destId="{A07D0582-0111-4221-B49C-D088D15B97FE}" srcOrd="1" destOrd="0" presId="urn:microsoft.com/office/officeart/2005/8/layout/hierarchy1"/>
    <dgm:cxn modelId="{A7B5ADF4-9BDE-4C10-A410-2F596DB48574}" type="presParOf" srcId="{4678C76A-700D-4F25-8D56-A28AA739D54E}" destId="{37A18185-1210-434F-9225-C3D50D0832ED}" srcOrd="1" destOrd="0" presId="urn:microsoft.com/office/officeart/2005/8/layout/hierarchy1"/>
    <dgm:cxn modelId="{88E2F33F-22AB-4826-AF6A-246134E1654F}" type="presParOf" srcId="{32DA70F9-450F-441C-B817-C13C2A178DF6}" destId="{76C74EF4-CE45-41D8-98B6-2C494D1C709F}" srcOrd="2" destOrd="0" presId="urn:microsoft.com/office/officeart/2005/8/layout/hierarchy1"/>
    <dgm:cxn modelId="{D28D69D2-CDDE-4BDA-BF85-D5DEAC98FA28}" type="presParOf" srcId="{76C74EF4-CE45-41D8-98B6-2C494D1C709F}" destId="{629F0F9E-1C76-403F-A75E-EE99627158C5}" srcOrd="0" destOrd="0" presId="urn:microsoft.com/office/officeart/2005/8/layout/hierarchy1"/>
    <dgm:cxn modelId="{19239F43-D908-49F0-B6E5-6FCFD8522A18}" type="presParOf" srcId="{629F0F9E-1C76-403F-A75E-EE99627158C5}" destId="{CEE4900C-AEEC-4904-B62D-9C672F1D85F1}" srcOrd="0" destOrd="0" presId="urn:microsoft.com/office/officeart/2005/8/layout/hierarchy1"/>
    <dgm:cxn modelId="{83B0E753-9F96-4877-8FA4-1386B4AC2F51}" type="presParOf" srcId="{629F0F9E-1C76-403F-A75E-EE99627158C5}" destId="{4D9CE06E-D264-4FBF-8330-C55026516C8E}" srcOrd="1" destOrd="0" presId="urn:microsoft.com/office/officeart/2005/8/layout/hierarchy1"/>
    <dgm:cxn modelId="{F9B50622-E827-4DC7-9AA5-A580C96BC4F5}" type="presParOf" srcId="{76C74EF4-CE45-41D8-98B6-2C494D1C709F}" destId="{205B072A-D190-4471-AA71-8AAC32FC4020}" srcOrd="1" destOrd="0" presId="urn:microsoft.com/office/officeart/2005/8/layout/hierarchy1"/>
    <dgm:cxn modelId="{B815F96A-9337-4D47-92EE-FDDA2837317E}" type="presParOf" srcId="{32DA70F9-450F-441C-B817-C13C2A178DF6}" destId="{73AE2610-8774-4016-A507-3018ED52E6CB}" srcOrd="3" destOrd="0" presId="urn:microsoft.com/office/officeart/2005/8/layout/hierarchy1"/>
    <dgm:cxn modelId="{AD36EAE8-EF93-4B55-A191-6919F8F993C2}" type="presParOf" srcId="{73AE2610-8774-4016-A507-3018ED52E6CB}" destId="{698D9075-6B50-475C-A21B-CBF71F9581AB}" srcOrd="0" destOrd="0" presId="urn:microsoft.com/office/officeart/2005/8/layout/hierarchy1"/>
    <dgm:cxn modelId="{1CD6FE91-F95C-4C06-A977-7310D3BE5AB4}" type="presParOf" srcId="{698D9075-6B50-475C-A21B-CBF71F9581AB}" destId="{5B58DBAC-D7E5-4520-9D40-F60089112342}" srcOrd="0" destOrd="0" presId="urn:microsoft.com/office/officeart/2005/8/layout/hierarchy1"/>
    <dgm:cxn modelId="{A5A3FF68-EEEE-4B26-B735-DF55BF965275}" type="presParOf" srcId="{698D9075-6B50-475C-A21B-CBF71F9581AB}" destId="{4EFA1282-4F9A-478B-8BF6-932ED218E058}" srcOrd="1" destOrd="0" presId="urn:microsoft.com/office/officeart/2005/8/layout/hierarchy1"/>
    <dgm:cxn modelId="{8D5EFC37-C515-49B2-A184-23B930241018}" type="presParOf" srcId="{73AE2610-8774-4016-A507-3018ED52E6CB}" destId="{E7546119-7360-4730-A89F-06877B9EC308}" srcOrd="1" destOrd="0" presId="urn:microsoft.com/office/officeart/2005/8/layout/hierarchy1"/>
    <dgm:cxn modelId="{88042BE9-07ED-462C-9796-0AD50CC62C38}" type="presParOf" srcId="{32DA70F9-450F-441C-B817-C13C2A178DF6}" destId="{23EA78E8-B7E1-4E26-940A-5CA6F0492E1E}" srcOrd="4" destOrd="0" presId="urn:microsoft.com/office/officeart/2005/8/layout/hierarchy1"/>
    <dgm:cxn modelId="{160FD127-C829-4009-8684-2F8573E88888}" type="presParOf" srcId="{23EA78E8-B7E1-4E26-940A-5CA6F0492E1E}" destId="{D879C56A-DC20-485D-810B-E905FBA6EFE4}" srcOrd="0" destOrd="0" presId="urn:microsoft.com/office/officeart/2005/8/layout/hierarchy1"/>
    <dgm:cxn modelId="{7A26B91F-BC71-4D0C-A716-532EEA7EC230}" type="presParOf" srcId="{D879C56A-DC20-485D-810B-E905FBA6EFE4}" destId="{58072B0C-FE2D-430D-8330-236AE3462F4B}" srcOrd="0" destOrd="0" presId="urn:microsoft.com/office/officeart/2005/8/layout/hierarchy1"/>
    <dgm:cxn modelId="{BE0311E3-4D50-42A2-94DC-625018C0BE0A}" type="presParOf" srcId="{D879C56A-DC20-485D-810B-E905FBA6EFE4}" destId="{E461E5AB-CAC5-47A1-B4A4-DECDA76FDF1F}" srcOrd="1" destOrd="0" presId="urn:microsoft.com/office/officeart/2005/8/layout/hierarchy1"/>
    <dgm:cxn modelId="{D62F8D42-CE9A-44C0-8355-4C94D73A2F85}" type="presParOf" srcId="{23EA78E8-B7E1-4E26-940A-5CA6F0492E1E}" destId="{8ECBCBB6-581A-43F7-8D4D-C3B84834E969}"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A7DAB28-3333-4E5C-9D88-C8BA0B11E6EE}" type="doc">
      <dgm:prSet loTypeId="urn:microsoft.com/office/officeart/2005/8/layout/vProcess5" loCatId="process" qsTypeId="urn:microsoft.com/office/officeart/2005/8/quickstyle/simple2" qsCatId="simple" csTypeId="urn:microsoft.com/office/officeart/2005/8/colors/colorful2" csCatId="colorful"/>
      <dgm:spPr/>
      <dgm:t>
        <a:bodyPr/>
        <a:lstStyle/>
        <a:p>
          <a:endParaRPr lang="en-US"/>
        </a:p>
      </dgm:t>
    </dgm:pt>
    <dgm:pt modelId="{097B7D7B-5670-4D3F-A3EE-B421EB1CB118}">
      <dgm:prSet/>
      <dgm:spPr/>
      <dgm:t>
        <a:bodyPr/>
        <a:lstStyle/>
        <a:p>
          <a:r>
            <a:rPr lang="en-US"/>
            <a:t>Ensure quality care &amp; assist provider’s with compliance</a:t>
          </a:r>
        </a:p>
      </dgm:t>
    </dgm:pt>
    <dgm:pt modelId="{E673E9ED-E3F7-44DE-9DE0-78C7D8DBB2B2}" type="parTrans" cxnId="{6C0BF2DA-F4E3-4226-811D-5B724A9EB87A}">
      <dgm:prSet/>
      <dgm:spPr/>
      <dgm:t>
        <a:bodyPr/>
        <a:lstStyle/>
        <a:p>
          <a:endParaRPr lang="en-US"/>
        </a:p>
      </dgm:t>
    </dgm:pt>
    <dgm:pt modelId="{D47ADB6D-EA80-4211-9856-306A2742E965}" type="sibTrans" cxnId="{6C0BF2DA-F4E3-4226-811D-5B724A9EB87A}">
      <dgm:prSet/>
      <dgm:spPr/>
      <dgm:t>
        <a:bodyPr/>
        <a:lstStyle/>
        <a:p>
          <a:endParaRPr lang="en-US"/>
        </a:p>
      </dgm:t>
    </dgm:pt>
    <dgm:pt modelId="{65D2ACD2-79B1-4C79-BB85-1E59CC3005A5}">
      <dgm:prSet/>
      <dgm:spPr/>
      <dgm:t>
        <a:bodyPr/>
        <a:lstStyle/>
        <a:p>
          <a:r>
            <a:rPr lang="en-US"/>
            <a:t>Utilize data for regional planning</a:t>
          </a:r>
        </a:p>
      </dgm:t>
    </dgm:pt>
    <dgm:pt modelId="{1FBC4694-FE8D-4479-881C-960A75CA53D7}" type="parTrans" cxnId="{7C2B21EE-54DC-420B-A1C6-E046498A7987}">
      <dgm:prSet/>
      <dgm:spPr/>
      <dgm:t>
        <a:bodyPr/>
        <a:lstStyle/>
        <a:p>
          <a:endParaRPr lang="en-US"/>
        </a:p>
      </dgm:t>
    </dgm:pt>
    <dgm:pt modelId="{75D555F9-4C52-4D17-9318-02B3481E9EAE}" type="sibTrans" cxnId="{7C2B21EE-54DC-420B-A1C6-E046498A7987}">
      <dgm:prSet/>
      <dgm:spPr/>
      <dgm:t>
        <a:bodyPr/>
        <a:lstStyle/>
        <a:p>
          <a:endParaRPr lang="en-US"/>
        </a:p>
      </dgm:t>
    </dgm:pt>
    <dgm:pt modelId="{6AF24E0D-D0F8-484B-8119-113737CBE1CE}">
      <dgm:prSet/>
      <dgm:spPr/>
      <dgm:t>
        <a:bodyPr/>
        <a:lstStyle/>
        <a:p>
          <a:r>
            <a:rPr lang="en-US"/>
            <a:t>Connect providers to resources</a:t>
          </a:r>
        </a:p>
      </dgm:t>
    </dgm:pt>
    <dgm:pt modelId="{7814600D-0EC2-43B8-831D-296EA63093F2}" type="parTrans" cxnId="{6F80B141-0FEE-438E-838E-1CAB411606DB}">
      <dgm:prSet/>
      <dgm:spPr/>
      <dgm:t>
        <a:bodyPr/>
        <a:lstStyle/>
        <a:p>
          <a:endParaRPr lang="en-US"/>
        </a:p>
      </dgm:t>
    </dgm:pt>
    <dgm:pt modelId="{93AC0662-D92E-4F13-864A-0B1202AD6C80}" type="sibTrans" cxnId="{6F80B141-0FEE-438E-838E-1CAB411606DB}">
      <dgm:prSet/>
      <dgm:spPr/>
      <dgm:t>
        <a:bodyPr/>
        <a:lstStyle/>
        <a:p>
          <a:endParaRPr lang="en-US"/>
        </a:p>
      </dgm:t>
    </dgm:pt>
    <dgm:pt modelId="{A61333E4-BEB7-4775-A0FF-510A646ED73E}">
      <dgm:prSet/>
      <dgm:spPr/>
      <dgm:t>
        <a:bodyPr/>
        <a:lstStyle/>
        <a:p>
          <a:r>
            <a:rPr lang="en-US"/>
            <a:t>Trainings, Technical Assistance, Support</a:t>
          </a:r>
        </a:p>
      </dgm:t>
    </dgm:pt>
    <dgm:pt modelId="{40985080-9A91-4DA1-9E4E-7A550D1F63EA}" type="parTrans" cxnId="{98289324-86D2-4697-AEFC-31D91713EB66}">
      <dgm:prSet/>
      <dgm:spPr/>
      <dgm:t>
        <a:bodyPr/>
        <a:lstStyle/>
        <a:p>
          <a:endParaRPr lang="en-US"/>
        </a:p>
      </dgm:t>
    </dgm:pt>
    <dgm:pt modelId="{4A6B4BBF-0E8C-4778-9191-047F1856FA66}" type="sibTrans" cxnId="{98289324-86D2-4697-AEFC-31D91713EB66}">
      <dgm:prSet/>
      <dgm:spPr/>
      <dgm:t>
        <a:bodyPr/>
        <a:lstStyle/>
        <a:p>
          <a:endParaRPr lang="en-US"/>
        </a:p>
      </dgm:t>
    </dgm:pt>
    <dgm:pt modelId="{AA33B52C-3AA3-4C98-810D-FFF101B1438E}">
      <dgm:prSet/>
      <dgm:spPr/>
      <dgm:t>
        <a:bodyPr/>
        <a:lstStyle/>
        <a:p>
          <a:r>
            <a:rPr lang="en-US"/>
            <a:t>Partnerships to strengthen provider network</a:t>
          </a:r>
        </a:p>
      </dgm:t>
    </dgm:pt>
    <dgm:pt modelId="{2E2B64B8-F56A-4ABF-9D15-AD4AB3FDC40C}" type="parTrans" cxnId="{0F38C21F-5A78-4E08-A681-B070EC614036}">
      <dgm:prSet/>
      <dgm:spPr/>
      <dgm:t>
        <a:bodyPr/>
        <a:lstStyle/>
        <a:p>
          <a:endParaRPr lang="en-US"/>
        </a:p>
      </dgm:t>
    </dgm:pt>
    <dgm:pt modelId="{FD977158-66B1-41B9-ACF8-E1CF8701534C}" type="sibTrans" cxnId="{0F38C21F-5A78-4E08-A681-B070EC614036}">
      <dgm:prSet/>
      <dgm:spPr/>
      <dgm:t>
        <a:bodyPr/>
        <a:lstStyle/>
        <a:p>
          <a:endParaRPr lang="en-US"/>
        </a:p>
      </dgm:t>
    </dgm:pt>
    <dgm:pt modelId="{AF67F272-5A71-4534-B4A8-FE1BD0BA4D0B}">
      <dgm:prSet/>
      <dgm:spPr/>
      <dgm:t>
        <a:bodyPr/>
        <a:lstStyle/>
        <a:p>
          <a:r>
            <a:rPr lang="en-US"/>
            <a:t>SUD Advisory Committee</a:t>
          </a:r>
        </a:p>
      </dgm:t>
    </dgm:pt>
    <dgm:pt modelId="{11711222-EA01-49DC-8DA7-33F2BC47539A}" type="parTrans" cxnId="{04C7F37E-8CDD-4663-9E71-EF7CFD34C5E7}">
      <dgm:prSet/>
      <dgm:spPr/>
      <dgm:t>
        <a:bodyPr/>
        <a:lstStyle/>
        <a:p>
          <a:endParaRPr lang="en-US"/>
        </a:p>
      </dgm:t>
    </dgm:pt>
    <dgm:pt modelId="{D3E3EC6E-6C9A-4980-9759-00E472B20354}" type="sibTrans" cxnId="{04C7F37E-8CDD-4663-9E71-EF7CFD34C5E7}">
      <dgm:prSet/>
      <dgm:spPr/>
      <dgm:t>
        <a:bodyPr/>
        <a:lstStyle/>
        <a:p>
          <a:endParaRPr lang="en-US"/>
        </a:p>
      </dgm:t>
    </dgm:pt>
    <dgm:pt modelId="{C4712E2E-8368-4580-A88E-A24A63A2C12B}">
      <dgm:prSet/>
      <dgm:spPr/>
      <dgm:t>
        <a:bodyPr/>
        <a:lstStyle/>
        <a:p>
          <a:r>
            <a:rPr lang="en-US"/>
            <a:t>Questions, Feedback, Recommendations Wanted</a:t>
          </a:r>
        </a:p>
      </dgm:t>
    </dgm:pt>
    <dgm:pt modelId="{E5F26A2E-2A13-47B9-84DF-6D85CF97F62B}" type="parTrans" cxnId="{75AD4123-FA20-4862-8AB9-2E6533D870FA}">
      <dgm:prSet/>
      <dgm:spPr/>
      <dgm:t>
        <a:bodyPr/>
        <a:lstStyle/>
        <a:p>
          <a:endParaRPr lang="en-US"/>
        </a:p>
      </dgm:t>
    </dgm:pt>
    <dgm:pt modelId="{FEC44789-98DE-4086-9032-B9C52CD175DF}" type="sibTrans" cxnId="{75AD4123-FA20-4862-8AB9-2E6533D870FA}">
      <dgm:prSet/>
      <dgm:spPr/>
      <dgm:t>
        <a:bodyPr/>
        <a:lstStyle/>
        <a:p>
          <a:endParaRPr lang="en-US"/>
        </a:p>
      </dgm:t>
    </dgm:pt>
    <dgm:pt modelId="{A270A0DE-606D-49B8-933F-B3C888113B1F}">
      <dgm:prSet/>
      <dgm:spPr/>
      <dgm:t>
        <a:bodyPr/>
        <a:lstStyle/>
        <a:p>
          <a:r>
            <a:rPr lang="en-US"/>
            <a:t>Surveys</a:t>
          </a:r>
        </a:p>
      </dgm:t>
    </dgm:pt>
    <dgm:pt modelId="{81879120-4478-4CA3-9A63-984B26D79E1C}" type="parTrans" cxnId="{02AC551E-D346-4ED8-A543-8AAF182BD1BA}">
      <dgm:prSet/>
      <dgm:spPr/>
      <dgm:t>
        <a:bodyPr/>
        <a:lstStyle/>
        <a:p>
          <a:endParaRPr lang="en-US"/>
        </a:p>
      </dgm:t>
    </dgm:pt>
    <dgm:pt modelId="{A5FD4B0C-541D-4B50-BF35-2F3939E13370}" type="sibTrans" cxnId="{02AC551E-D346-4ED8-A543-8AAF182BD1BA}">
      <dgm:prSet/>
      <dgm:spPr/>
      <dgm:t>
        <a:bodyPr/>
        <a:lstStyle/>
        <a:p>
          <a:endParaRPr lang="en-US"/>
        </a:p>
      </dgm:t>
    </dgm:pt>
    <dgm:pt modelId="{A86BC597-8690-4751-BD8D-5B359067EC76}" type="pres">
      <dgm:prSet presAssocID="{EA7DAB28-3333-4E5C-9D88-C8BA0B11E6EE}" presName="outerComposite" presStyleCnt="0">
        <dgm:presLayoutVars>
          <dgm:chMax val="5"/>
          <dgm:dir/>
          <dgm:resizeHandles val="exact"/>
        </dgm:presLayoutVars>
      </dgm:prSet>
      <dgm:spPr/>
    </dgm:pt>
    <dgm:pt modelId="{A4A65E4B-5196-46C8-BB91-26E202A66B4F}" type="pres">
      <dgm:prSet presAssocID="{EA7DAB28-3333-4E5C-9D88-C8BA0B11E6EE}" presName="dummyMaxCanvas" presStyleCnt="0">
        <dgm:presLayoutVars/>
      </dgm:prSet>
      <dgm:spPr/>
    </dgm:pt>
    <dgm:pt modelId="{5CA5C29C-2FAB-433B-A858-FB4DB3E94B16}" type="pres">
      <dgm:prSet presAssocID="{EA7DAB28-3333-4E5C-9D88-C8BA0B11E6EE}" presName="FiveNodes_1" presStyleLbl="node1" presStyleIdx="0" presStyleCnt="5">
        <dgm:presLayoutVars>
          <dgm:bulletEnabled val="1"/>
        </dgm:presLayoutVars>
      </dgm:prSet>
      <dgm:spPr/>
    </dgm:pt>
    <dgm:pt modelId="{8E0B323F-0334-44D5-83A6-DA24B1BE2F13}" type="pres">
      <dgm:prSet presAssocID="{EA7DAB28-3333-4E5C-9D88-C8BA0B11E6EE}" presName="FiveNodes_2" presStyleLbl="node1" presStyleIdx="1" presStyleCnt="5">
        <dgm:presLayoutVars>
          <dgm:bulletEnabled val="1"/>
        </dgm:presLayoutVars>
      </dgm:prSet>
      <dgm:spPr/>
    </dgm:pt>
    <dgm:pt modelId="{3C6E5915-8DE7-401A-B21E-BE7B48656077}" type="pres">
      <dgm:prSet presAssocID="{EA7DAB28-3333-4E5C-9D88-C8BA0B11E6EE}" presName="FiveNodes_3" presStyleLbl="node1" presStyleIdx="2" presStyleCnt="5">
        <dgm:presLayoutVars>
          <dgm:bulletEnabled val="1"/>
        </dgm:presLayoutVars>
      </dgm:prSet>
      <dgm:spPr/>
    </dgm:pt>
    <dgm:pt modelId="{551BE3D5-228F-42C8-AB0E-68AD68026E63}" type="pres">
      <dgm:prSet presAssocID="{EA7DAB28-3333-4E5C-9D88-C8BA0B11E6EE}" presName="FiveNodes_4" presStyleLbl="node1" presStyleIdx="3" presStyleCnt="5">
        <dgm:presLayoutVars>
          <dgm:bulletEnabled val="1"/>
        </dgm:presLayoutVars>
      </dgm:prSet>
      <dgm:spPr/>
    </dgm:pt>
    <dgm:pt modelId="{FA8FD240-A6E2-4026-93F9-829FF6DE65B3}" type="pres">
      <dgm:prSet presAssocID="{EA7DAB28-3333-4E5C-9D88-C8BA0B11E6EE}" presName="FiveNodes_5" presStyleLbl="node1" presStyleIdx="4" presStyleCnt="5">
        <dgm:presLayoutVars>
          <dgm:bulletEnabled val="1"/>
        </dgm:presLayoutVars>
      </dgm:prSet>
      <dgm:spPr/>
    </dgm:pt>
    <dgm:pt modelId="{7833534F-A457-41E1-BE4E-26E86968D5F3}" type="pres">
      <dgm:prSet presAssocID="{EA7DAB28-3333-4E5C-9D88-C8BA0B11E6EE}" presName="FiveConn_1-2" presStyleLbl="fgAccFollowNode1" presStyleIdx="0" presStyleCnt="4">
        <dgm:presLayoutVars>
          <dgm:bulletEnabled val="1"/>
        </dgm:presLayoutVars>
      </dgm:prSet>
      <dgm:spPr/>
    </dgm:pt>
    <dgm:pt modelId="{9FABC0D2-86D4-431F-AC38-315B14257CE9}" type="pres">
      <dgm:prSet presAssocID="{EA7DAB28-3333-4E5C-9D88-C8BA0B11E6EE}" presName="FiveConn_2-3" presStyleLbl="fgAccFollowNode1" presStyleIdx="1" presStyleCnt="4">
        <dgm:presLayoutVars>
          <dgm:bulletEnabled val="1"/>
        </dgm:presLayoutVars>
      </dgm:prSet>
      <dgm:spPr/>
    </dgm:pt>
    <dgm:pt modelId="{BC02753E-729E-4989-B627-C3BF280A0F01}" type="pres">
      <dgm:prSet presAssocID="{EA7DAB28-3333-4E5C-9D88-C8BA0B11E6EE}" presName="FiveConn_3-4" presStyleLbl="fgAccFollowNode1" presStyleIdx="2" presStyleCnt="4">
        <dgm:presLayoutVars>
          <dgm:bulletEnabled val="1"/>
        </dgm:presLayoutVars>
      </dgm:prSet>
      <dgm:spPr/>
    </dgm:pt>
    <dgm:pt modelId="{DF769219-7243-4A8E-AEEA-B0BA898876B6}" type="pres">
      <dgm:prSet presAssocID="{EA7DAB28-3333-4E5C-9D88-C8BA0B11E6EE}" presName="FiveConn_4-5" presStyleLbl="fgAccFollowNode1" presStyleIdx="3" presStyleCnt="4">
        <dgm:presLayoutVars>
          <dgm:bulletEnabled val="1"/>
        </dgm:presLayoutVars>
      </dgm:prSet>
      <dgm:spPr/>
    </dgm:pt>
    <dgm:pt modelId="{995630FC-3A7E-492B-B5C2-583A4F8C83D0}" type="pres">
      <dgm:prSet presAssocID="{EA7DAB28-3333-4E5C-9D88-C8BA0B11E6EE}" presName="FiveNodes_1_text" presStyleLbl="node1" presStyleIdx="4" presStyleCnt="5">
        <dgm:presLayoutVars>
          <dgm:bulletEnabled val="1"/>
        </dgm:presLayoutVars>
      </dgm:prSet>
      <dgm:spPr/>
    </dgm:pt>
    <dgm:pt modelId="{6530EDE8-D903-4FC8-9B58-867C807080FE}" type="pres">
      <dgm:prSet presAssocID="{EA7DAB28-3333-4E5C-9D88-C8BA0B11E6EE}" presName="FiveNodes_2_text" presStyleLbl="node1" presStyleIdx="4" presStyleCnt="5">
        <dgm:presLayoutVars>
          <dgm:bulletEnabled val="1"/>
        </dgm:presLayoutVars>
      </dgm:prSet>
      <dgm:spPr/>
    </dgm:pt>
    <dgm:pt modelId="{5B81094D-6B89-41EB-9F2F-A7EA2F73B1F9}" type="pres">
      <dgm:prSet presAssocID="{EA7DAB28-3333-4E5C-9D88-C8BA0B11E6EE}" presName="FiveNodes_3_text" presStyleLbl="node1" presStyleIdx="4" presStyleCnt="5">
        <dgm:presLayoutVars>
          <dgm:bulletEnabled val="1"/>
        </dgm:presLayoutVars>
      </dgm:prSet>
      <dgm:spPr/>
    </dgm:pt>
    <dgm:pt modelId="{393F61AC-9C12-4180-AEE2-A7749C9FB1B0}" type="pres">
      <dgm:prSet presAssocID="{EA7DAB28-3333-4E5C-9D88-C8BA0B11E6EE}" presName="FiveNodes_4_text" presStyleLbl="node1" presStyleIdx="4" presStyleCnt="5">
        <dgm:presLayoutVars>
          <dgm:bulletEnabled val="1"/>
        </dgm:presLayoutVars>
      </dgm:prSet>
      <dgm:spPr/>
    </dgm:pt>
    <dgm:pt modelId="{9F441FA3-714F-43DC-8194-0E5D44AFBA71}" type="pres">
      <dgm:prSet presAssocID="{EA7DAB28-3333-4E5C-9D88-C8BA0B11E6EE}" presName="FiveNodes_5_text" presStyleLbl="node1" presStyleIdx="4" presStyleCnt="5">
        <dgm:presLayoutVars>
          <dgm:bulletEnabled val="1"/>
        </dgm:presLayoutVars>
      </dgm:prSet>
      <dgm:spPr/>
    </dgm:pt>
  </dgm:ptLst>
  <dgm:cxnLst>
    <dgm:cxn modelId="{10597205-DCDF-411A-B1E5-D80CD680CCF1}" type="presOf" srcId="{75D555F9-4C52-4D17-9318-02B3481E9EAE}" destId="{9FABC0D2-86D4-431F-AC38-315B14257CE9}" srcOrd="0" destOrd="0" presId="urn:microsoft.com/office/officeart/2005/8/layout/vProcess5"/>
    <dgm:cxn modelId="{0030E106-6156-45E2-8736-22C58E3DC047}" type="presOf" srcId="{6AF24E0D-D0F8-484B-8119-113737CBE1CE}" destId="{3C6E5915-8DE7-401A-B21E-BE7B48656077}" srcOrd="0" destOrd="0" presId="urn:microsoft.com/office/officeart/2005/8/layout/vProcess5"/>
    <dgm:cxn modelId="{A8229E1A-7E71-4C83-83D6-F31B1F63F89F}" type="presOf" srcId="{6AF24E0D-D0F8-484B-8119-113737CBE1CE}" destId="{5B81094D-6B89-41EB-9F2F-A7EA2F73B1F9}" srcOrd="1" destOrd="0" presId="urn:microsoft.com/office/officeart/2005/8/layout/vProcess5"/>
    <dgm:cxn modelId="{02AC551E-D346-4ED8-A543-8AAF182BD1BA}" srcId="{C4712E2E-8368-4580-A88E-A24A63A2C12B}" destId="{A270A0DE-606D-49B8-933F-B3C888113B1F}" srcOrd="0" destOrd="0" parTransId="{81879120-4478-4CA3-9A63-984B26D79E1C}" sibTransId="{A5FD4B0C-541D-4B50-BF35-2F3939E13370}"/>
    <dgm:cxn modelId="{A6B2531F-6543-4D85-926C-41C47C6687C0}" type="presOf" srcId="{C4712E2E-8368-4580-A88E-A24A63A2C12B}" destId="{9F441FA3-714F-43DC-8194-0E5D44AFBA71}" srcOrd="1" destOrd="0" presId="urn:microsoft.com/office/officeart/2005/8/layout/vProcess5"/>
    <dgm:cxn modelId="{0F38C21F-5A78-4E08-A681-B070EC614036}" srcId="{EA7DAB28-3333-4E5C-9D88-C8BA0B11E6EE}" destId="{AA33B52C-3AA3-4C98-810D-FFF101B1438E}" srcOrd="3" destOrd="0" parTransId="{2E2B64B8-F56A-4ABF-9D15-AD4AB3FDC40C}" sibTransId="{FD977158-66B1-41B9-ACF8-E1CF8701534C}"/>
    <dgm:cxn modelId="{75AD4123-FA20-4862-8AB9-2E6533D870FA}" srcId="{EA7DAB28-3333-4E5C-9D88-C8BA0B11E6EE}" destId="{C4712E2E-8368-4580-A88E-A24A63A2C12B}" srcOrd="4" destOrd="0" parTransId="{E5F26A2E-2A13-47B9-84DF-6D85CF97F62B}" sibTransId="{FEC44789-98DE-4086-9032-B9C52CD175DF}"/>
    <dgm:cxn modelId="{98289324-86D2-4697-AEFC-31D91713EB66}" srcId="{6AF24E0D-D0F8-484B-8119-113737CBE1CE}" destId="{A61333E4-BEB7-4775-A0FF-510A646ED73E}" srcOrd="0" destOrd="0" parTransId="{40985080-9A91-4DA1-9E4E-7A550D1F63EA}" sibTransId="{4A6B4BBF-0E8C-4778-9191-047F1856FA66}"/>
    <dgm:cxn modelId="{5548D527-4146-488D-8CC4-9CF6E53BC5F3}" type="presOf" srcId="{097B7D7B-5670-4D3F-A3EE-B421EB1CB118}" destId="{5CA5C29C-2FAB-433B-A858-FB4DB3E94B16}" srcOrd="0" destOrd="0" presId="urn:microsoft.com/office/officeart/2005/8/layout/vProcess5"/>
    <dgm:cxn modelId="{6F80B141-0FEE-438E-838E-1CAB411606DB}" srcId="{EA7DAB28-3333-4E5C-9D88-C8BA0B11E6EE}" destId="{6AF24E0D-D0F8-484B-8119-113737CBE1CE}" srcOrd="2" destOrd="0" parTransId="{7814600D-0EC2-43B8-831D-296EA63093F2}" sibTransId="{93AC0662-D92E-4F13-864A-0B1202AD6C80}"/>
    <dgm:cxn modelId="{6183BA4B-C7FB-4C27-9006-D138EF8580A2}" type="presOf" srcId="{097B7D7B-5670-4D3F-A3EE-B421EB1CB118}" destId="{995630FC-3A7E-492B-B5C2-583A4F8C83D0}" srcOrd="1" destOrd="0" presId="urn:microsoft.com/office/officeart/2005/8/layout/vProcess5"/>
    <dgm:cxn modelId="{04C7F37E-8CDD-4663-9E71-EF7CFD34C5E7}" srcId="{AA33B52C-3AA3-4C98-810D-FFF101B1438E}" destId="{AF67F272-5A71-4534-B4A8-FE1BD0BA4D0B}" srcOrd="0" destOrd="0" parTransId="{11711222-EA01-49DC-8DA7-33F2BC47539A}" sibTransId="{D3E3EC6E-6C9A-4980-9759-00E472B20354}"/>
    <dgm:cxn modelId="{A42CEA7F-43F6-427F-BBAE-366175E08E00}" type="presOf" srcId="{A61333E4-BEB7-4775-A0FF-510A646ED73E}" destId="{5B81094D-6B89-41EB-9F2F-A7EA2F73B1F9}" srcOrd="1" destOrd="1" presId="urn:microsoft.com/office/officeart/2005/8/layout/vProcess5"/>
    <dgm:cxn modelId="{B2F69086-93F1-4A86-9497-3A1C46498853}" type="presOf" srcId="{AA33B52C-3AA3-4C98-810D-FFF101B1438E}" destId="{551BE3D5-228F-42C8-AB0E-68AD68026E63}" srcOrd="0" destOrd="0" presId="urn:microsoft.com/office/officeart/2005/8/layout/vProcess5"/>
    <dgm:cxn modelId="{76595B9B-7A70-4A6D-97FF-E8C256528FBA}" type="presOf" srcId="{AF67F272-5A71-4534-B4A8-FE1BD0BA4D0B}" destId="{393F61AC-9C12-4180-AEE2-A7749C9FB1B0}" srcOrd="1" destOrd="1" presId="urn:microsoft.com/office/officeart/2005/8/layout/vProcess5"/>
    <dgm:cxn modelId="{C57818A1-6E7A-40E0-A0F3-A5D7411E5955}" type="presOf" srcId="{A270A0DE-606D-49B8-933F-B3C888113B1F}" destId="{9F441FA3-714F-43DC-8194-0E5D44AFBA71}" srcOrd="1" destOrd="1" presId="urn:microsoft.com/office/officeart/2005/8/layout/vProcess5"/>
    <dgm:cxn modelId="{96A36CA4-52A3-4466-BFC3-20328AA58BDF}" type="presOf" srcId="{93AC0662-D92E-4F13-864A-0B1202AD6C80}" destId="{BC02753E-729E-4989-B627-C3BF280A0F01}" srcOrd="0" destOrd="0" presId="urn:microsoft.com/office/officeart/2005/8/layout/vProcess5"/>
    <dgm:cxn modelId="{F18B99A8-E9C4-42C3-8873-6A84FFED2EF7}" type="presOf" srcId="{65D2ACD2-79B1-4C79-BB85-1E59CC3005A5}" destId="{8E0B323F-0334-44D5-83A6-DA24B1BE2F13}" srcOrd="0" destOrd="0" presId="urn:microsoft.com/office/officeart/2005/8/layout/vProcess5"/>
    <dgm:cxn modelId="{28FB38AC-A343-4F24-A3F2-02474FF53935}" type="presOf" srcId="{65D2ACD2-79B1-4C79-BB85-1E59CC3005A5}" destId="{6530EDE8-D903-4FC8-9B58-867C807080FE}" srcOrd="1" destOrd="0" presId="urn:microsoft.com/office/officeart/2005/8/layout/vProcess5"/>
    <dgm:cxn modelId="{BF43C9AD-018C-4464-A9AC-D7EA086CB493}" type="presOf" srcId="{C4712E2E-8368-4580-A88E-A24A63A2C12B}" destId="{FA8FD240-A6E2-4026-93F9-829FF6DE65B3}" srcOrd="0" destOrd="0" presId="urn:microsoft.com/office/officeart/2005/8/layout/vProcess5"/>
    <dgm:cxn modelId="{43760CB1-2A07-4178-8429-80FFDE7115C7}" type="presOf" srcId="{FD977158-66B1-41B9-ACF8-E1CF8701534C}" destId="{DF769219-7243-4A8E-AEEA-B0BA898876B6}" srcOrd="0" destOrd="0" presId="urn:microsoft.com/office/officeart/2005/8/layout/vProcess5"/>
    <dgm:cxn modelId="{16F4E4B5-50EB-4BB9-A050-90F6C4C2913E}" type="presOf" srcId="{D47ADB6D-EA80-4211-9856-306A2742E965}" destId="{7833534F-A457-41E1-BE4E-26E86968D5F3}" srcOrd="0" destOrd="0" presId="urn:microsoft.com/office/officeart/2005/8/layout/vProcess5"/>
    <dgm:cxn modelId="{942B29C7-01C0-419F-965E-23E5EA1FAB1A}" type="presOf" srcId="{AA33B52C-3AA3-4C98-810D-FFF101B1438E}" destId="{393F61AC-9C12-4180-AEE2-A7749C9FB1B0}" srcOrd="1" destOrd="0" presId="urn:microsoft.com/office/officeart/2005/8/layout/vProcess5"/>
    <dgm:cxn modelId="{0D56D6CE-EA1C-41D3-93F6-A9D5095AF026}" type="presOf" srcId="{EA7DAB28-3333-4E5C-9D88-C8BA0B11E6EE}" destId="{A86BC597-8690-4751-BD8D-5B359067EC76}" srcOrd="0" destOrd="0" presId="urn:microsoft.com/office/officeart/2005/8/layout/vProcess5"/>
    <dgm:cxn modelId="{4F4906D5-ED30-4836-9B42-552BDD9EADE9}" type="presOf" srcId="{AF67F272-5A71-4534-B4A8-FE1BD0BA4D0B}" destId="{551BE3D5-228F-42C8-AB0E-68AD68026E63}" srcOrd="0" destOrd="1" presId="urn:microsoft.com/office/officeart/2005/8/layout/vProcess5"/>
    <dgm:cxn modelId="{6C0BF2DA-F4E3-4226-811D-5B724A9EB87A}" srcId="{EA7DAB28-3333-4E5C-9D88-C8BA0B11E6EE}" destId="{097B7D7B-5670-4D3F-A3EE-B421EB1CB118}" srcOrd="0" destOrd="0" parTransId="{E673E9ED-E3F7-44DE-9DE0-78C7D8DBB2B2}" sibTransId="{D47ADB6D-EA80-4211-9856-306A2742E965}"/>
    <dgm:cxn modelId="{1782DEED-C71D-454C-86F9-BE4281EB2AB3}" type="presOf" srcId="{A270A0DE-606D-49B8-933F-B3C888113B1F}" destId="{FA8FD240-A6E2-4026-93F9-829FF6DE65B3}" srcOrd="0" destOrd="1" presId="urn:microsoft.com/office/officeart/2005/8/layout/vProcess5"/>
    <dgm:cxn modelId="{7C2B21EE-54DC-420B-A1C6-E046498A7987}" srcId="{EA7DAB28-3333-4E5C-9D88-C8BA0B11E6EE}" destId="{65D2ACD2-79B1-4C79-BB85-1E59CC3005A5}" srcOrd="1" destOrd="0" parTransId="{1FBC4694-FE8D-4479-881C-960A75CA53D7}" sibTransId="{75D555F9-4C52-4D17-9318-02B3481E9EAE}"/>
    <dgm:cxn modelId="{95E774F8-F78F-4362-925B-C7469E0AB61E}" type="presOf" srcId="{A61333E4-BEB7-4775-A0FF-510A646ED73E}" destId="{3C6E5915-8DE7-401A-B21E-BE7B48656077}" srcOrd="0" destOrd="1" presId="urn:microsoft.com/office/officeart/2005/8/layout/vProcess5"/>
    <dgm:cxn modelId="{AE649F43-9F9E-47E1-9E97-C0CCC6441AD8}" type="presParOf" srcId="{A86BC597-8690-4751-BD8D-5B359067EC76}" destId="{A4A65E4B-5196-46C8-BB91-26E202A66B4F}" srcOrd="0" destOrd="0" presId="urn:microsoft.com/office/officeart/2005/8/layout/vProcess5"/>
    <dgm:cxn modelId="{3488C55E-4290-4E12-9672-63FF9933B2E2}" type="presParOf" srcId="{A86BC597-8690-4751-BD8D-5B359067EC76}" destId="{5CA5C29C-2FAB-433B-A858-FB4DB3E94B16}" srcOrd="1" destOrd="0" presId="urn:microsoft.com/office/officeart/2005/8/layout/vProcess5"/>
    <dgm:cxn modelId="{5CD2E008-E351-4753-B7B5-F7085611D175}" type="presParOf" srcId="{A86BC597-8690-4751-BD8D-5B359067EC76}" destId="{8E0B323F-0334-44D5-83A6-DA24B1BE2F13}" srcOrd="2" destOrd="0" presId="urn:microsoft.com/office/officeart/2005/8/layout/vProcess5"/>
    <dgm:cxn modelId="{CA6C3FCF-6294-462A-8538-63B0EE0D8AE2}" type="presParOf" srcId="{A86BC597-8690-4751-BD8D-5B359067EC76}" destId="{3C6E5915-8DE7-401A-B21E-BE7B48656077}" srcOrd="3" destOrd="0" presId="urn:microsoft.com/office/officeart/2005/8/layout/vProcess5"/>
    <dgm:cxn modelId="{64EF16BF-8729-4D7E-BCD2-0415A68080E0}" type="presParOf" srcId="{A86BC597-8690-4751-BD8D-5B359067EC76}" destId="{551BE3D5-228F-42C8-AB0E-68AD68026E63}" srcOrd="4" destOrd="0" presId="urn:microsoft.com/office/officeart/2005/8/layout/vProcess5"/>
    <dgm:cxn modelId="{1C48F7D7-3B9B-4C32-A4B4-148FDC209188}" type="presParOf" srcId="{A86BC597-8690-4751-BD8D-5B359067EC76}" destId="{FA8FD240-A6E2-4026-93F9-829FF6DE65B3}" srcOrd="5" destOrd="0" presId="urn:microsoft.com/office/officeart/2005/8/layout/vProcess5"/>
    <dgm:cxn modelId="{AC745802-9019-4E3C-A689-67FB6CE6745D}" type="presParOf" srcId="{A86BC597-8690-4751-BD8D-5B359067EC76}" destId="{7833534F-A457-41E1-BE4E-26E86968D5F3}" srcOrd="6" destOrd="0" presId="urn:microsoft.com/office/officeart/2005/8/layout/vProcess5"/>
    <dgm:cxn modelId="{94C2FB68-3BA1-4590-882D-1CABE806373A}" type="presParOf" srcId="{A86BC597-8690-4751-BD8D-5B359067EC76}" destId="{9FABC0D2-86D4-431F-AC38-315B14257CE9}" srcOrd="7" destOrd="0" presId="urn:microsoft.com/office/officeart/2005/8/layout/vProcess5"/>
    <dgm:cxn modelId="{AA1EFAEF-1741-4344-9DCB-40DE67ECC9A6}" type="presParOf" srcId="{A86BC597-8690-4751-BD8D-5B359067EC76}" destId="{BC02753E-729E-4989-B627-C3BF280A0F01}" srcOrd="8" destOrd="0" presId="urn:microsoft.com/office/officeart/2005/8/layout/vProcess5"/>
    <dgm:cxn modelId="{B91BE83D-2C27-4806-9E15-560C31281814}" type="presParOf" srcId="{A86BC597-8690-4751-BD8D-5B359067EC76}" destId="{DF769219-7243-4A8E-AEEA-B0BA898876B6}" srcOrd="9" destOrd="0" presId="urn:microsoft.com/office/officeart/2005/8/layout/vProcess5"/>
    <dgm:cxn modelId="{DFA59038-8BCF-426B-84E1-56FA00CE61B7}" type="presParOf" srcId="{A86BC597-8690-4751-BD8D-5B359067EC76}" destId="{995630FC-3A7E-492B-B5C2-583A4F8C83D0}" srcOrd="10" destOrd="0" presId="urn:microsoft.com/office/officeart/2005/8/layout/vProcess5"/>
    <dgm:cxn modelId="{49FDD101-675F-41EB-A7EC-8FEB5EC08383}" type="presParOf" srcId="{A86BC597-8690-4751-BD8D-5B359067EC76}" destId="{6530EDE8-D903-4FC8-9B58-867C807080FE}" srcOrd="11" destOrd="0" presId="urn:microsoft.com/office/officeart/2005/8/layout/vProcess5"/>
    <dgm:cxn modelId="{22D8C39A-2441-4F11-8251-682B2063CCE5}" type="presParOf" srcId="{A86BC597-8690-4751-BD8D-5B359067EC76}" destId="{5B81094D-6B89-41EB-9F2F-A7EA2F73B1F9}" srcOrd="12" destOrd="0" presId="urn:microsoft.com/office/officeart/2005/8/layout/vProcess5"/>
    <dgm:cxn modelId="{C0F642CE-E1BC-495D-9EC2-4DAE61781E71}" type="presParOf" srcId="{A86BC597-8690-4751-BD8D-5B359067EC76}" destId="{393F61AC-9C12-4180-AEE2-A7749C9FB1B0}" srcOrd="13" destOrd="0" presId="urn:microsoft.com/office/officeart/2005/8/layout/vProcess5"/>
    <dgm:cxn modelId="{891A9FBA-E798-40E5-8B17-B68CB2719395}" type="presParOf" srcId="{A86BC597-8690-4751-BD8D-5B359067EC76}" destId="{9F441FA3-714F-43DC-8194-0E5D44AFBA71}" srcOrd="14"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58C6BF-037A-4460-8B0B-081B186BAC86}">
      <dsp:nvSpPr>
        <dsp:cNvPr id="0" name=""/>
        <dsp:cNvSpPr/>
      </dsp:nvSpPr>
      <dsp:spPr>
        <a:xfrm>
          <a:off x="1505181" y="1478"/>
          <a:ext cx="3146557" cy="1887934"/>
        </a:xfrm>
        <a:prstGeom prst="rect">
          <a:avLst/>
        </a:prstGeom>
        <a:solidFill>
          <a:schemeClr val="accent2">
            <a:hueOff val="0"/>
            <a:satOff val="0"/>
            <a:lumOff val="0"/>
            <a:alphaOff val="0"/>
          </a:schemeClr>
        </a:solidFill>
        <a:ln w="25400"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i="1" kern="1200" dirty="0"/>
            <a:t>Desk Audit: </a:t>
          </a:r>
          <a:r>
            <a:rPr lang="en-US" sz="1600" kern="1200" dirty="0"/>
            <a:t>This component will consist of a pre-review of select policies, protocols, documents and other resource materials submitted by the CMHSP Participant/SUDSP to the PIHP for review prior to an on-site visit.</a:t>
          </a:r>
        </a:p>
      </dsp:txBody>
      <dsp:txXfrm>
        <a:off x="1505181" y="1478"/>
        <a:ext cx="3146557" cy="1887934"/>
      </dsp:txXfrm>
    </dsp:sp>
    <dsp:sp modelId="{1D36C3FF-74BB-428E-8168-43FD57716B03}">
      <dsp:nvSpPr>
        <dsp:cNvPr id="0" name=""/>
        <dsp:cNvSpPr/>
      </dsp:nvSpPr>
      <dsp:spPr>
        <a:xfrm>
          <a:off x="4966394" y="1478"/>
          <a:ext cx="3146557" cy="1887934"/>
        </a:xfrm>
        <a:prstGeom prst="rect">
          <a:avLst/>
        </a:prstGeom>
        <a:solidFill>
          <a:schemeClr val="accent2">
            <a:hueOff val="0"/>
            <a:satOff val="0"/>
            <a:lumOff val="0"/>
            <a:alphaOff val="0"/>
          </a:schemeClr>
        </a:solidFill>
        <a:ln w="25400"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i="1" kern="1200" dirty="0"/>
            <a:t>On-Site Audit: </a:t>
          </a:r>
          <a:r>
            <a:rPr lang="en-US" sz="1600" kern="1200" dirty="0"/>
            <a:t>This component will consist of an on-site visit to the CMHSP Participant/SUDSP Participant to review and validate process requirements. This component may include staff interviews.</a:t>
          </a:r>
        </a:p>
      </dsp:txBody>
      <dsp:txXfrm>
        <a:off x="4966394" y="1478"/>
        <a:ext cx="3146557" cy="1887934"/>
      </dsp:txXfrm>
    </dsp:sp>
    <dsp:sp modelId="{B454AB70-DDC4-4F97-B912-612D855FE2EE}">
      <dsp:nvSpPr>
        <dsp:cNvPr id="0" name=""/>
        <dsp:cNvSpPr/>
      </dsp:nvSpPr>
      <dsp:spPr>
        <a:xfrm>
          <a:off x="1505181" y="2204068"/>
          <a:ext cx="3146557" cy="1887934"/>
        </a:xfrm>
        <a:prstGeom prst="rect">
          <a:avLst/>
        </a:prstGeom>
        <a:solidFill>
          <a:schemeClr val="accent2">
            <a:hueOff val="0"/>
            <a:satOff val="0"/>
            <a:lumOff val="0"/>
            <a:alphaOff val="0"/>
          </a:schemeClr>
        </a:solidFill>
        <a:ln w="25400"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i="1" kern="1200" dirty="0"/>
            <a:t>Consumer Chart Review</a:t>
          </a:r>
          <a:r>
            <a:rPr lang="en-US" sz="1600" kern="1200" dirty="0"/>
            <a:t>: The PIHP shall pull a random sample (of consumer records to ensure compliance with specific program requirements, Person-Centered Planning requirements, enrollee rights, and documentation requirements.</a:t>
          </a:r>
        </a:p>
      </dsp:txBody>
      <dsp:txXfrm>
        <a:off x="1505181" y="2204068"/>
        <a:ext cx="3146557" cy="1887934"/>
      </dsp:txXfrm>
    </dsp:sp>
    <dsp:sp modelId="{2F0A809C-1693-4400-A533-EDC6AC31DDF7}">
      <dsp:nvSpPr>
        <dsp:cNvPr id="0" name=""/>
        <dsp:cNvSpPr/>
      </dsp:nvSpPr>
      <dsp:spPr>
        <a:xfrm>
          <a:off x="4966394" y="2204068"/>
          <a:ext cx="3146557" cy="1887934"/>
        </a:xfrm>
        <a:prstGeom prst="rect">
          <a:avLst/>
        </a:prstGeom>
        <a:solidFill>
          <a:schemeClr val="accent2">
            <a:hueOff val="0"/>
            <a:satOff val="0"/>
            <a:lumOff val="0"/>
            <a:alphaOff val="0"/>
          </a:schemeClr>
        </a:solidFill>
        <a:ln w="25400"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i="1" kern="1200" dirty="0"/>
            <a:t>Data Review and Analysis: </a:t>
          </a:r>
          <a:r>
            <a:rPr lang="en-US" sz="1600" kern="1200" dirty="0"/>
            <a:t>This component includes analysis of CMHSP Participant/SUDSP performance and encounter data trends.</a:t>
          </a:r>
        </a:p>
      </dsp:txBody>
      <dsp:txXfrm>
        <a:off x="4966394" y="2204068"/>
        <a:ext cx="3146557" cy="18879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D376A9-4835-42E5-AE20-388A536A4DEE}">
      <dsp:nvSpPr>
        <dsp:cNvPr id="0" name=""/>
        <dsp:cNvSpPr/>
      </dsp:nvSpPr>
      <dsp:spPr>
        <a:xfrm>
          <a:off x="0" y="0"/>
          <a:ext cx="9618133" cy="0"/>
        </a:xfrm>
        <a:prstGeom prst="line">
          <a:avLst/>
        </a:prstGeom>
        <a:gradFill rotWithShape="0">
          <a:gsLst>
            <a:gs pos="0">
              <a:schemeClr val="accent4">
                <a:hueOff val="0"/>
                <a:satOff val="0"/>
                <a:lumOff val="0"/>
                <a:alphaOff val="0"/>
                <a:tint val="96000"/>
                <a:lumMod val="100000"/>
              </a:schemeClr>
            </a:gs>
            <a:gs pos="78000">
              <a:schemeClr val="accent4">
                <a:hueOff val="0"/>
                <a:satOff val="0"/>
                <a:lumOff val="0"/>
                <a:alphaOff val="0"/>
                <a:shade val="94000"/>
                <a:lumMod val="94000"/>
              </a:schemeClr>
            </a:gs>
          </a:gsLst>
          <a:lin ang="5400000" scaled="0"/>
        </a:gradFill>
        <a:ln w="12700" cap="rnd" cmpd="sng" algn="ctr">
          <a:solidFill>
            <a:schemeClr val="accent4">
              <a:hueOff val="0"/>
              <a:satOff val="0"/>
              <a:lumOff val="0"/>
              <a:alphaOff val="0"/>
            </a:schemeClr>
          </a:solidFill>
          <a:prstDash val="solid"/>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1">
          <a:scrgbClr r="0" g="0" b="0"/>
        </a:lnRef>
        <a:fillRef idx="3">
          <a:scrgbClr r="0" g="0" b="0"/>
        </a:fillRef>
        <a:effectRef idx="3">
          <a:scrgbClr r="0" g="0" b="0"/>
        </a:effectRef>
        <a:fontRef idx="minor">
          <a:schemeClr val="lt1"/>
        </a:fontRef>
      </dsp:style>
    </dsp:sp>
    <dsp:sp modelId="{6BD334B2-1CBA-4384-B771-891A28A06841}">
      <dsp:nvSpPr>
        <dsp:cNvPr id="0" name=""/>
        <dsp:cNvSpPr/>
      </dsp:nvSpPr>
      <dsp:spPr>
        <a:xfrm>
          <a:off x="0" y="0"/>
          <a:ext cx="9618133" cy="10233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kern="1200" dirty="0"/>
            <a:t>Full QA Review- A full review is conducted, at minimum, once every two years.  Review includes various components including administrative (policies and procedures), utilization management, clinical, and MEV.  This type of review is a combination of site and desk. </a:t>
          </a:r>
        </a:p>
      </dsp:txBody>
      <dsp:txXfrm>
        <a:off x="0" y="0"/>
        <a:ext cx="9618133" cy="1023370"/>
      </dsp:txXfrm>
    </dsp:sp>
    <dsp:sp modelId="{304780ED-BCB5-4082-A6B7-3EEB45D36103}">
      <dsp:nvSpPr>
        <dsp:cNvPr id="0" name=""/>
        <dsp:cNvSpPr/>
      </dsp:nvSpPr>
      <dsp:spPr>
        <a:xfrm>
          <a:off x="0" y="1023370"/>
          <a:ext cx="9618133" cy="0"/>
        </a:xfrm>
        <a:prstGeom prst="line">
          <a:avLst/>
        </a:prstGeom>
        <a:gradFill rotWithShape="0">
          <a:gsLst>
            <a:gs pos="0">
              <a:schemeClr val="accent4">
                <a:hueOff val="-303945"/>
                <a:satOff val="-1535"/>
                <a:lumOff val="-2157"/>
                <a:alphaOff val="0"/>
                <a:tint val="96000"/>
                <a:lumMod val="100000"/>
              </a:schemeClr>
            </a:gs>
            <a:gs pos="78000">
              <a:schemeClr val="accent4">
                <a:hueOff val="-303945"/>
                <a:satOff val="-1535"/>
                <a:lumOff val="-2157"/>
                <a:alphaOff val="0"/>
                <a:shade val="94000"/>
                <a:lumMod val="94000"/>
              </a:schemeClr>
            </a:gs>
          </a:gsLst>
          <a:lin ang="5400000" scaled="0"/>
        </a:gradFill>
        <a:ln w="12700" cap="rnd" cmpd="sng" algn="ctr">
          <a:solidFill>
            <a:schemeClr val="accent4">
              <a:hueOff val="-303945"/>
              <a:satOff val="-1535"/>
              <a:lumOff val="-2157"/>
              <a:alphaOff val="0"/>
            </a:schemeClr>
          </a:solidFill>
          <a:prstDash val="solid"/>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1">
          <a:scrgbClr r="0" g="0" b="0"/>
        </a:lnRef>
        <a:fillRef idx="3">
          <a:scrgbClr r="0" g="0" b="0"/>
        </a:fillRef>
        <a:effectRef idx="3">
          <a:scrgbClr r="0" g="0" b="0"/>
        </a:effectRef>
        <a:fontRef idx="minor">
          <a:schemeClr val="lt1"/>
        </a:fontRef>
      </dsp:style>
    </dsp:sp>
    <dsp:sp modelId="{16F52604-5FB3-449A-83A1-F5D52B74052A}">
      <dsp:nvSpPr>
        <dsp:cNvPr id="0" name=""/>
        <dsp:cNvSpPr/>
      </dsp:nvSpPr>
      <dsp:spPr>
        <a:xfrm>
          <a:off x="0" y="1023370"/>
          <a:ext cx="9618133" cy="10233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kern="1200" dirty="0"/>
            <a:t>Partial QA Review– A partial review is conducted during the interim year or as necessary. The review process will focus on any elements of the previous year findings in which compliance standards were considered to be partially or not fully met. This review can be conducted via desk review, site visit, or a combination of both. </a:t>
          </a:r>
        </a:p>
      </dsp:txBody>
      <dsp:txXfrm>
        <a:off x="0" y="1023370"/>
        <a:ext cx="9618133" cy="1023370"/>
      </dsp:txXfrm>
    </dsp:sp>
    <dsp:sp modelId="{1AE27C58-EE9D-4759-8D0C-C84A1DBC3B35}">
      <dsp:nvSpPr>
        <dsp:cNvPr id="0" name=""/>
        <dsp:cNvSpPr/>
      </dsp:nvSpPr>
      <dsp:spPr>
        <a:xfrm>
          <a:off x="0" y="2046741"/>
          <a:ext cx="9618133" cy="0"/>
        </a:xfrm>
        <a:prstGeom prst="line">
          <a:avLst/>
        </a:prstGeom>
        <a:gradFill rotWithShape="0">
          <a:gsLst>
            <a:gs pos="0">
              <a:schemeClr val="accent4">
                <a:hueOff val="-607889"/>
                <a:satOff val="-3070"/>
                <a:lumOff val="-4313"/>
                <a:alphaOff val="0"/>
                <a:tint val="96000"/>
                <a:lumMod val="100000"/>
              </a:schemeClr>
            </a:gs>
            <a:gs pos="78000">
              <a:schemeClr val="accent4">
                <a:hueOff val="-607889"/>
                <a:satOff val="-3070"/>
                <a:lumOff val="-4313"/>
                <a:alphaOff val="0"/>
                <a:shade val="94000"/>
                <a:lumMod val="94000"/>
              </a:schemeClr>
            </a:gs>
          </a:gsLst>
          <a:lin ang="5400000" scaled="0"/>
        </a:gradFill>
        <a:ln w="12700" cap="rnd" cmpd="sng" algn="ctr">
          <a:solidFill>
            <a:schemeClr val="accent4">
              <a:hueOff val="-607889"/>
              <a:satOff val="-3070"/>
              <a:lumOff val="-4313"/>
              <a:alphaOff val="0"/>
            </a:schemeClr>
          </a:solidFill>
          <a:prstDash val="solid"/>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1">
          <a:scrgbClr r="0" g="0" b="0"/>
        </a:lnRef>
        <a:fillRef idx="3">
          <a:scrgbClr r="0" g="0" b="0"/>
        </a:fillRef>
        <a:effectRef idx="3">
          <a:scrgbClr r="0" g="0" b="0"/>
        </a:effectRef>
        <a:fontRef idx="minor">
          <a:schemeClr val="lt1"/>
        </a:fontRef>
      </dsp:style>
    </dsp:sp>
    <dsp:sp modelId="{8827FAB4-81FE-4C14-A262-80140C996231}">
      <dsp:nvSpPr>
        <dsp:cNvPr id="0" name=""/>
        <dsp:cNvSpPr/>
      </dsp:nvSpPr>
      <dsp:spPr>
        <a:xfrm>
          <a:off x="0" y="2046741"/>
          <a:ext cx="9618133" cy="10233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kern="1200" dirty="0"/>
            <a:t>Medicaid Event Verification (MEV) Review- This review is specific to Medicaid Event Verification and is conducted annually for SUD providers and bi-annually for CMHSPs. MEV visits review a sample of claims submitted by the provider to ensure validity.  This review is primarily site visit. </a:t>
          </a:r>
        </a:p>
      </dsp:txBody>
      <dsp:txXfrm>
        <a:off x="0" y="2046741"/>
        <a:ext cx="9618133" cy="1023370"/>
      </dsp:txXfrm>
    </dsp:sp>
    <dsp:sp modelId="{DE840B69-238E-452F-9BDC-EF0CB7B6B630}">
      <dsp:nvSpPr>
        <dsp:cNvPr id="0" name=""/>
        <dsp:cNvSpPr/>
      </dsp:nvSpPr>
      <dsp:spPr>
        <a:xfrm>
          <a:off x="0" y="3070111"/>
          <a:ext cx="9618133" cy="0"/>
        </a:xfrm>
        <a:prstGeom prst="line">
          <a:avLst/>
        </a:prstGeom>
        <a:gradFill rotWithShape="0">
          <a:gsLst>
            <a:gs pos="0">
              <a:schemeClr val="accent4">
                <a:hueOff val="-911834"/>
                <a:satOff val="-4605"/>
                <a:lumOff val="-6470"/>
                <a:alphaOff val="0"/>
                <a:tint val="96000"/>
                <a:lumMod val="100000"/>
              </a:schemeClr>
            </a:gs>
            <a:gs pos="78000">
              <a:schemeClr val="accent4">
                <a:hueOff val="-911834"/>
                <a:satOff val="-4605"/>
                <a:lumOff val="-6470"/>
                <a:alphaOff val="0"/>
                <a:shade val="94000"/>
                <a:lumMod val="94000"/>
              </a:schemeClr>
            </a:gs>
          </a:gsLst>
          <a:lin ang="5400000" scaled="0"/>
        </a:gradFill>
        <a:ln w="12700" cap="rnd" cmpd="sng" algn="ctr">
          <a:solidFill>
            <a:schemeClr val="accent4">
              <a:hueOff val="-911834"/>
              <a:satOff val="-4605"/>
              <a:lumOff val="-6470"/>
              <a:alphaOff val="0"/>
            </a:schemeClr>
          </a:solidFill>
          <a:prstDash val="solid"/>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1">
          <a:scrgbClr r="0" g="0" b="0"/>
        </a:lnRef>
        <a:fillRef idx="3">
          <a:scrgbClr r="0" g="0" b="0"/>
        </a:fillRef>
        <a:effectRef idx="3">
          <a:scrgbClr r="0" g="0" b="0"/>
        </a:effectRef>
        <a:fontRef idx="minor">
          <a:schemeClr val="lt1"/>
        </a:fontRef>
      </dsp:style>
    </dsp:sp>
    <dsp:sp modelId="{FDA70E88-04C6-466F-B6F9-C243CBA154E6}">
      <dsp:nvSpPr>
        <dsp:cNvPr id="0" name=""/>
        <dsp:cNvSpPr/>
      </dsp:nvSpPr>
      <dsp:spPr>
        <a:xfrm>
          <a:off x="0" y="3070111"/>
          <a:ext cx="9618133" cy="10233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kern="1200" dirty="0"/>
            <a:t>QIP Review: Quality Improvement Plan is utilized by MSHN when a provider is considered high risk or is has been identified as needing additional assistance to become compliant. QAPI staff makes the determination as to when a QIP is necessary and oversees the QIP process and progress. </a:t>
          </a:r>
        </a:p>
      </dsp:txBody>
      <dsp:txXfrm>
        <a:off x="0" y="3070111"/>
        <a:ext cx="9618133" cy="102337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6FC725-CAC0-4C42-B591-75BAF1A4BCA6}">
      <dsp:nvSpPr>
        <dsp:cNvPr id="0" name=""/>
        <dsp:cNvSpPr/>
      </dsp:nvSpPr>
      <dsp:spPr>
        <a:xfrm>
          <a:off x="0" y="965597"/>
          <a:ext cx="6628804" cy="810577"/>
        </a:xfrm>
        <a:prstGeom prst="roundRect">
          <a:avLst/>
        </a:prstGeom>
        <a:solidFill>
          <a:schemeClr val="accent1">
            <a:shade val="8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a:t>Site Review Checklist- assists provider with QA review preparation</a:t>
          </a:r>
        </a:p>
      </dsp:txBody>
      <dsp:txXfrm>
        <a:off x="39569" y="1005166"/>
        <a:ext cx="6549666" cy="731439"/>
      </dsp:txXfrm>
    </dsp:sp>
    <dsp:sp modelId="{706E75DE-A8D3-48CD-BD62-DEA0085AA8CC}">
      <dsp:nvSpPr>
        <dsp:cNvPr id="0" name=""/>
        <dsp:cNvSpPr/>
      </dsp:nvSpPr>
      <dsp:spPr>
        <a:xfrm>
          <a:off x="0" y="1789450"/>
          <a:ext cx="6628804" cy="554536"/>
        </a:xfrm>
        <a:prstGeom prst="roundRect">
          <a:avLst/>
        </a:prstGeom>
        <a:solidFill>
          <a:schemeClr val="accent1">
            <a:shade val="80000"/>
            <a:hueOff val="112972"/>
            <a:satOff val="-6057"/>
            <a:lumOff val="7732"/>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a:t>Agenda- provides timeframe for all areas reviewed while onsite</a:t>
          </a:r>
        </a:p>
      </dsp:txBody>
      <dsp:txXfrm>
        <a:off x="27070" y="1816520"/>
        <a:ext cx="6574664" cy="500396"/>
      </dsp:txXfrm>
    </dsp:sp>
    <dsp:sp modelId="{CFB8F4EB-B21B-4828-A2CD-974729ED5173}">
      <dsp:nvSpPr>
        <dsp:cNvPr id="0" name=""/>
        <dsp:cNvSpPr/>
      </dsp:nvSpPr>
      <dsp:spPr>
        <a:xfrm>
          <a:off x="0" y="2357262"/>
          <a:ext cx="6628804" cy="554536"/>
        </a:xfrm>
        <a:prstGeom prst="roundRect">
          <a:avLst/>
        </a:prstGeom>
        <a:solidFill>
          <a:schemeClr val="accent1">
            <a:shade val="80000"/>
            <a:hueOff val="225945"/>
            <a:satOff val="-12113"/>
            <a:lumOff val="15465"/>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a:t>Case Selection Template- Lists the cases and charts that MSHN has chosen to review during QA visit</a:t>
          </a:r>
        </a:p>
      </dsp:txBody>
      <dsp:txXfrm>
        <a:off x="27070" y="2384332"/>
        <a:ext cx="6574664" cy="500396"/>
      </dsp:txXfrm>
    </dsp:sp>
    <dsp:sp modelId="{CD62CEFD-8113-4BCB-B2C1-3F138CE267A6}">
      <dsp:nvSpPr>
        <dsp:cNvPr id="0" name=""/>
        <dsp:cNvSpPr/>
      </dsp:nvSpPr>
      <dsp:spPr>
        <a:xfrm>
          <a:off x="0" y="2925074"/>
          <a:ext cx="6628804" cy="554536"/>
        </a:xfrm>
        <a:prstGeom prst="roundRect">
          <a:avLst/>
        </a:prstGeom>
        <a:solidFill>
          <a:schemeClr val="accent1">
            <a:shade val="80000"/>
            <a:hueOff val="338917"/>
            <a:satOff val="-18170"/>
            <a:lumOff val="23197"/>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a:t>Summary and Compliance Summary- Provides final summary of QA visit </a:t>
          </a:r>
        </a:p>
      </dsp:txBody>
      <dsp:txXfrm>
        <a:off x="27070" y="2952144"/>
        <a:ext cx="6574664" cy="500396"/>
      </dsp:txXfrm>
    </dsp:sp>
    <dsp:sp modelId="{90FDF68E-A227-4C4C-8EED-D01AC92DD477}">
      <dsp:nvSpPr>
        <dsp:cNvPr id="0" name=""/>
        <dsp:cNvSpPr/>
      </dsp:nvSpPr>
      <dsp:spPr>
        <a:xfrm>
          <a:off x="0" y="3492886"/>
          <a:ext cx="6628804" cy="874166"/>
        </a:xfrm>
        <a:prstGeom prst="roundRect">
          <a:avLst/>
        </a:prstGeom>
        <a:solidFill>
          <a:schemeClr val="accent1">
            <a:shade val="80000"/>
            <a:hueOff val="451889"/>
            <a:satOff val="-24226"/>
            <a:lumOff val="30929"/>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     </a:t>
          </a:r>
          <a:r>
            <a:rPr lang="en-US" sz="1400" kern="1200" dirty="0"/>
            <a:t>Corrective Action Plan Template – The template will be available to providers in REMI. Providers will respond to areas requiring corrective action utilizing REMI.  For guidance, click on the “Help option in REMI and choose “Provider- How to Respond to Audit”</a:t>
          </a:r>
        </a:p>
      </dsp:txBody>
      <dsp:txXfrm>
        <a:off x="42673" y="3535559"/>
        <a:ext cx="6543458" cy="78882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B2E579-E56B-45DF-A4EC-9127FFF3B52A}">
      <dsp:nvSpPr>
        <dsp:cNvPr id="0" name=""/>
        <dsp:cNvSpPr/>
      </dsp:nvSpPr>
      <dsp:spPr>
        <a:xfrm>
          <a:off x="2781118" y="849169"/>
          <a:ext cx="607775" cy="91440"/>
        </a:xfrm>
        <a:custGeom>
          <a:avLst/>
          <a:gdLst/>
          <a:ahLst/>
          <a:cxnLst/>
          <a:rect l="0" t="0" r="0" b="0"/>
          <a:pathLst>
            <a:path>
              <a:moveTo>
                <a:pt x="0" y="45720"/>
              </a:moveTo>
              <a:lnTo>
                <a:pt x="607775" y="45720"/>
              </a:lnTo>
            </a:path>
          </a:pathLst>
        </a:custGeom>
        <a:noFill/>
        <a:ln w="12700" cap="rnd" cmpd="sng" algn="ctr">
          <a:solidFill>
            <a:schemeClr val="accent3">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3069046" y="891697"/>
        <a:ext cx="31918" cy="6383"/>
      </dsp:txXfrm>
    </dsp:sp>
    <dsp:sp modelId="{BBF74C09-A3E7-4143-AF6A-B1F51A9B4975}">
      <dsp:nvSpPr>
        <dsp:cNvPr id="0" name=""/>
        <dsp:cNvSpPr/>
      </dsp:nvSpPr>
      <dsp:spPr>
        <a:xfrm>
          <a:off x="7373" y="62226"/>
          <a:ext cx="2775545" cy="1665327"/>
        </a:xfrm>
        <a:prstGeom prst="rect">
          <a:avLst/>
        </a:prstGeom>
        <a:gradFill rotWithShape="0">
          <a:gsLst>
            <a:gs pos="0">
              <a:schemeClr val="lt1">
                <a:hueOff val="0"/>
                <a:satOff val="0"/>
                <a:lumOff val="0"/>
                <a:alphaOff val="0"/>
                <a:tint val="96000"/>
                <a:lumMod val="100000"/>
              </a:schemeClr>
            </a:gs>
            <a:gs pos="78000">
              <a:schemeClr val="lt1">
                <a:hueOff val="0"/>
                <a:satOff val="0"/>
                <a:lumOff val="0"/>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txBody>
        <a:bodyPr spcFirstLastPara="0" vert="horz" wrap="square" lIns="136004" tIns="142760" rIns="136004" bIns="142760" numCol="1" spcCol="1270" anchor="ctr" anchorCtr="0">
          <a:noAutofit/>
        </a:bodyPr>
        <a:lstStyle/>
        <a:p>
          <a:pPr marL="0" lvl="0" indent="0" algn="ctr" defTabSz="889000">
            <a:lnSpc>
              <a:spcPct val="90000"/>
            </a:lnSpc>
            <a:spcBef>
              <a:spcPct val="0"/>
            </a:spcBef>
            <a:spcAft>
              <a:spcPct val="35000"/>
            </a:spcAft>
            <a:buNone/>
          </a:pPr>
          <a:r>
            <a:rPr lang="en-US" sz="2000" kern="1200" dirty="0"/>
            <a:t>MSHN creates annual monitoring calendar</a:t>
          </a:r>
        </a:p>
      </dsp:txBody>
      <dsp:txXfrm>
        <a:off x="7373" y="62226"/>
        <a:ext cx="2775545" cy="1665327"/>
      </dsp:txXfrm>
    </dsp:sp>
    <dsp:sp modelId="{3AEF1489-07D7-434E-97E7-B3FA4B37F14E}">
      <dsp:nvSpPr>
        <dsp:cNvPr id="0" name=""/>
        <dsp:cNvSpPr/>
      </dsp:nvSpPr>
      <dsp:spPr>
        <a:xfrm>
          <a:off x="6195039" y="849169"/>
          <a:ext cx="607775" cy="91440"/>
        </a:xfrm>
        <a:custGeom>
          <a:avLst/>
          <a:gdLst/>
          <a:ahLst/>
          <a:cxnLst/>
          <a:rect l="0" t="0" r="0" b="0"/>
          <a:pathLst>
            <a:path>
              <a:moveTo>
                <a:pt x="0" y="45720"/>
              </a:moveTo>
              <a:lnTo>
                <a:pt x="607775" y="45720"/>
              </a:lnTo>
            </a:path>
          </a:pathLst>
        </a:custGeom>
        <a:noFill/>
        <a:ln w="12700" cap="rnd" cmpd="sng" algn="ctr">
          <a:solidFill>
            <a:schemeClr val="accent3">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6482967" y="891697"/>
        <a:ext cx="31918" cy="6383"/>
      </dsp:txXfrm>
    </dsp:sp>
    <dsp:sp modelId="{F39F72D4-99F1-4E52-8185-298A47D7D5B1}">
      <dsp:nvSpPr>
        <dsp:cNvPr id="0" name=""/>
        <dsp:cNvSpPr/>
      </dsp:nvSpPr>
      <dsp:spPr>
        <a:xfrm>
          <a:off x="3421293" y="62226"/>
          <a:ext cx="2775545" cy="1665327"/>
        </a:xfrm>
        <a:prstGeom prst="rect">
          <a:avLst/>
        </a:prstGeom>
        <a:gradFill rotWithShape="0">
          <a:gsLst>
            <a:gs pos="0">
              <a:schemeClr val="lt1">
                <a:hueOff val="0"/>
                <a:satOff val="0"/>
                <a:lumOff val="0"/>
                <a:alphaOff val="0"/>
                <a:tint val="96000"/>
                <a:lumMod val="100000"/>
              </a:schemeClr>
            </a:gs>
            <a:gs pos="78000">
              <a:schemeClr val="lt1">
                <a:hueOff val="0"/>
                <a:satOff val="0"/>
                <a:lumOff val="0"/>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txBody>
        <a:bodyPr spcFirstLastPara="0" vert="horz" wrap="square" lIns="136004" tIns="142760" rIns="136004" bIns="142760" numCol="1" spcCol="1270" anchor="ctr" anchorCtr="0">
          <a:noAutofit/>
        </a:bodyPr>
        <a:lstStyle/>
        <a:p>
          <a:pPr marL="0" lvl="0" indent="0" algn="ctr" defTabSz="889000">
            <a:lnSpc>
              <a:spcPct val="90000"/>
            </a:lnSpc>
            <a:spcBef>
              <a:spcPct val="0"/>
            </a:spcBef>
            <a:spcAft>
              <a:spcPct val="35000"/>
            </a:spcAft>
            <a:buNone/>
          </a:pPr>
          <a:r>
            <a:rPr lang="en-US" sz="2000" kern="1200" dirty="0"/>
            <a:t>45 days prior to a review, MSHN develops a sample list of cases to review</a:t>
          </a:r>
        </a:p>
      </dsp:txBody>
      <dsp:txXfrm>
        <a:off x="3421293" y="62226"/>
        <a:ext cx="2775545" cy="1665327"/>
      </dsp:txXfrm>
    </dsp:sp>
    <dsp:sp modelId="{1A685F0C-1ACA-46BD-9E58-00D6C1757617}">
      <dsp:nvSpPr>
        <dsp:cNvPr id="0" name=""/>
        <dsp:cNvSpPr/>
      </dsp:nvSpPr>
      <dsp:spPr>
        <a:xfrm>
          <a:off x="1395145" y="1725753"/>
          <a:ext cx="6827841" cy="607775"/>
        </a:xfrm>
        <a:custGeom>
          <a:avLst/>
          <a:gdLst/>
          <a:ahLst/>
          <a:cxnLst/>
          <a:rect l="0" t="0" r="0" b="0"/>
          <a:pathLst>
            <a:path>
              <a:moveTo>
                <a:pt x="6827841" y="0"/>
              </a:moveTo>
              <a:lnTo>
                <a:pt x="6827841" y="320987"/>
              </a:lnTo>
              <a:lnTo>
                <a:pt x="0" y="320987"/>
              </a:lnTo>
              <a:lnTo>
                <a:pt x="0" y="607775"/>
              </a:lnTo>
            </a:path>
          </a:pathLst>
        </a:custGeom>
        <a:noFill/>
        <a:ln w="12700" cap="rnd" cmpd="sng" algn="ctr">
          <a:solidFill>
            <a:schemeClr val="accent3">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4637626" y="2026449"/>
        <a:ext cx="342880" cy="6383"/>
      </dsp:txXfrm>
    </dsp:sp>
    <dsp:sp modelId="{22DD379D-EF2D-448D-B17E-B1851C406743}">
      <dsp:nvSpPr>
        <dsp:cNvPr id="0" name=""/>
        <dsp:cNvSpPr/>
      </dsp:nvSpPr>
      <dsp:spPr>
        <a:xfrm>
          <a:off x="6835214" y="62226"/>
          <a:ext cx="2775545" cy="1665327"/>
        </a:xfrm>
        <a:prstGeom prst="rect">
          <a:avLst/>
        </a:prstGeom>
        <a:gradFill rotWithShape="0">
          <a:gsLst>
            <a:gs pos="0">
              <a:schemeClr val="lt1">
                <a:hueOff val="0"/>
                <a:satOff val="0"/>
                <a:lumOff val="0"/>
                <a:alphaOff val="0"/>
                <a:tint val="96000"/>
                <a:lumMod val="100000"/>
              </a:schemeClr>
            </a:gs>
            <a:gs pos="78000">
              <a:schemeClr val="lt1">
                <a:hueOff val="0"/>
                <a:satOff val="0"/>
                <a:lumOff val="0"/>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txBody>
        <a:bodyPr spcFirstLastPara="0" vert="horz" wrap="square" lIns="136004" tIns="142760" rIns="136004" bIns="142760" numCol="1" spcCol="1270" anchor="ctr" anchorCtr="0">
          <a:noAutofit/>
        </a:bodyPr>
        <a:lstStyle/>
        <a:p>
          <a:pPr marL="0" lvl="0" indent="0" algn="ctr" defTabSz="889000">
            <a:lnSpc>
              <a:spcPct val="90000"/>
            </a:lnSpc>
            <a:spcBef>
              <a:spcPct val="0"/>
            </a:spcBef>
            <a:spcAft>
              <a:spcPct val="35000"/>
            </a:spcAft>
            <a:buNone/>
          </a:pPr>
          <a:r>
            <a:rPr lang="en-US" sz="2000" kern="1200" dirty="0"/>
            <a:t>30 days prior to site review, MSHN will send provider a checklist to prepare for review</a:t>
          </a:r>
        </a:p>
      </dsp:txBody>
      <dsp:txXfrm>
        <a:off x="6835214" y="62226"/>
        <a:ext cx="2775545" cy="1665327"/>
      </dsp:txXfrm>
    </dsp:sp>
    <dsp:sp modelId="{618A5D8F-7638-4105-A8BE-30343F85E395}">
      <dsp:nvSpPr>
        <dsp:cNvPr id="0" name=""/>
        <dsp:cNvSpPr/>
      </dsp:nvSpPr>
      <dsp:spPr>
        <a:xfrm>
          <a:off x="2781118" y="3152872"/>
          <a:ext cx="607775" cy="91440"/>
        </a:xfrm>
        <a:custGeom>
          <a:avLst/>
          <a:gdLst/>
          <a:ahLst/>
          <a:cxnLst/>
          <a:rect l="0" t="0" r="0" b="0"/>
          <a:pathLst>
            <a:path>
              <a:moveTo>
                <a:pt x="0" y="45720"/>
              </a:moveTo>
              <a:lnTo>
                <a:pt x="607775" y="45720"/>
              </a:lnTo>
            </a:path>
          </a:pathLst>
        </a:custGeom>
        <a:noFill/>
        <a:ln w="12700" cap="rnd" cmpd="sng" algn="ctr">
          <a:solidFill>
            <a:schemeClr val="accent3">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3069046" y="3195400"/>
        <a:ext cx="31918" cy="6383"/>
      </dsp:txXfrm>
    </dsp:sp>
    <dsp:sp modelId="{ED15B612-E9A0-4AF8-BDF8-3D55A813B260}">
      <dsp:nvSpPr>
        <dsp:cNvPr id="0" name=""/>
        <dsp:cNvSpPr/>
      </dsp:nvSpPr>
      <dsp:spPr>
        <a:xfrm>
          <a:off x="7373" y="2365928"/>
          <a:ext cx="2775545" cy="1665327"/>
        </a:xfrm>
        <a:prstGeom prst="rect">
          <a:avLst/>
        </a:prstGeom>
        <a:gradFill rotWithShape="0">
          <a:gsLst>
            <a:gs pos="0">
              <a:schemeClr val="lt1">
                <a:hueOff val="0"/>
                <a:satOff val="0"/>
                <a:lumOff val="0"/>
                <a:alphaOff val="0"/>
                <a:tint val="96000"/>
                <a:lumMod val="100000"/>
              </a:schemeClr>
            </a:gs>
            <a:gs pos="78000">
              <a:schemeClr val="lt1">
                <a:hueOff val="0"/>
                <a:satOff val="0"/>
                <a:lumOff val="0"/>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txBody>
        <a:bodyPr spcFirstLastPara="0" vert="horz" wrap="square" lIns="136004" tIns="142760" rIns="136004" bIns="142760" numCol="1" spcCol="1270" anchor="ctr" anchorCtr="0">
          <a:noAutofit/>
        </a:bodyPr>
        <a:lstStyle/>
        <a:p>
          <a:pPr marL="0" lvl="0" indent="0" algn="ctr" defTabSz="889000">
            <a:lnSpc>
              <a:spcPct val="90000"/>
            </a:lnSpc>
            <a:spcBef>
              <a:spcPct val="0"/>
            </a:spcBef>
            <a:spcAft>
              <a:spcPct val="35000"/>
            </a:spcAft>
            <a:buNone/>
          </a:pPr>
          <a:r>
            <a:rPr lang="en-US" sz="2000" kern="1200" dirty="0"/>
            <a:t>15 days prior to review, MSHN will email a draft agenda and list of cases for review</a:t>
          </a:r>
        </a:p>
      </dsp:txBody>
      <dsp:txXfrm>
        <a:off x="7373" y="2365928"/>
        <a:ext cx="2775545" cy="1665327"/>
      </dsp:txXfrm>
    </dsp:sp>
    <dsp:sp modelId="{ED6057A7-29A2-4ADD-AB3E-B203BA3DE564}">
      <dsp:nvSpPr>
        <dsp:cNvPr id="0" name=""/>
        <dsp:cNvSpPr/>
      </dsp:nvSpPr>
      <dsp:spPr>
        <a:xfrm>
          <a:off x="6195039" y="3152872"/>
          <a:ext cx="607775" cy="91440"/>
        </a:xfrm>
        <a:custGeom>
          <a:avLst/>
          <a:gdLst/>
          <a:ahLst/>
          <a:cxnLst/>
          <a:rect l="0" t="0" r="0" b="0"/>
          <a:pathLst>
            <a:path>
              <a:moveTo>
                <a:pt x="0" y="45720"/>
              </a:moveTo>
              <a:lnTo>
                <a:pt x="607775" y="45720"/>
              </a:lnTo>
            </a:path>
          </a:pathLst>
        </a:custGeom>
        <a:noFill/>
        <a:ln w="12700" cap="rnd" cmpd="sng" algn="ctr">
          <a:solidFill>
            <a:schemeClr val="accent3">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6482967" y="3195400"/>
        <a:ext cx="31918" cy="6383"/>
      </dsp:txXfrm>
    </dsp:sp>
    <dsp:sp modelId="{516EF2F4-2843-49DF-AC89-946B78836376}">
      <dsp:nvSpPr>
        <dsp:cNvPr id="0" name=""/>
        <dsp:cNvSpPr/>
      </dsp:nvSpPr>
      <dsp:spPr>
        <a:xfrm>
          <a:off x="3421293" y="2365928"/>
          <a:ext cx="2775545" cy="1665327"/>
        </a:xfrm>
        <a:prstGeom prst="rect">
          <a:avLst/>
        </a:prstGeom>
        <a:gradFill rotWithShape="0">
          <a:gsLst>
            <a:gs pos="0">
              <a:schemeClr val="lt1">
                <a:hueOff val="0"/>
                <a:satOff val="0"/>
                <a:lumOff val="0"/>
                <a:alphaOff val="0"/>
                <a:tint val="96000"/>
                <a:lumMod val="100000"/>
              </a:schemeClr>
            </a:gs>
            <a:gs pos="78000">
              <a:schemeClr val="lt1">
                <a:hueOff val="0"/>
                <a:satOff val="0"/>
                <a:lumOff val="0"/>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txBody>
        <a:bodyPr spcFirstLastPara="0" vert="horz" wrap="square" lIns="136004" tIns="142760" rIns="136004" bIns="142760" numCol="1" spcCol="1270" anchor="ctr" anchorCtr="0">
          <a:noAutofit/>
        </a:bodyPr>
        <a:lstStyle/>
        <a:p>
          <a:pPr marL="0" lvl="0" indent="0" algn="ctr" defTabSz="889000">
            <a:lnSpc>
              <a:spcPct val="90000"/>
            </a:lnSpc>
            <a:spcBef>
              <a:spcPct val="0"/>
            </a:spcBef>
            <a:spcAft>
              <a:spcPct val="35000"/>
            </a:spcAft>
            <a:buNone/>
          </a:pPr>
          <a:r>
            <a:rPr lang="en-US" sz="2000" kern="1200" dirty="0"/>
            <a:t>MSHN will conduct and entrance conference and an exit conference during the site review</a:t>
          </a:r>
        </a:p>
      </dsp:txBody>
      <dsp:txXfrm>
        <a:off x="3421293" y="2365928"/>
        <a:ext cx="2775545" cy="1665327"/>
      </dsp:txXfrm>
    </dsp:sp>
    <dsp:sp modelId="{C80A12FA-9D3E-49A8-9A26-644CD4A66F3B}">
      <dsp:nvSpPr>
        <dsp:cNvPr id="0" name=""/>
        <dsp:cNvSpPr/>
      </dsp:nvSpPr>
      <dsp:spPr>
        <a:xfrm>
          <a:off x="6835214" y="2365928"/>
          <a:ext cx="2775545" cy="1665327"/>
        </a:xfrm>
        <a:prstGeom prst="rect">
          <a:avLst/>
        </a:prstGeom>
        <a:gradFill rotWithShape="0">
          <a:gsLst>
            <a:gs pos="0">
              <a:schemeClr val="lt1">
                <a:hueOff val="0"/>
                <a:satOff val="0"/>
                <a:lumOff val="0"/>
                <a:alphaOff val="0"/>
                <a:tint val="96000"/>
                <a:lumMod val="100000"/>
              </a:schemeClr>
            </a:gs>
            <a:gs pos="78000">
              <a:schemeClr val="lt1">
                <a:hueOff val="0"/>
                <a:satOff val="0"/>
                <a:lumOff val="0"/>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txBody>
        <a:bodyPr spcFirstLastPara="0" vert="horz" wrap="square" lIns="136004" tIns="142760" rIns="136004" bIns="142760" numCol="1" spcCol="1270" anchor="ctr" anchorCtr="0">
          <a:noAutofit/>
        </a:bodyPr>
        <a:lstStyle/>
        <a:p>
          <a:pPr marL="0" lvl="0" indent="0" algn="ctr" defTabSz="889000">
            <a:lnSpc>
              <a:spcPct val="90000"/>
            </a:lnSpc>
            <a:spcBef>
              <a:spcPct val="0"/>
            </a:spcBef>
            <a:spcAft>
              <a:spcPct val="35000"/>
            </a:spcAft>
            <a:buNone/>
          </a:pPr>
          <a:r>
            <a:rPr lang="en-US" sz="2000" kern="1200" dirty="0"/>
            <a:t>30 days from conclusion of review, final report and survey sent to provider</a:t>
          </a:r>
        </a:p>
      </dsp:txBody>
      <dsp:txXfrm>
        <a:off x="6835214" y="2365928"/>
        <a:ext cx="2775545" cy="166532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CBA26B-F0F5-409F-8851-ACDC38A3EC0B}">
      <dsp:nvSpPr>
        <dsp:cNvPr id="0" name=""/>
        <dsp:cNvSpPr/>
      </dsp:nvSpPr>
      <dsp:spPr>
        <a:xfrm>
          <a:off x="4125" y="931465"/>
          <a:ext cx="2010394" cy="1276600"/>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91EB433-382F-4CA8-A6BC-0CC7054FED86}">
      <dsp:nvSpPr>
        <dsp:cNvPr id="0" name=""/>
        <dsp:cNvSpPr/>
      </dsp:nvSpPr>
      <dsp:spPr>
        <a:xfrm>
          <a:off x="227502" y="1143673"/>
          <a:ext cx="2010394" cy="1276600"/>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Delegated Function Tool</a:t>
          </a:r>
        </a:p>
      </dsp:txBody>
      <dsp:txXfrm>
        <a:off x="264892" y="1181063"/>
        <a:ext cx="1935614" cy="1201820"/>
      </dsp:txXfrm>
    </dsp:sp>
    <dsp:sp modelId="{078C6E43-33FE-4292-82E4-900949D816E1}">
      <dsp:nvSpPr>
        <dsp:cNvPr id="0" name=""/>
        <dsp:cNvSpPr/>
      </dsp:nvSpPr>
      <dsp:spPr>
        <a:xfrm>
          <a:off x="2461274" y="931465"/>
          <a:ext cx="2010394" cy="1276600"/>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07D0582-0111-4221-B49C-D088D15B97FE}">
      <dsp:nvSpPr>
        <dsp:cNvPr id="0" name=""/>
        <dsp:cNvSpPr/>
      </dsp:nvSpPr>
      <dsp:spPr>
        <a:xfrm>
          <a:off x="2684651" y="1143673"/>
          <a:ext cx="2010394" cy="1276600"/>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Program Specific Tool</a:t>
          </a:r>
        </a:p>
      </dsp:txBody>
      <dsp:txXfrm>
        <a:off x="2722041" y="1181063"/>
        <a:ext cx="1935614" cy="1201820"/>
      </dsp:txXfrm>
    </dsp:sp>
    <dsp:sp modelId="{CEE4900C-AEEC-4904-B62D-9C672F1D85F1}">
      <dsp:nvSpPr>
        <dsp:cNvPr id="0" name=""/>
        <dsp:cNvSpPr/>
      </dsp:nvSpPr>
      <dsp:spPr>
        <a:xfrm>
          <a:off x="4918423" y="931465"/>
          <a:ext cx="2010394" cy="1276600"/>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D9CE06E-D264-4FBF-8330-C55026516C8E}">
      <dsp:nvSpPr>
        <dsp:cNvPr id="0" name=""/>
        <dsp:cNvSpPr/>
      </dsp:nvSpPr>
      <dsp:spPr>
        <a:xfrm>
          <a:off x="5141800" y="1143673"/>
          <a:ext cx="2010394" cy="1276600"/>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Chart Review Tool </a:t>
          </a:r>
        </a:p>
      </dsp:txBody>
      <dsp:txXfrm>
        <a:off x="5179190" y="1181063"/>
        <a:ext cx="1935614" cy="1201820"/>
      </dsp:txXfrm>
    </dsp:sp>
    <dsp:sp modelId="{5B58DBAC-D7E5-4520-9D40-F60089112342}">
      <dsp:nvSpPr>
        <dsp:cNvPr id="0" name=""/>
        <dsp:cNvSpPr/>
      </dsp:nvSpPr>
      <dsp:spPr>
        <a:xfrm>
          <a:off x="7375572" y="931465"/>
          <a:ext cx="2010394" cy="1276600"/>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EFA1282-4F9A-478B-8BF6-932ED218E058}">
      <dsp:nvSpPr>
        <dsp:cNvPr id="0" name=""/>
        <dsp:cNvSpPr/>
      </dsp:nvSpPr>
      <dsp:spPr>
        <a:xfrm>
          <a:off x="7598949" y="1143673"/>
          <a:ext cx="2010394" cy="1276600"/>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Medicaid Event Verification</a:t>
          </a:r>
        </a:p>
      </dsp:txBody>
      <dsp:txXfrm>
        <a:off x="7636339" y="1181063"/>
        <a:ext cx="1935614" cy="1201820"/>
      </dsp:txXfrm>
    </dsp:sp>
    <dsp:sp modelId="{58072B0C-FE2D-430D-8330-236AE3462F4B}">
      <dsp:nvSpPr>
        <dsp:cNvPr id="0" name=""/>
        <dsp:cNvSpPr/>
      </dsp:nvSpPr>
      <dsp:spPr>
        <a:xfrm>
          <a:off x="9832721" y="931465"/>
          <a:ext cx="2010394" cy="1276600"/>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461E5AB-CAC5-47A1-B4A4-DECDA76FDF1F}">
      <dsp:nvSpPr>
        <dsp:cNvPr id="0" name=""/>
        <dsp:cNvSpPr/>
      </dsp:nvSpPr>
      <dsp:spPr>
        <a:xfrm>
          <a:off x="10056098" y="1143673"/>
          <a:ext cx="2010394" cy="1276600"/>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Grievance and Appeal</a:t>
          </a:r>
        </a:p>
      </dsp:txBody>
      <dsp:txXfrm>
        <a:off x="10093488" y="1181063"/>
        <a:ext cx="1935614" cy="120182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A5C29C-2FAB-433B-A858-FB4DB3E94B16}">
      <dsp:nvSpPr>
        <dsp:cNvPr id="0" name=""/>
        <dsp:cNvSpPr/>
      </dsp:nvSpPr>
      <dsp:spPr>
        <a:xfrm>
          <a:off x="0" y="0"/>
          <a:ext cx="7405962" cy="736826"/>
        </a:xfrm>
        <a:prstGeom prst="roundRect">
          <a:avLst>
            <a:gd name="adj" fmla="val 10000"/>
          </a:avLst>
        </a:prstGeom>
        <a:solidFill>
          <a:schemeClr val="accent2">
            <a:hueOff val="0"/>
            <a:satOff val="0"/>
            <a:lumOff val="0"/>
            <a:alphaOff val="0"/>
          </a:schemeClr>
        </a:solidFill>
        <a:ln w="25400"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Ensure quality care &amp; assist provider’s with compliance</a:t>
          </a:r>
        </a:p>
      </dsp:txBody>
      <dsp:txXfrm>
        <a:off x="21581" y="21581"/>
        <a:ext cx="6524659" cy="693664"/>
      </dsp:txXfrm>
    </dsp:sp>
    <dsp:sp modelId="{8E0B323F-0334-44D5-83A6-DA24B1BE2F13}">
      <dsp:nvSpPr>
        <dsp:cNvPr id="0" name=""/>
        <dsp:cNvSpPr/>
      </dsp:nvSpPr>
      <dsp:spPr>
        <a:xfrm>
          <a:off x="553042" y="839163"/>
          <a:ext cx="7405962" cy="736826"/>
        </a:xfrm>
        <a:prstGeom prst="roundRect">
          <a:avLst>
            <a:gd name="adj" fmla="val 10000"/>
          </a:avLst>
        </a:prstGeom>
        <a:solidFill>
          <a:schemeClr val="accent2">
            <a:hueOff val="-741071"/>
            <a:satOff val="3550"/>
            <a:lumOff val="3284"/>
            <a:alphaOff val="0"/>
          </a:schemeClr>
        </a:solidFill>
        <a:ln w="25400"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Utilize data for regional planning</a:t>
          </a:r>
        </a:p>
      </dsp:txBody>
      <dsp:txXfrm>
        <a:off x="574623" y="860744"/>
        <a:ext cx="6330820" cy="693664"/>
      </dsp:txXfrm>
    </dsp:sp>
    <dsp:sp modelId="{3C6E5915-8DE7-401A-B21E-BE7B48656077}">
      <dsp:nvSpPr>
        <dsp:cNvPr id="0" name=""/>
        <dsp:cNvSpPr/>
      </dsp:nvSpPr>
      <dsp:spPr>
        <a:xfrm>
          <a:off x="1106085" y="1678327"/>
          <a:ext cx="7405962" cy="736826"/>
        </a:xfrm>
        <a:prstGeom prst="roundRect">
          <a:avLst>
            <a:gd name="adj" fmla="val 10000"/>
          </a:avLst>
        </a:prstGeom>
        <a:solidFill>
          <a:schemeClr val="accent2">
            <a:hueOff val="-1482143"/>
            <a:satOff val="7100"/>
            <a:lumOff val="6569"/>
            <a:alphaOff val="0"/>
          </a:schemeClr>
        </a:solidFill>
        <a:ln w="25400"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Connect providers to resources</a:t>
          </a:r>
        </a:p>
        <a:p>
          <a:pPr marL="114300" lvl="1" indent="-114300" algn="l" defTabSz="622300">
            <a:lnSpc>
              <a:spcPct val="90000"/>
            </a:lnSpc>
            <a:spcBef>
              <a:spcPct val="0"/>
            </a:spcBef>
            <a:spcAft>
              <a:spcPct val="15000"/>
            </a:spcAft>
            <a:buChar char="•"/>
          </a:pPr>
          <a:r>
            <a:rPr lang="en-US" sz="1400" kern="1200"/>
            <a:t>Trainings, Technical Assistance, Support</a:t>
          </a:r>
        </a:p>
      </dsp:txBody>
      <dsp:txXfrm>
        <a:off x="1127666" y="1699908"/>
        <a:ext cx="6330820" cy="693664"/>
      </dsp:txXfrm>
    </dsp:sp>
    <dsp:sp modelId="{551BE3D5-228F-42C8-AB0E-68AD68026E63}">
      <dsp:nvSpPr>
        <dsp:cNvPr id="0" name=""/>
        <dsp:cNvSpPr/>
      </dsp:nvSpPr>
      <dsp:spPr>
        <a:xfrm>
          <a:off x="1659127" y="2517491"/>
          <a:ext cx="7405962" cy="736826"/>
        </a:xfrm>
        <a:prstGeom prst="roundRect">
          <a:avLst>
            <a:gd name="adj" fmla="val 10000"/>
          </a:avLst>
        </a:prstGeom>
        <a:solidFill>
          <a:schemeClr val="accent2">
            <a:hueOff val="-2223214"/>
            <a:satOff val="10650"/>
            <a:lumOff val="9853"/>
            <a:alphaOff val="0"/>
          </a:schemeClr>
        </a:solidFill>
        <a:ln w="25400"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Partnerships to strengthen provider network</a:t>
          </a:r>
        </a:p>
        <a:p>
          <a:pPr marL="114300" lvl="1" indent="-114300" algn="l" defTabSz="622300">
            <a:lnSpc>
              <a:spcPct val="90000"/>
            </a:lnSpc>
            <a:spcBef>
              <a:spcPct val="0"/>
            </a:spcBef>
            <a:spcAft>
              <a:spcPct val="15000"/>
            </a:spcAft>
            <a:buChar char="•"/>
          </a:pPr>
          <a:r>
            <a:rPr lang="en-US" sz="1400" kern="1200"/>
            <a:t>SUD Advisory Committee</a:t>
          </a:r>
        </a:p>
      </dsp:txBody>
      <dsp:txXfrm>
        <a:off x="1680708" y="2539072"/>
        <a:ext cx="6330820" cy="693664"/>
      </dsp:txXfrm>
    </dsp:sp>
    <dsp:sp modelId="{FA8FD240-A6E2-4026-93F9-829FF6DE65B3}">
      <dsp:nvSpPr>
        <dsp:cNvPr id="0" name=""/>
        <dsp:cNvSpPr/>
      </dsp:nvSpPr>
      <dsp:spPr>
        <a:xfrm>
          <a:off x="2212170" y="3356655"/>
          <a:ext cx="7405962" cy="736826"/>
        </a:xfrm>
        <a:prstGeom prst="roundRect">
          <a:avLst>
            <a:gd name="adj" fmla="val 10000"/>
          </a:avLst>
        </a:prstGeom>
        <a:solidFill>
          <a:schemeClr val="accent2">
            <a:hueOff val="-2964286"/>
            <a:satOff val="14200"/>
            <a:lumOff val="13137"/>
            <a:alphaOff val="0"/>
          </a:schemeClr>
        </a:solidFill>
        <a:ln w="25400"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Questions, Feedback, Recommendations Wanted</a:t>
          </a:r>
        </a:p>
        <a:p>
          <a:pPr marL="114300" lvl="1" indent="-114300" algn="l" defTabSz="622300">
            <a:lnSpc>
              <a:spcPct val="90000"/>
            </a:lnSpc>
            <a:spcBef>
              <a:spcPct val="0"/>
            </a:spcBef>
            <a:spcAft>
              <a:spcPct val="15000"/>
            </a:spcAft>
            <a:buChar char="•"/>
          </a:pPr>
          <a:r>
            <a:rPr lang="en-US" sz="1400" kern="1200"/>
            <a:t>Surveys</a:t>
          </a:r>
        </a:p>
      </dsp:txBody>
      <dsp:txXfrm>
        <a:off x="2233751" y="3378236"/>
        <a:ext cx="6330820" cy="693664"/>
      </dsp:txXfrm>
    </dsp:sp>
    <dsp:sp modelId="{7833534F-A457-41E1-BE4E-26E86968D5F3}">
      <dsp:nvSpPr>
        <dsp:cNvPr id="0" name=""/>
        <dsp:cNvSpPr/>
      </dsp:nvSpPr>
      <dsp:spPr>
        <a:xfrm>
          <a:off x="6927025" y="538292"/>
          <a:ext cx="478937" cy="478937"/>
        </a:xfrm>
        <a:prstGeom prst="downArrow">
          <a:avLst>
            <a:gd name="adj1" fmla="val 55000"/>
            <a:gd name="adj2" fmla="val 45000"/>
          </a:avLst>
        </a:prstGeom>
        <a:solidFill>
          <a:schemeClr val="accent2">
            <a:tint val="40000"/>
            <a:alpha val="90000"/>
            <a:hueOff val="0"/>
            <a:satOff val="0"/>
            <a:lumOff val="0"/>
            <a:alphaOff val="0"/>
          </a:schemeClr>
        </a:solidFill>
        <a:ln w="19050" cap="rnd"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endParaRPr lang="en-US" sz="2200" kern="1200"/>
        </a:p>
      </dsp:txBody>
      <dsp:txXfrm>
        <a:off x="7034786" y="538292"/>
        <a:ext cx="263415" cy="360400"/>
      </dsp:txXfrm>
    </dsp:sp>
    <dsp:sp modelId="{9FABC0D2-86D4-431F-AC38-315B14257CE9}">
      <dsp:nvSpPr>
        <dsp:cNvPr id="0" name=""/>
        <dsp:cNvSpPr/>
      </dsp:nvSpPr>
      <dsp:spPr>
        <a:xfrm>
          <a:off x="7480067" y="1377456"/>
          <a:ext cx="478937" cy="478937"/>
        </a:xfrm>
        <a:prstGeom prst="downArrow">
          <a:avLst>
            <a:gd name="adj1" fmla="val 55000"/>
            <a:gd name="adj2" fmla="val 45000"/>
          </a:avLst>
        </a:prstGeom>
        <a:solidFill>
          <a:schemeClr val="accent2">
            <a:tint val="40000"/>
            <a:alpha val="90000"/>
            <a:hueOff val="-1363946"/>
            <a:satOff val="15036"/>
            <a:lumOff val="1432"/>
            <a:alphaOff val="0"/>
          </a:schemeClr>
        </a:solidFill>
        <a:ln w="19050" cap="rnd" cmpd="sng" algn="ctr">
          <a:solidFill>
            <a:schemeClr val="accent2">
              <a:tint val="40000"/>
              <a:alpha val="90000"/>
              <a:hueOff val="-1363946"/>
              <a:satOff val="15036"/>
              <a:lumOff val="143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endParaRPr lang="en-US" sz="2200" kern="1200"/>
        </a:p>
      </dsp:txBody>
      <dsp:txXfrm>
        <a:off x="7587828" y="1377456"/>
        <a:ext cx="263415" cy="360400"/>
      </dsp:txXfrm>
    </dsp:sp>
    <dsp:sp modelId="{BC02753E-729E-4989-B627-C3BF280A0F01}">
      <dsp:nvSpPr>
        <dsp:cNvPr id="0" name=""/>
        <dsp:cNvSpPr/>
      </dsp:nvSpPr>
      <dsp:spPr>
        <a:xfrm>
          <a:off x="8033110" y="2204340"/>
          <a:ext cx="478937" cy="478937"/>
        </a:xfrm>
        <a:prstGeom prst="downArrow">
          <a:avLst>
            <a:gd name="adj1" fmla="val 55000"/>
            <a:gd name="adj2" fmla="val 45000"/>
          </a:avLst>
        </a:prstGeom>
        <a:solidFill>
          <a:schemeClr val="accent2">
            <a:tint val="40000"/>
            <a:alpha val="90000"/>
            <a:hueOff val="-2727893"/>
            <a:satOff val="30071"/>
            <a:lumOff val="2864"/>
            <a:alphaOff val="0"/>
          </a:schemeClr>
        </a:solidFill>
        <a:ln w="19050" cap="rnd" cmpd="sng" algn="ctr">
          <a:solidFill>
            <a:schemeClr val="accent2">
              <a:tint val="40000"/>
              <a:alpha val="90000"/>
              <a:hueOff val="-2727893"/>
              <a:satOff val="30071"/>
              <a:lumOff val="286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endParaRPr lang="en-US" sz="2200" kern="1200"/>
        </a:p>
      </dsp:txBody>
      <dsp:txXfrm>
        <a:off x="8140871" y="2204340"/>
        <a:ext cx="263415" cy="360400"/>
      </dsp:txXfrm>
    </dsp:sp>
    <dsp:sp modelId="{DF769219-7243-4A8E-AEEA-B0BA898876B6}">
      <dsp:nvSpPr>
        <dsp:cNvPr id="0" name=""/>
        <dsp:cNvSpPr/>
      </dsp:nvSpPr>
      <dsp:spPr>
        <a:xfrm>
          <a:off x="8586152" y="3051690"/>
          <a:ext cx="478937" cy="478937"/>
        </a:xfrm>
        <a:prstGeom prst="downArrow">
          <a:avLst>
            <a:gd name="adj1" fmla="val 55000"/>
            <a:gd name="adj2" fmla="val 45000"/>
          </a:avLst>
        </a:prstGeom>
        <a:solidFill>
          <a:schemeClr val="accent2">
            <a:tint val="40000"/>
            <a:alpha val="90000"/>
            <a:hueOff val="-4091839"/>
            <a:satOff val="45107"/>
            <a:lumOff val="4296"/>
            <a:alphaOff val="0"/>
          </a:schemeClr>
        </a:solidFill>
        <a:ln w="19050" cap="rnd" cmpd="sng" algn="ctr">
          <a:solidFill>
            <a:schemeClr val="accent2">
              <a:tint val="40000"/>
              <a:alpha val="90000"/>
              <a:hueOff val="-4091839"/>
              <a:satOff val="45107"/>
              <a:lumOff val="429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endParaRPr lang="en-US" sz="2200" kern="1200"/>
        </a:p>
      </dsp:txBody>
      <dsp:txXfrm>
        <a:off x="8693913" y="3051690"/>
        <a:ext cx="263415" cy="360400"/>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9FCF0A-5587-499F-AF98-0C9A84654A82}" type="datetimeFigureOut">
              <a:rPr lang="en-US" smtClean="0"/>
              <a:t>12/10/2018</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6B95C5-DB71-4707-B070-8A45804AC026}" type="slidenum">
              <a:rPr lang="en-US" smtClean="0"/>
              <a:t>‹#›</a:t>
            </a:fld>
            <a:endParaRPr lang="en-US" dirty="0"/>
          </a:p>
        </p:txBody>
      </p:sp>
    </p:spTree>
    <p:extLst>
      <p:ext uri="{BB962C8B-B14F-4D97-AF65-F5344CB8AC3E}">
        <p14:creationId xmlns:p14="http://schemas.microsoft.com/office/powerpoint/2010/main" val="40319176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6B95C5-DB71-4707-B070-8A45804AC026}" type="slidenum">
              <a:rPr lang="en-US" smtClean="0"/>
              <a:t>5</a:t>
            </a:fld>
            <a:endParaRPr lang="en-US" dirty="0"/>
          </a:p>
        </p:txBody>
      </p:sp>
    </p:spTree>
    <p:extLst>
      <p:ext uri="{BB962C8B-B14F-4D97-AF65-F5344CB8AC3E}">
        <p14:creationId xmlns:p14="http://schemas.microsoft.com/office/powerpoint/2010/main" val="32913113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6B95C5-DB71-4707-B070-8A45804AC026}" type="slidenum">
              <a:rPr lang="en-US" smtClean="0"/>
              <a:t>7</a:t>
            </a:fld>
            <a:endParaRPr lang="en-US" dirty="0"/>
          </a:p>
        </p:txBody>
      </p:sp>
    </p:spTree>
    <p:extLst>
      <p:ext uri="{BB962C8B-B14F-4D97-AF65-F5344CB8AC3E}">
        <p14:creationId xmlns:p14="http://schemas.microsoft.com/office/powerpoint/2010/main" val="20771577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Once a provider receives the checklist, they should begin gathering documents and uploading to Box. </a:t>
            </a:r>
          </a:p>
          <a:p>
            <a:r>
              <a:rPr lang="en-US" dirty="0"/>
              <a:t>Providers must have cases selected ready for review onsite. </a:t>
            </a:r>
          </a:p>
          <a:p>
            <a:r>
              <a:rPr lang="en-US" dirty="0"/>
              <a:t>Entrance conferences review the MSHN process while onsite.  </a:t>
            </a:r>
          </a:p>
          <a:p>
            <a:r>
              <a:rPr lang="en-US" dirty="0"/>
              <a:t>Exit conferences summarize the visit for providers from MSHN perspective. </a:t>
            </a:r>
          </a:p>
          <a:p>
            <a:r>
              <a:rPr lang="en-US" dirty="0"/>
              <a:t>Final report will include request for Corrective Action Plan if applicable. </a:t>
            </a:r>
          </a:p>
        </p:txBody>
      </p:sp>
      <p:sp>
        <p:nvSpPr>
          <p:cNvPr id="4" name="Slide Number Placeholder 3"/>
          <p:cNvSpPr>
            <a:spLocks noGrp="1"/>
          </p:cNvSpPr>
          <p:nvPr>
            <p:ph type="sldNum" sz="quarter" idx="10"/>
          </p:nvPr>
        </p:nvSpPr>
        <p:spPr/>
        <p:txBody>
          <a:bodyPr/>
          <a:lstStyle/>
          <a:p>
            <a:fld id="{7C6B95C5-DB71-4707-B070-8A45804AC026}" type="slidenum">
              <a:rPr lang="en-US" smtClean="0"/>
              <a:t>8</a:t>
            </a:fld>
            <a:endParaRPr lang="en-US" dirty="0"/>
          </a:p>
        </p:txBody>
      </p:sp>
    </p:spTree>
    <p:extLst>
      <p:ext uri="{BB962C8B-B14F-4D97-AF65-F5344CB8AC3E}">
        <p14:creationId xmlns:p14="http://schemas.microsoft.com/office/powerpoint/2010/main" val="9440956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Once a provider receives final report, they have 30 days to complete CAP and return to MSHN (by uploading in Box)</a:t>
            </a:r>
          </a:p>
          <a:p>
            <a:r>
              <a:rPr lang="en-US" dirty="0"/>
              <a:t>Chart Review POC required when overall section results &gt;85%</a:t>
            </a:r>
          </a:p>
          <a:p>
            <a:r>
              <a:rPr lang="en-US" dirty="0"/>
              <a:t>May result in technical assistance, quality improvement plan, ongoing documentation.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Once a provider receives final report, they have 30 days to complete CAP in REMI and submit.</a:t>
            </a:r>
          </a:p>
          <a:p>
            <a:r>
              <a:rPr lang="en-US" dirty="0"/>
              <a:t>If MSHN has determined additional documentation is needed, MSHN will request from provider and the provider will have 15 days to respond. </a:t>
            </a:r>
          </a:p>
          <a:p>
            <a:r>
              <a:rPr lang="en-US" dirty="0"/>
              <a:t>MSHN will review the 2</a:t>
            </a:r>
            <a:r>
              <a:rPr lang="en-US" baseline="30000" dirty="0"/>
              <a:t>nd</a:t>
            </a:r>
            <a:r>
              <a:rPr lang="en-US" dirty="0"/>
              <a:t> submission within 15 days. </a:t>
            </a:r>
          </a:p>
          <a:p>
            <a:endParaRPr lang="en-US" dirty="0"/>
          </a:p>
          <a:p>
            <a:endParaRPr lang="en-US" dirty="0"/>
          </a:p>
        </p:txBody>
      </p:sp>
      <p:sp>
        <p:nvSpPr>
          <p:cNvPr id="4" name="Slide Number Placeholder 3"/>
          <p:cNvSpPr>
            <a:spLocks noGrp="1"/>
          </p:cNvSpPr>
          <p:nvPr>
            <p:ph type="sldNum" sz="quarter" idx="10"/>
          </p:nvPr>
        </p:nvSpPr>
        <p:spPr/>
        <p:txBody>
          <a:bodyPr/>
          <a:lstStyle/>
          <a:p>
            <a:fld id="{7C6B95C5-DB71-4707-B070-8A45804AC026}" type="slidenum">
              <a:rPr lang="en-US" smtClean="0"/>
              <a:t>9</a:t>
            </a:fld>
            <a:endParaRPr lang="en-US" dirty="0"/>
          </a:p>
        </p:txBody>
      </p:sp>
    </p:spTree>
    <p:extLst>
      <p:ext uri="{BB962C8B-B14F-4D97-AF65-F5344CB8AC3E}">
        <p14:creationId xmlns:p14="http://schemas.microsoft.com/office/powerpoint/2010/main" val="9060763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6B95C5-DB71-4707-B070-8A45804AC026}" type="slidenum">
              <a:rPr lang="en-US" smtClean="0"/>
              <a:t>10</a:t>
            </a:fld>
            <a:endParaRPr lang="en-US" dirty="0"/>
          </a:p>
        </p:txBody>
      </p:sp>
    </p:spTree>
    <p:extLst>
      <p:ext uri="{BB962C8B-B14F-4D97-AF65-F5344CB8AC3E}">
        <p14:creationId xmlns:p14="http://schemas.microsoft.com/office/powerpoint/2010/main" val="35568467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6B95C5-DB71-4707-B070-8A45804AC026}" type="slidenum">
              <a:rPr lang="en-US" smtClean="0"/>
              <a:t>21</a:t>
            </a:fld>
            <a:endParaRPr lang="en-US" dirty="0"/>
          </a:p>
        </p:txBody>
      </p:sp>
    </p:spTree>
    <p:extLst>
      <p:ext uri="{BB962C8B-B14F-4D97-AF65-F5344CB8AC3E}">
        <p14:creationId xmlns:p14="http://schemas.microsoft.com/office/powerpoint/2010/main" val="34525023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12/10/2018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12/10/2018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12/10/2018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12/10/2018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12/10/2018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12/10/2018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12/10/2018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12/10/2018</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1.xml.rels><?xml version="1.0" encoding="UTF-8" standalone="yes"?>
<Relationships xmlns="http://schemas.openxmlformats.org/package/2006/relationships"><Relationship Id="rId8" Type="http://schemas.openxmlformats.org/officeDocument/2006/relationships/hyperlink" Target="https://apps.account.box.com/login" TargetMode="External"/><Relationship Id="rId3" Type="http://schemas.openxmlformats.org/officeDocument/2006/relationships/hyperlink" Target="https://midstatehealthnetwork.org/" TargetMode="External"/><Relationship Id="rId7" Type="http://schemas.openxmlformats.org/officeDocument/2006/relationships/hyperlink" Target="http://www.michigan.gov/lara/0,4601,7-154-72600---,00.html"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http://www.mdch.state.mi.us/dch-medicaid/manuals/MedicaidProviderManual.pdf" TargetMode="External"/><Relationship Id="rId5" Type="http://schemas.openxmlformats.org/officeDocument/2006/relationships/hyperlink" Target="https://midstatehealthnetwork.org/provider-network-resources/provider-requirements/policies-procedures/policies" TargetMode="External"/><Relationship Id="rId10" Type="http://schemas.openxmlformats.org/officeDocument/2006/relationships/hyperlink" Target="mailto:QAPI@midstatehealthnetwork.org" TargetMode="External"/><Relationship Id="rId4" Type="http://schemas.openxmlformats.org/officeDocument/2006/relationships/hyperlink" Target="https://midstatehealthnetwork.org/provider-network-resources/provider-requirements/substance-use-disorder/provider-manuals" TargetMode="External"/><Relationship Id="rId9" Type="http://schemas.openxmlformats.org/officeDocument/2006/relationships/hyperlink" Target="https://midstatehealthnetwork.org/provider-network-resources/provider-resources-1/provider-newsletters" TargetMode="Externa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FEC4F-AC60-4337-AD23-ADCFC0C815CD}"/>
              </a:ext>
            </a:extLst>
          </p:cNvPr>
          <p:cNvSpPr>
            <a:spLocks noGrp="1"/>
          </p:cNvSpPr>
          <p:nvPr>
            <p:ph type="ctrTitle"/>
          </p:nvPr>
        </p:nvSpPr>
        <p:spPr/>
        <p:txBody>
          <a:bodyPr/>
          <a:lstStyle/>
          <a:p>
            <a:r>
              <a:rPr lang="en-US" dirty="0"/>
              <a:t>Mid-State Health Network </a:t>
            </a:r>
          </a:p>
        </p:txBody>
      </p:sp>
      <p:sp>
        <p:nvSpPr>
          <p:cNvPr id="3" name="Subtitle 2">
            <a:extLst>
              <a:ext uri="{FF2B5EF4-FFF2-40B4-BE49-F238E27FC236}">
                <a16:creationId xmlns:a16="http://schemas.microsoft.com/office/drawing/2014/main" id="{8D401676-5C91-4C18-B5D4-EEE1CD4B17CE}"/>
              </a:ext>
            </a:extLst>
          </p:cNvPr>
          <p:cNvSpPr>
            <a:spLocks noGrp="1"/>
          </p:cNvSpPr>
          <p:nvPr>
            <p:ph type="subTitle" idx="1"/>
          </p:nvPr>
        </p:nvSpPr>
        <p:spPr/>
        <p:txBody>
          <a:bodyPr/>
          <a:lstStyle/>
          <a:p>
            <a:pPr algn="ctr"/>
            <a:r>
              <a:rPr lang="en-US" dirty="0"/>
              <a:t>Quality Assurance &amp; Performance Improvement Review Process</a:t>
            </a:r>
          </a:p>
          <a:p>
            <a:pPr algn="ctr"/>
            <a:r>
              <a:rPr lang="en-US" dirty="0"/>
              <a:t>2019	</a:t>
            </a:r>
          </a:p>
        </p:txBody>
      </p:sp>
    </p:spTree>
    <p:extLst>
      <p:ext uri="{BB962C8B-B14F-4D97-AF65-F5344CB8AC3E}">
        <p14:creationId xmlns:p14="http://schemas.microsoft.com/office/powerpoint/2010/main" val="22970290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5" name="Rectangle 54">
            <a:extLst>
              <a:ext uri="{FF2B5EF4-FFF2-40B4-BE49-F238E27FC236}">
                <a16:creationId xmlns:a16="http://schemas.microsoft.com/office/drawing/2014/main" id="{9F4444CE-BC8D-4D61-B303-4C05614E62AB}"/>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Isosceles Triangle 56">
            <a:extLst>
              <a:ext uri="{FF2B5EF4-FFF2-40B4-BE49-F238E27FC236}">
                <a16:creationId xmlns:a16="http://schemas.microsoft.com/office/drawing/2014/main" id="{73772B81-181F-48B7-8826-4D9686D15DF5}"/>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59" name="Isosceles Triangle 58">
            <a:extLst>
              <a:ext uri="{FF2B5EF4-FFF2-40B4-BE49-F238E27FC236}">
                <a16:creationId xmlns:a16="http://schemas.microsoft.com/office/drawing/2014/main" id="{B2205F6E-03C6-4E92-877C-E2482F6599AA}"/>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18E72B7D-1D7B-4C81-A5F5-C427D554439C}"/>
              </a:ext>
            </a:extLst>
          </p:cNvPr>
          <p:cNvSpPr>
            <a:spLocks noGrp="1"/>
          </p:cNvSpPr>
          <p:nvPr>
            <p:ph type="title"/>
          </p:nvPr>
        </p:nvSpPr>
        <p:spPr>
          <a:xfrm>
            <a:off x="1286933" y="609600"/>
            <a:ext cx="10197494" cy="1099457"/>
          </a:xfrm>
        </p:spPr>
        <p:txBody>
          <a:bodyPr>
            <a:normAutofit/>
          </a:bodyPr>
          <a:lstStyle/>
          <a:p>
            <a:r>
              <a:rPr lang="en-US" dirty="0"/>
              <a:t>Summary of 2019 Tool Updates</a:t>
            </a:r>
          </a:p>
        </p:txBody>
      </p:sp>
      <p:graphicFrame>
        <p:nvGraphicFramePr>
          <p:cNvPr id="5" name="Content Placeholder 2"/>
          <p:cNvGraphicFramePr>
            <a:graphicFrameLocks noGrp="1"/>
          </p:cNvGraphicFramePr>
          <p:nvPr>
            <p:ph idx="1"/>
            <p:extLst>
              <p:ext uri="{D42A27DB-BD31-4B8C-83A1-F6EECF244321}">
                <p14:modId xmlns:p14="http://schemas.microsoft.com/office/powerpoint/2010/main" val="3868986061"/>
              </p:ext>
            </p:extLst>
          </p:nvPr>
        </p:nvGraphicFramePr>
        <p:xfrm>
          <a:off x="121381" y="1948543"/>
          <a:ext cx="12070619" cy="33517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411028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1D2E6266-8A8C-413B-B436-4A78D4F64968}"/>
              </a:ext>
            </a:extLst>
          </p:cNvPr>
          <p:cNvSpPr>
            <a:spLocks noGrp="1"/>
          </p:cNvSpPr>
          <p:nvPr>
            <p:ph type="title"/>
          </p:nvPr>
        </p:nvSpPr>
        <p:spPr>
          <a:xfrm>
            <a:off x="643467" y="816638"/>
            <a:ext cx="3367359" cy="5224724"/>
          </a:xfrm>
        </p:spPr>
        <p:txBody>
          <a:bodyPr anchor="ctr">
            <a:normAutofit/>
          </a:bodyPr>
          <a:lstStyle/>
          <a:p>
            <a:r>
              <a:rPr lang="en-US" dirty="0"/>
              <a:t>Delegated Functions Tool</a:t>
            </a:r>
          </a:p>
        </p:txBody>
      </p:sp>
      <p:sp>
        <p:nvSpPr>
          <p:cNvPr id="3" name="Content Placeholder 2">
            <a:extLst>
              <a:ext uri="{FF2B5EF4-FFF2-40B4-BE49-F238E27FC236}">
                <a16:creationId xmlns:a16="http://schemas.microsoft.com/office/drawing/2014/main" id="{E496F524-8E66-45C0-8B3F-AEA3D1ADE193}"/>
              </a:ext>
            </a:extLst>
          </p:cNvPr>
          <p:cNvSpPr>
            <a:spLocks noGrp="1"/>
          </p:cNvSpPr>
          <p:nvPr>
            <p:ph idx="1"/>
          </p:nvPr>
        </p:nvSpPr>
        <p:spPr>
          <a:xfrm>
            <a:off x="4654295" y="816638"/>
            <a:ext cx="4619706" cy="5224724"/>
          </a:xfrm>
        </p:spPr>
        <p:txBody>
          <a:bodyPr anchor="ctr">
            <a:normAutofit fontScale="92500" lnSpcReduction="10000"/>
          </a:bodyPr>
          <a:lstStyle/>
          <a:p>
            <a:pPr>
              <a:lnSpc>
                <a:spcPct val="90000"/>
              </a:lnSpc>
            </a:pPr>
            <a:r>
              <a:rPr lang="en-US" sz="1400"/>
              <a:t>Access &amp; Eligibility ~ </a:t>
            </a:r>
          </a:p>
          <a:p>
            <a:pPr lvl="1">
              <a:lnSpc>
                <a:spcPct val="90000"/>
              </a:lnSpc>
            </a:pPr>
            <a:r>
              <a:rPr lang="en-US" sz="1400"/>
              <a:t>1.4 – Initial &amp; provisional screening requirements ~</a:t>
            </a:r>
          </a:p>
          <a:p>
            <a:pPr lvl="2">
              <a:lnSpc>
                <a:spcPct val="90000"/>
              </a:lnSpc>
            </a:pPr>
            <a:r>
              <a:rPr lang="en-US" dirty="0"/>
              <a:t>Must complete on REMI</a:t>
            </a:r>
            <a:endParaRPr lang="en-US"/>
          </a:p>
          <a:p>
            <a:pPr lvl="2">
              <a:lnSpc>
                <a:spcPct val="90000"/>
              </a:lnSpc>
            </a:pPr>
            <a:r>
              <a:rPr lang="en-US" dirty="0"/>
              <a:t>Warm handoffs must occur, if/when applicable.  </a:t>
            </a:r>
            <a:endParaRPr lang="en-US"/>
          </a:p>
          <a:p>
            <a:pPr>
              <a:lnSpc>
                <a:spcPct val="90000"/>
              </a:lnSpc>
            </a:pPr>
            <a:r>
              <a:rPr lang="en-US" sz="1400"/>
              <a:t>Information, Enrollee Rights &amp; Protections, Grievance &amp; Appeals, Quality &amp; Compliance Sections – no changes/minor wording changes</a:t>
            </a:r>
          </a:p>
          <a:p>
            <a:pPr>
              <a:lnSpc>
                <a:spcPct val="90000"/>
              </a:lnSpc>
            </a:pPr>
            <a:r>
              <a:rPr lang="en-US" sz="1400"/>
              <a:t>Individual Treatment Planning – </a:t>
            </a:r>
          </a:p>
          <a:p>
            <a:pPr lvl="1">
              <a:lnSpc>
                <a:spcPct val="90000"/>
              </a:lnSpc>
            </a:pPr>
            <a:r>
              <a:rPr lang="en-US" sz="1400"/>
              <a:t>6.2 – Services identified (amount, scope, duration) and provided as planned.</a:t>
            </a:r>
          </a:p>
          <a:p>
            <a:pPr lvl="1">
              <a:lnSpc>
                <a:spcPct val="90000"/>
              </a:lnSpc>
            </a:pPr>
            <a:r>
              <a:rPr lang="en-US" sz="1400"/>
              <a:t>6.12 – Signature requirements</a:t>
            </a:r>
          </a:p>
          <a:p>
            <a:pPr>
              <a:lnSpc>
                <a:spcPct val="90000"/>
              </a:lnSpc>
            </a:pPr>
            <a:r>
              <a:rPr lang="en-US" sz="1400"/>
              <a:t>Coordination of Care – </a:t>
            </a:r>
          </a:p>
          <a:p>
            <a:pPr lvl="1">
              <a:lnSpc>
                <a:spcPct val="90000"/>
              </a:lnSpc>
            </a:pPr>
            <a:r>
              <a:rPr lang="en-US" sz="1400"/>
              <a:t>7.1 – Added in communication expectations, i.e. Transferring consumers</a:t>
            </a:r>
          </a:p>
          <a:p>
            <a:pPr lvl="1">
              <a:lnSpc>
                <a:spcPct val="90000"/>
              </a:lnSpc>
            </a:pPr>
            <a:r>
              <a:rPr lang="en-US" sz="1400"/>
              <a:t>7.2 – PCP Requirements/Expectations</a:t>
            </a:r>
          </a:p>
          <a:p>
            <a:pPr lvl="1">
              <a:lnSpc>
                <a:spcPct val="90000"/>
              </a:lnSpc>
            </a:pPr>
            <a:r>
              <a:rPr lang="en-US" sz="1400"/>
              <a:t>7.6 – Deleted</a:t>
            </a:r>
          </a:p>
          <a:p>
            <a:pPr>
              <a:lnSpc>
                <a:spcPct val="90000"/>
              </a:lnSpc>
            </a:pPr>
            <a:r>
              <a:rPr lang="en-US" sz="1400"/>
              <a:t>Credentialing – </a:t>
            </a:r>
          </a:p>
          <a:p>
            <a:pPr lvl="1">
              <a:lnSpc>
                <a:spcPct val="90000"/>
              </a:lnSpc>
            </a:pPr>
            <a:r>
              <a:rPr lang="en-US" sz="1400"/>
              <a:t>8.9 separated due to REMI character limitations (1 Standard is now 3 Standards)</a:t>
            </a:r>
          </a:p>
          <a:p>
            <a:pPr>
              <a:lnSpc>
                <a:spcPct val="90000"/>
              </a:lnSpc>
            </a:pPr>
            <a:endParaRPr lang="en-US" sz="1400"/>
          </a:p>
        </p:txBody>
      </p:sp>
    </p:spTree>
    <p:extLst>
      <p:ext uri="{BB962C8B-B14F-4D97-AF65-F5344CB8AC3E}">
        <p14:creationId xmlns:p14="http://schemas.microsoft.com/office/powerpoint/2010/main" val="21853989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28460BD8-AE3F-4AC9-9D0B-717052AA5D3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54420CFE-F482-466E-9E1E-C78513C0B85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5331032B-BD21-4BDA-920C-12E35805256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E7514DA3-59E7-409E-8A3B-AD097F6E56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5">
              <a:extLst>
                <a:ext uri="{FF2B5EF4-FFF2-40B4-BE49-F238E27FC236}">
                  <a16:creationId xmlns:a16="http://schemas.microsoft.com/office/drawing/2014/main" id="{57B9A2A6-3BE4-4599-9364-F71C5BFD61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4FD744C6-4ED8-4BC9-BF68-6BDF701C5D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7">
              <a:extLst>
                <a:ext uri="{FF2B5EF4-FFF2-40B4-BE49-F238E27FC236}">
                  <a16:creationId xmlns:a16="http://schemas.microsoft.com/office/drawing/2014/main" id="{092C5BAD-C911-4F8F-A1C5-470268BE66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8">
              <a:extLst>
                <a:ext uri="{FF2B5EF4-FFF2-40B4-BE49-F238E27FC236}">
                  <a16:creationId xmlns:a16="http://schemas.microsoft.com/office/drawing/2014/main" id="{B133D0C8-4EC4-424F-8E70-0482D5B1B6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9">
              <a:extLst>
                <a:ext uri="{FF2B5EF4-FFF2-40B4-BE49-F238E27FC236}">
                  <a16:creationId xmlns:a16="http://schemas.microsoft.com/office/drawing/2014/main" id="{7B1532A0-F4B3-4DE8-B18F-740CAAD25A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8EFDD162-BBBA-4062-8BBF-53DBA10913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DCFC9E65-3E19-4483-B952-25D29683CA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21" name="Rectangle 20">
            <a:extLst>
              <a:ext uri="{FF2B5EF4-FFF2-40B4-BE49-F238E27FC236}">
                <a16:creationId xmlns:a16="http://schemas.microsoft.com/office/drawing/2014/main" id="{DD6BC9EB-F181-48AB-BCA2-3D1DB20D2D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6646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8611F4D4-6E7F-4633-A44C-9B823942A0AA}"/>
              </a:ext>
            </a:extLst>
          </p:cNvPr>
          <p:cNvSpPr>
            <a:spLocks noGrp="1"/>
          </p:cNvSpPr>
          <p:nvPr>
            <p:ph type="title"/>
          </p:nvPr>
        </p:nvSpPr>
        <p:spPr>
          <a:xfrm>
            <a:off x="1507066" y="999460"/>
            <a:ext cx="5698067" cy="4479852"/>
          </a:xfrm>
        </p:spPr>
        <p:txBody>
          <a:bodyPr vert="horz" lIns="91440" tIns="45720" rIns="91440" bIns="45720" rtlCol="0" anchor="ctr">
            <a:normAutofit/>
          </a:bodyPr>
          <a:lstStyle/>
          <a:p>
            <a:pPr algn="r"/>
            <a:r>
              <a:rPr lang="en-US" sz="5400"/>
              <a:t> Delegated Functions Tool - Continued</a:t>
            </a:r>
          </a:p>
        </p:txBody>
      </p:sp>
      <p:sp>
        <p:nvSpPr>
          <p:cNvPr id="4" name="Text Placeholder 3">
            <a:extLst>
              <a:ext uri="{FF2B5EF4-FFF2-40B4-BE49-F238E27FC236}">
                <a16:creationId xmlns:a16="http://schemas.microsoft.com/office/drawing/2014/main" id="{F40403AB-2175-4603-A657-1043C98B8DF6}"/>
              </a:ext>
            </a:extLst>
          </p:cNvPr>
          <p:cNvSpPr>
            <a:spLocks noGrp="1"/>
          </p:cNvSpPr>
          <p:nvPr>
            <p:ph type="body" idx="1"/>
          </p:nvPr>
        </p:nvSpPr>
        <p:spPr>
          <a:xfrm>
            <a:off x="7871971" y="999460"/>
            <a:ext cx="3123620" cy="4479852"/>
          </a:xfrm>
        </p:spPr>
        <p:txBody>
          <a:bodyPr vert="horz" lIns="91440" tIns="45720" rIns="91440" bIns="45720" rtlCol="0" anchor="ctr">
            <a:normAutofit/>
          </a:bodyPr>
          <a:lstStyle/>
          <a:p>
            <a:pPr>
              <a:lnSpc>
                <a:spcPct val="90000"/>
              </a:lnSpc>
            </a:pPr>
            <a:r>
              <a:rPr lang="en-US" sz="1500"/>
              <a:t>Attestation of Changes/No Changes – Providers do not need to upload policies/procedures if there are no change(s) since last review.  </a:t>
            </a:r>
          </a:p>
          <a:p>
            <a:pPr>
              <a:lnSpc>
                <a:spcPct val="90000"/>
              </a:lnSpc>
            </a:pPr>
            <a:r>
              <a:rPr lang="en-US" sz="1500"/>
              <a:t>Delegated Functions Tool – Monitoring policy/procedure.  Evidence should be available in the provider Operation Manual.  </a:t>
            </a:r>
          </a:p>
          <a:p>
            <a:pPr marL="0" lvl="1">
              <a:lnSpc>
                <a:spcPct val="90000"/>
              </a:lnSpc>
            </a:pPr>
            <a:r>
              <a:rPr lang="en-US" sz="1500">
                <a:solidFill>
                  <a:schemeClr val="tx1">
                    <a:lumMod val="50000"/>
                    <a:lumOff val="50000"/>
                  </a:schemeClr>
                </a:solidFill>
              </a:rPr>
              <a:t>Provide location of information:  hyperlinks are great, page number, paragraph, etc.  </a:t>
            </a:r>
          </a:p>
          <a:p>
            <a:pPr marL="0" lvl="1">
              <a:lnSpc>
                <a:spcPct val="90000"/>
              </a:lnSpc>
            </a:pPr>
            <a:endParaRPr lang="en-US" sz="1500">
              <a:solidFill>
                <a:schemeClr val="tx1">
                  <a:lumMod val="50000"/>
                  <a:lumOff val="50000"/>
                </a:schemeClr>
              </a:solidFill>
            </a:endParaRPr>
          </a:p>
          <a:p>
            <a:pPr marL="0" lvl="1">
              <a:lnSpc>
                <a:spcPct val="90000"/>
              </a:lnSpc>
            </a:pPr>
            <a:r>
              <a:rPr lang="en-US" sz="1500">
                <a:solidFill>
                  <a:schemeClr val="tx1">
                    <a:lumMod val="50000"/>
                    <a:lumOff val="50000"/>
                  </a:schemeClr>
                </a:solidFill>
              </a:rPr>
              <a:t>Tip:  Sources are next to the standard &amp; will provide specific language for policy/procedural requirements.  </a:t>
            </a:r>
          </a:p>
        </p:txBody>
      </p:sp>
      <p:sp>
        <p:nvSpPr>
          <p:cNvPr id="23" name="Isosceles Triangle 22">
            <a:extLst>
              <a:ext uri="{FF2B5EF4-FFF2-40B4-BE49-F238E27FC236}">
                <a16:creationId xmlns:a16="http://schemas.microsoft.com/office/drawing/2014/main" id="{D33AAA80-39DC-4020-9BFF-0718F35C7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25" name="Straight Connector 24">
            <a:extLst>
              <a:ext uri="{FF2B5EF4-FFF2-40B4-BE49-F238E27FC236}">
                <a16:creationId xmlns:a16="http://schemas.microsoft.com/office/drawing/2014/main" id="{C9C5D90B-7EE3-4D26-AB7D-A5A3A6E1120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34656" y="1639186"/>
            <a:ext cx="0" cy="3200400"/>
          </a:xfrm>
          <a:prstGeom prst="line">
            <a:avLst/>
          </a:prstGeom>
        </p:spPr>
        <p:style>
          <a:lnRef idx="1">
            <a:schemeClr val="accent1"/>
          </a:lnRef>
          <a:fillRef idx="0">
            <a:schemeClr val="accent1"/>
          </a:fillRef>
          <a:effectRef idx="0">
            <a:schemeClr val="accent1"/>
          </a:effectRef>
          <a:fontRef idx="minor">
            <a:schemeClr val="tx1"/>
          </a:fontRef>
        </p:style>
      </p:cxnSp>
      <p:sp>
        <p:nvSpPr>
          <p:cNvPr id="27" name="Isosceles Triangle 26">
            <a:extLst>
              <a:ext uri="{FF2B5EF4-FFF2-40B4-BE49-F238E27FC236}">
                <a16:creationId xmlns:a16="http://schemas.microsoft.com/office/drawing/2014/main" id="{1177F295-741F-4EFF-B0CA-BE69295ADA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flipV="1">
            <a:off x="11349404" y="1217756"/>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9865703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53EC867E-36E2-4802-92B7-9F025A9AB38B}"/>
              </a:ext>
            </a:extLst>
          </p:cNvPr>
          <p:cNvSpPr>
            <a:spLocks noGrp="1"/>
          </p:cNvSpPr>
          <p:nvPr>
            <p:ph type="title"/>
          </p:nvPr>
        </p:nvSpPr>
        <p:spPr>
          <a:xfrm>
            <a:off x="643467" y="816638"/>
            <a:ext cx="3367359" cy="5224724"/>
          </a:xfrm>
        </p:spPr>
        <p:txBody>
          <a:bodyPr anchor="ctr">
            <a:normAutofit/>
          </a:bodyPr>
          <a:lstStyle/>
          <a:p>
            <a:r>
              <a:rPr lang="en-US" dirty="0"/>
              <a:t>Program Specific</a:t>
            </a:r>
          </a:p>
        </p:txBody>
      </p:sp>
      <p:sp>
        <p:nvSpPr>
          <p:cNvPr id="3" name="Content Placeholder 2">
            <a:extLst>
              <a:ext uri="{FF2B5EF4-FFF2-40B4-BE49-F238E27FC236}">
                <a16:creationId xmlns:a16="http://schemas.microsoft.com/office/drawing/2014/main" id="{6D4C7790-EF48-4829-ADC2-7F5D0E88DDC8}"/>
              </a:ext>
            </a:extLst>
          </p:cNvPr>
          <p:cNvSpPr>
            <a:spLocks noGrp="1"/>
          </p:cNvSpPr>
          <p:nvPr>
            <p:ph idx="1"/>
          </p:nvPr>
        </p:nvSpPr>
        <p:spPr>
          <a:xfrm>
            <a:off x="4654295" y="816638"/>
            <a:ext cx="4619706" cy="5224724"/>
          </a:xfrm>
        </p:spPr>
        <p:txBody>
          <a:bodyPr anchor="ctr">
            <a:normAutofit/>
          </a:bodyPr>
          <a:lstStyle/>
          <a:p>
            <a:r>
              <a:rPr lang="en-US" dirty="0"/>
              <a:t>ASAM – No changes</a:t>
            </a:r>
          </a:p>
          <a:p>
            <a:r>
              <a:rPr lang="en-US" dirty="0"/>
              <a:t>Residential – Enhanced provider evidence column</a:t>
            </a:r>
          </a:p>
          <a:p>
            <a:pPr lvl="1"/>
            <a:r>
              <a:rPr lang="en-US" dirty="0"/>
              <a:t>2.2 – Enhanced direction</a:t>
            </a:r>
          </a:p>
          <a:p>
            <a:r>
              <a:rPr lang="en-US" dirty="0"/>
              <a:t>Case Management – No Changes</a:t>
            </a:r>
          </a:p>
          <a:p>
            <a:r>
              <a:rPr lang="en-US" dirty="0"/>
              <a:t>Peer Recovery Support Services – </a:t>
            </a:r>
          </a:p>
          <a:p>
            <a:pPr lvl="1"/>
            <a:r>
              <a:rPr lang="en-US" dirty="0"/>
              <a:t>4.2 – Deleted</a:t>
            </a:r>
          </a:p>
          <a:p>
            <a:r>
              <a:rPr lang="en-US" dirty="0"/>
              <a:t>Women’s Specialty Services </a:t>
            </a:r>
          </a:p>
          <a:p>
            <a:pPr lvl="1"/>
            <a:r>
              <a:rPr lang="en-US" dirty="0"/>
              <a:t>	5.1 &amp; 5.2 – Delete.  This is verified via Treatment Team in required reports.</a:t>
            </a:r>
          </a:p>
          <a:p>
            <a:r>
              <a:rPr lang="en-US" dirty="0"/>
              <a:t>MAT – No Changes</a:t>
            </a:r>
          </a:p>
        </p:txBody>
      </p:sp>
    </p:spTree>
    <p:extLst>
      <p:ext uri="{BB962C8B-B14F-4D97-AF65-F5344CB8AC3E}">
        <p14:creationId xmlns:p14="http://schemas.microsoft.com/office/powerpoint/2010/main" val="18285880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03AE127-802C-459A-A612-DB85B67F0D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3EC867E-36E2-4802-92B7-9F025A9AB38B}"/>
              </a:ext>
            </a:extLst>
          </p:cNvPr>
          <p:cNvSpPr>
            <a:spLocks noGrp="1"/>
          </p:cNvSpPr>
          <p:nvPr>
            <p:ph type="title"/>
          </p:nvPr>
        </p:nvSpPr>
        <p:spPr>
          <a:xfrm>
            <a:off x="1043950" y="1179151"/>
            <a:ext cx="3300646" cy="4463889"/>
          </a:xfrm>
        </p:spPr>
        <p:txBody>
          <a:bodyPr anchor="ctr">
            <a:normAutofit/>
          </a:bodyPr>
          <a:lstStyle/>
          <a:p>
            <a:r>
              <a:rPr lang="en-US" dirty="0"/>
              <a:t>Program Specific</a:t>
            </a:r>
          </a:p>
        </p:txBody>
      </p:sp>
      <p:sp>
        <p:nvSpPr>
          <p:cNvPr id="10" name="Isosceles Triangle 9">
            <a:extLst>
              <a:ext uri="{FF2B5EF4-FFF2-40B4-BE49-F238E27FC236}">
                <a16:creationId xmlns:a16="http://schemas.microsoft.com/office/drawing/2014/main" id="{9323D83D-50D6-4040-A58B-FCEA340F88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cxnSp>
        <p:nvCxnSpPr>
          <p:cNvPr id="12" name="Straight Connector 11">
            <a:extLst>
              <a:ext uri="{FF2B5EF4-FFF2-40B4-BE49-F238E27FC236}">
                <a16:creationId xmlns:a16="http://schemas.microsoft.com/office/drawing/2014/main" id="{1A1FE6BB-DFB2-4080-9B5E-076EF5DDE67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6670" y="1442595"/>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6D4C7790-EF48-4829-ADC2-7F5D0E88DDC8}"/>
              </a:ext>
            </a:extLst>
          </p:cNvPr>
          <p:cNvSpPr>
            <a:spLocks noGrp="1"/>
          </p:cNvSpPr>
          <p:nvPr>
            <p:ph idx="1"/>
          </p:nvPr>
        </p:nvSpPr>
        <p:spPr>
          <a:xfrm>
            <a:off x="4978918" y="1109145"/>
            <a:ext cx="6341016" cy="4603900"/>
          </a:xfrm>
        </p:spPr>
        <p:txBody>
          <a:bodyPr anchor="ctr">
            <a:normAutofit/>
          </a:bodyPr>
          <a:lstStyle/>
          <a:p>
            <a:r>
              <a:rPr lang="en-US" dirty="0"/>
              <a:t>Recovery Residences </a:t>
            </a:r>
          </a:p>
          <a:p>
            <a:pPr lvl="1"/>
            <a:r>
              <a:rPr lang="en-US" dirty="0"/>
              <a:t>7.1 – Enhanced to include tenant-inclusion in decision-making regarding co-tenants, Screening, Application</a:t>
            </a:r>
          </a:p>
          <a:p>
            <a:pPr lvl="1"/>
            <a:r>
              <a:rPr lang="en-US" dirty="0"/>
              <a:t>7.5 – Deleted</a:t>
            </a:r>
          </a:p>
          <a:p>
            <a:pPr lvl="1"/>
            <a:r>
              <a:rPr lang="en-US" dirty="0"/>
              <a:t>7.8 – Deleted as information reviewed via credentialing tool</a:t>
            </a:r>
          </a:p>
          <a:p>
            <a:pPr lvl="1"/>
            <a:r>
              <a:rPr lang="en-US" dirty="0"/>
              <a:t>7.9 – Deleted, reviewers do not have expertise to attest/confirm/validate</a:t>
            </a:r>
          </a:p>
          <a:p>
            <a:pPr lvl="1"/>
            <a:r>
              <a:rPr lang="en-US" dirty="0"/>
              <a:t>7.14 – Enhanced.  Eligibility – must have SUD with evidence of housing need(s), ongoing requirements (active in treatment), etc.</a:t>
            </a:r>
          </a:p>
          <a:p>
            <a:pPr lvl="1"/>
            <a:r>
              <a:rPr lang="en-US" dirty="0"/>
              <a:t>7.15 – New – 24/7/365 Staffing</a:t>
            </a:r>
          </a:p>
          <a:p>
            <a:pPr lvl="1"/>
            <a:r>
              <a:rPr lang="en-US" dirty="0"/>
              <a:t>7.16 – Housing goal, SMART criteria</a:t>
            </a:r>
          </a:p>
          <a:p>
            <a:pPr lvl="1"/>
            <a:r>
              <a:rPr lang="en-US" dirty="0"/>
              <a:t>7.17 – New – Rules  for Documentation</a:t>
            </a:r>
          </a:p>
        </p:txBody>
      </p:sp>
      <p:sp>
        <p:nvSpPr>
          <p:cNvPr id="14" name="Isosceles Triangle 13">
            <a:extLst>
              <a:ext uri="{FF2B5EF4-FFF2-40B4-BE49-F238E27FC236}">
                <a16:creationId xmlns:a16="http://schemas.microsoft.com/office/drawing/2014/main" id="{F10FD715-4DCE-4779-B634-EC78315EA2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1364139" y="0"/>
            <a:ext cx="842596" cy="4616289"/>
          </a:xfrm>
          <a:prstGeom prst="triangle">
            <a:avLst>
              <a:gd name="adj" fmla="val 10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7261567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4C6BEA33-255E-45A5-BF17-C22B6B18A0C2}"/>
              </a:ext>
            </a:extLst>
          </p:cNvPr>
          <p:cNvSpPr>
            <a:spLocks noGrp="1"/>
          </p:cNvSpPr>
          <p:nvPr>
            <p:ph type="title"/>
          </p:nvPr>
        </p:nvSpPr>
        <p:spPr>
          <a:xfrm>
            <a:off x="643467" y="816638"/>
            <a:ext cx="3367359" cy="5224724"/>
          </a:xfrm>
        </p:spPr>
        <p:txBody>
          <a:bodyPr anchor="ctr">
            <a:normAutofit/>
          </a:bodyPr>
          <a:lstStyle/>
          <a:p>
            <a:r>
              <a:rPr lang="en-US" dirty="0"/>
              <a:t>Chart Review</a:t>
            </a:r>
          </a:p>
        </p:txBody>
      </p:sp>
      <p:sp>
        <p:nvSpPr>
          <p:cNvPr id="3" name="Content Placeholder 2">
            <a:extLst>
              <a:ext uri="{FF2B5EF4-FFF2-40B4-BE49-F238E27FC236}">
                <a16:creationId xmlns:a16="http://schemas.microsoft.com/office/drawing/2014/main" id="{1D51E533-75E9-4C74-9418-1C23A0E98DF4}"/>
              </a:ext>
            </a:extLst>
          </p:cNvPr>
          <p:cNvSpPr>
            <a:spLocks noGrp="1"/>
          </p:cNvSpPr>
          <p:nvPr>
            <p:ph idx="1"/>
          </p:nvPr>
        </p:nvSpPr>
        <p:spPr>
          <a:xfrm>
            <a:off x="4654295" y="816638"/>
            <a:ext cx="4619706" cy="5224724"/>
          </a:xfrm>
        </p:spPr>
        <p:txBody>
          <a:bodyPr anchor="ctr">
            <a:normAutofit fontScale="92500" lnSpcReduction="20000"/>
          </a:bodyPr>
          <a:lstStyle/>
          <a:p>
            <a:pPr>
              <a:lnSpc>
                <a:spcPct val="90000"/>
              </a:lnSpc>
            </a:pPr>
            <a:r>
              <a:rPr lang="en-US" sz="1300"/>
              <a:t>Screen/Admission/Assessment</a:t>
            </a:r>
          </a:p>
          <a:p>
            <a:pPr lvl="1">
              <a:lnSpc>
                <a:spcPct val="90000"/>
              </a:lnSpc>
            </a:pPr>
            <a:r>
              <a:rPr lang="en-US" sz="1300"/>
              <a:t>1.1 Screen(s)</a:t>
            </a:r>
          </a:p>
          <a:p>
            <a:pPr lvl="2">
              <a:lnSpc>
                <a:spcPct val="90000"/>
              </a:lnSpc>
            </a:pPr>
            <a:r>
              <a:rPr lang="en-US" sz="1300"/>
              <a:t>Added word Accurate (Data should match, i.e. Record &amp; REMI info the same)</a:t>
            </a:r>
          </a:p>
          <a:p>
            <a:pPr lvl="2">
              <a:lnSpc>
                <a:spcPct val="90000"/>
              </a:lnSpc>
            </a:pPr>
            <a:r>
              <a:rPr lang="en-US" sz="1300"/>
              <a:t>PI Information Requirements (Date of initial contact, cancellation information/no show/etc.)</a:t>
            </a:r>
          </a:p>
          <a:p>
            <a:pPr lvl="2">
              <a:lnSpc>
                <a:spcPct val="90000"/>
              </a:lnSpc>
            </a:pPr>
            <a:r>
              <a:rPr lang="en-US" sz="1300"/>
              <a:t>ASAM LOC – this MUST be completed at time of initial contact</a:t>
            </a:r>
          </a:p>
          <a:p>
            <a:pPr lvl="1">
              <a:lnSpc>
                <a:spcPct val="90000"/>
              </a:lnSpc>
            </a:pPr>
            <a:r>
              <a:rPr lang="en-US" sz="1300"/>
              <a:t>1.2 Information Collection</a:t>
            </a:r>
          </a:p>
          <a:p>
            <a:pPr lvl="2">
              <a:lnSpc>
                <a:spcPct val="90000"/>
              </a:lnSpc>
            </a:pPr>
            <a:r>
              <a:rPr lang="en-US" sz="1300"/>
              <a:t>Medical info enhanced, SUD History Added</a:t>
            </a:r>
          </a:p>
          <a:p>
            <a:pPr lvl="1">
              <a:lnSpc>
                <a:spcPct val="90000"/>
              </a:lnSpc>
            </a:pPr>
            <a:r>
              <a:rPr lang="en-US" sz="1300"/>
              <a:t>1.6 – FASD ~ Please ask now vs. later.  </a:t>
            </a:r>
          </a:p>
          <a:p>
            <a:pPr lvl="1">
              <a:lnSpc>
                <a:spcPct val="90000"/>
              </a:lnSpc>
            </a:pPr>
            <a:r>
              <a:rPr lang="en-US" sz="1300"/>
              <a:t>1.7 – New Standard added to ensure assessments occurring with clinical requirements, i.e. Clinical Summary</a:t>
            </a:r>
          </a:p>
          <a:p>
            <a:pPr lvl="1">
              <a:lnSpc>
                <a:spcPct val="90000"/>
              </a:lnSpc>
            </a:pPr>
            <a:r>
              <a:rPr lang="en-US" sz="1300"/>
              <a:t>Gambling Disorder – REMI (treatment planning &amp; discharge)</a:t>
            </a:r>
          </a:p>
          <a:p>
            <a:pPr>
              <a:lnSpc>
                <a:spcPct val="90000"/>
              </a:lnSpc>
            </a:pPr>
            <a:r>
              <a:rPr lang="en-US" sz="1300"/>
              <a:t>PCP</a:t>
            </a:r>
          </a:p>
          <a:p>
            <a:pPr lvl="1">
              <a:lnSpc>
                <a:spcPct val="90000"/>
              </a:lnSpc>
            </a:pPr>
            <a:r>
              <a:rPr lang="en-US" sz="1300"/>
              <a:t>2.1 – Revised and enhanced (amount/scope/duration) of authorized services</a:t>
            </a:r>
          </a:p>
          <a:p>
            <a:pPr lvl="1">
              <a:lnSpc>
                <a:spcPct val="90000"/>
              </a:lnSpc>
            </a:pPr>
            <a:r>
              <a:rPr lang="en-US" sz="1300"/>
              <a:t>2.3 – Moved SUD to top – MUST have SUD goal(s) for SUD payments</a:t>
            </a:r>
          </a:p>
          <a:p>
            <a:pPr lvl="1">
              <a:lnSpc>
                <a:spcPct val="90000"/>
              </a:lnSpc>
            </a:pPr>
            <a:r>
              <a:rPr lang="en-US" sz="1300"/>
              <a:t>Goals &amp; Objectives – Use SMART criteria</a:t>
            </a:r>
          </a:p>
          <a:p>
            <a:pPr lvl="1">
              <a:lnSpc>
                <a:spcPct val="90000"/>
              </a:lnSpc>
            </a:pPr>
            <a:r>
              <a:rPr lang="en-US" sz="1300"/>
              <a:t>Gambling D/O in plan, if applicable</a:t>
            </a:r>
          </a:p>
          <a:p>
            <a:pPr lvl="1">
              <a:lnSpc>
                <a:spcPct val="90000"/>
              </a:lnSpc>
            </a:pPr>
            <a:endParaRPr lang="en-US" sz="1300"/>
          </a:p>
          <a:p>
            <a:pPr lvl="1">
              <a:lnSpc>
                <a:spcPct val="90000"/>
              </a:lnSpc>
            </a:pPr>
            <a:endParaRPr lang="en-US" sz="1300"/>
          </a:p>
        </p:txBody>
      </p:sp>
    </p:spTree>
    <p:extLst>
      <p:ext uri="{BB962C8B-B14F-4D97-AF65-F5344CB8AC3E}">
        <p14:creationId xmlns:p14="http://schemas.microsoft.com/office/powerpoint/2010/main" val="37382611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03AE127-802C-459A-A612-DB85B67F0D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C6BEA33-255E-45A5-BF17-C22B6B18A0C2}"/>
              </a:ext>
            </a:extLst>
          </p:cNvPr>
          <p:cNvSpPr>
            <a:spLocks noGrp="1"/>
          </p:cNvSpPr>
          <p:nvPr>
            <p:ph type="title"/>
          </p:nvPr>
        </p:nvSpPr>
        <p:spPr>
          <a:xfrm>
            <a:off x="1043950" y="1179151"/>
            <a:ext cx="3300646" cy="4463889"/>
          </a:xfrm>
        </p:spPr>
        <p:txBody>
          <a:bodyPr anchor="ctr">
            <a:normAutofit/>
          </a:bodyPr>
          <a:lstStyle/>
          <a:p>
            <a:r>
              <a:rPr lang="en-US" dirty="0"/>
              <a:t>Chart Review</a:t>
            </a:r>
          </a:p>
        </p:txBody>
      </p:sp>
      <p:sp>
        <p:nvSpPr>
          <p:cNvPr id="10" name="Isosceles Triangle 9">
            <a:extLst>
              <a:ext uri="{FF2B5EF4-FFF2-40B4-BE49-F238E27FC236}">
                <a16:creationId xmlns:a16="http://schemas.microsoft.com/office/drawing/2014/main" id="{9323D83D-50D6-4040-A58B-FCEA340F88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cxnSp>
        <p:nvCxnSpPr>
          <p:cNvPr id="12" name="Straight Connector 11">
            <a:extLst>
              <a:ext uri="{FF2B5EF4-FFF2-40B4-BE49-F238E27FC236}">
                <a16:creationId xmlns:a16="http://schemas.microsoft.com/office/drawing/2014/main" id="{1A1FE6BB-DFB2-4080-9B5E-076EF5DDE67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6670" y="1442595"/>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1D51E533-75E9-4C74-9418-1C23A0E98DF4}"/>
              </a:ext>
            </a:extLst>
          </p:cNvPr>
          <p:cNvSpPr>
            <a:spLocks noGrp="1"/>
          </p:cNvSpPr>
          <p:nvPr>
            <p:ph idx="1"/>
          </p:nvPr>
        </p:nvSpPr>
        <p:spPr>
          <a:xfrm>
            <a:off x="4978918" y="1109145"/>
            <a:ext cx="6341016" cy="4603900"/>
          </a:xfrm>
        </p:spPr>
        <p:txBody>
          <a:bodyPr anchor="ctr">
            <a:normAutofit/>
          </a:bodyPr>
          <a:lstStyle/>
          <a:p>
            <a:pPr>
              <a:lnSpc>
                <a:spcPct val="90000"/>
              </a:lnSpc>
            </a:pPr>
            <a:r>
              <a:rPr lang="en-US" dirty="0"/>
              <a:t>Record Documentation &amp; Progress Notes</a:t>
            </a:r>
            <a:endParaRPr lang="en-US"/>
          </a:p>
          <a:p>
            <a:pPr lvl="1">
              <a:lnSpc>
                <a:spcPct val="90000"/>
              </a:lnSpc>
            </a:pPr>
            <a:r>
              <a:rPr lang="en-US" dirty="0"/>
              <a:t>3.1 – Enhanced to include progress note requirements (tie back to plan, provided as specified in the plan, document progress)</a:t>
            </a:r>
            <a:endParaRPr lang="en-US"/>
          </a:p>
          <a:p>
            <a:pPr lvl="1">
              <a:lnSpc>
                <a:spcPct val="90000"/>
              </a:lnSpc>
            </a:pPr>
            <a:r>
              <a:rPr lang="en-US" dirty="0"/>
              <a:t>3.2 – Reworded </a:t>
            </a:r>
            <a:endParaRPr lang="en-US"/>
          </a:p>
          <a:p>
            <a:pPr>
              <a:lnSpc>
                <a:spcPct val="90000"/>
              </a:lnSpc>
            </a:pPr>
            <a:r>
              <a:rPr lang="en-US" dirty="0"/>
              <a:t>Coordination of Care – expanded for provider clarity</a:t>
            </a:r>
            <a:endParaRPr lang="en-US"/>
          </a:p>
          <a:p>
            <a:pPr>
              <a:lnSpc>
                <a:spcPct val="90000"/>
              </a:lnSpc>
            </a:pPr>
            <a:r>
              <a:rPr lang="en-US" dirty="0"/>
              <a:t>Discharge Rationale – </a:t>
            </a:r>
            <a:endParaRPr lang="en-US"/>
          </a:p>
          <a:p>
            <a:pPr lvl="1">
              <a:lnSpc>
                <a:spcPct val="90000"/>
              </a:lnSpc>
            </a:pPr>
            <a:r>
              <a:rPr lang="en-US" dirty="0"/>
              <a:t>Enhanced 5.1, Combined 5.2 &amp; 5.3</a:t>
            </a:r>
            <a:endParaRPr lang="en-US"/>
          </a:p>
          <a:p>
            <a:pPr lvl="1">
              <a:lnSpc>
                <a:spcPct val="90000"/>
              </a:lnSpc>
            </a:pPr>
            <a:r>
              <a:rPr lang="en-US" dirty="0"/>
              <a:t>New – Added Gambling D/O requirements</a:t>
            </a:r>
            <a:endParaRPr lang="en-US"/>
          </a:p>
          <a:p>
            <a:pPr>
              <a:lnSpc>
                <a:spcPct val="90000"/>
              </a:lnSpc>
            </a:pPr>
            <a:r>
              <a:rPr lang="en-US" dirty="0"/>
              <a:t>Residential – be sure to include the required hours based on consumer’s ASAM Determination</a:t>
            </a:r>
            <a:endParaRPr lang="en-US"/>
          </a:p>
          <a:p>
            <a:pPr>
              <a:lnSpc>
                <a:spcPct val="90000"/>
              </a:lnSpc>
            </a:pPr>
            <a:r>
              <a:rPr lang="en-US" dirty="0"/>
              <a:t>MAT – Deleted pseudo-addiction rule out </a:t>
            </a:r>
            <a:endParaRPr lang="en-US"/>
          </a:p>
          <a:p>
            <a:pPr>
              <a:lnSpc>
                <a:spcPct val="90000"/>
              </a:lnSpc>
            </a:pPr>
            <a:r>
              <a:rPr lang="en-US" dirty="0"/>
              <a:t>Housing &amp; WSS – minor changes, wording, etc.</a:t>
            </a:r>
            <a:endParaRPr lang="en-US"/>
          </a:p>
          <a:p>
            <a:pPr lvl="1">
              <a:lnSpc>
                <a:spcPct val="90000"/>
              </a:lnSpc>
            </a:pPr>
            <a:endParaRPr lang="en-US"/>
          </a:p>
          <a:p>
            <a:pPr lvl="1">
              <a:lnSpc>
                <a:spcPct val="90000"/>
              </a:lnSpc>
            </a:pPr>
            <a:endParaRPr lang="en-US"/>
          </a:p>
        </p:txBody>
      </p:sp>
      <p:sp>
        <p:nvSpPr>
          <p:cNvPr id="14" name="Isosceles Triangle 13">
            <a:extLst>
              <a:ext uri="{FF2B5EF4-FFF2-40B4-BE49-F238E27FC236}">
                <a16:creationId xmlns:a16="http://schemas.microsoft.com/office/drawing/2014/main" id="{F10FD715-4DCE-4779-B634-EC78315EA2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1364139" y="0"/>
            <a:ext cx="842596" cy="4616289"/>
          </a:xfrm>
          <a:prstGeom prst="triangle">
            <a:avLst>
              <a:gd name="adj" fmla="val 10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9084173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CB8795D6-FA32-4DDF-84F8-46490C0FB93E}"/>
              </a:ext>
            </a:extLst>
          </p:cNvPr>
          <p:cNvSpPr>
            <a:spLocks noGrp="1"/>
          </p:cNvSpPr>
          <p:nvPr>
            <p:ph type="title"/>
          </p:nvPr>
        </p:nvSpPr>
        <p:spPr>
          <a:xfrm>
            <a:off x="643467" y="816638"/>
            <a:ext cx="3367359" cy="5224724"/>
          </a:xfrm>
        </p:spPr>
        <p:txBody>
          <a:bodyPr anchor="ctr">
            <a:normAutofit/>
          </a:bodyPr>
          <a:lstStyle/>
          <a:p>
            <a:r>
              <a:rPr lang="en-US" dirty="0"/>
              <a:t>Medicaid Event Verification</a:t>
            </a:r>
          </a:p>
        </p:txBody>
      </p:sp>
      <p:sp>
        <p:nvSpPr>
          <p:cNvPr id="3" name="Content Placeholder 2">
            <a:extLst>
              <a:ext uri="{FF2B5EF4-FFF2-40B4-BE49-F238E27FC236}">
                <a16:creationId xmlns:a16="http://schemas.microsoft.com/office/drawing/2014/main" id="{11840E6C-CEA2-405E-8B75-8207DB77E7EC}"/>
              </a:ext>
            </a:extLst>
          </p:cNvPr>
          <p:cNvSpPr>
            <a:spLocks noGrp="1"/>
          </p:cNvSpPr>
          <p:nvPr>
            <p:ph idx="1"/>
          </p:nvPr>
        </p:nvSpPr>
        <p:spPr>
          <a:xfrm>
            <a:off x="4654295" y="816638"/>
            <a:ext cx="4619706" cy="5224724"/>
          </a:xfrm>
        </p:spPr>
        <p:txBody>
          <a:bodyPr anchor="ctr">
            <a:normAutofit/>
          </a:bodyPr>
          <a:lstStyle/>
          <a:p>
            <a:pPr marL="0" indent="0">
              <a:lnSpc>
                <a:spcPct val="90000"/>
              </a:lnSpc>
              <a:buNone/>
            </a:pPr>
            <a:endParaRPr lang="en-US" sz="1100"/>
          </a:p>
          <a:p>
            <a:pPr>
              <a:lnSpc>
                <a:spcPct val="90000"/>
              </a:lnSpc>
            </a:pPr>
            <a:r>
              <a:rPr lang="en-US" sz="1100"/>
              <a:t>Technical Requirement </a:t>
            </a:r>
          </a:p>
          <a:p>
            <a:pPr marL="731520">
              <a:lnSpc>
                <a:spcPct val="90000"/>
              </a:lnSpc>
              <a:buFont typeface="Wingdings" panose="05000000000000000000" pitchFamily="2" charset="2"/>
              <a:buChar char="Ø"/>
            </a:pPr>
            <a:r>
              <a:rPr lang="en-US" sz="1100"/>
              <a:t>Medicaid Managed Specialty Supports and Services Concurrent 1915(b)/(c) Waiver Program FY19-Attachment P6.4.1- Medicaid Services Verification-Technical Requirements </a:t>
            </a:r>
          </a:p>
          <a:p>
            <a:pPr marL="731520">
              <a:lnSpc>
                <a:spcPct val="90000"/>
              </a:lnSpc>
              <a:buFont typeface="Wingdings" panose="05000000000000000000" pitchFamily="2" charset="2"/>
              <a:buChar char="Ø"/>
            </a:pPr>
            <a:r>
              <a:rPr lang="en-US" sz="1100"/>
              <a:t>Mid-State Health Network Medicaid Event Verification Policy and Procedure </a:t>
            </a:r>
          </a:p>
          <a:p>
            <a:pPr>
              <a:lnSpc>
                <a:spcPct val="90000"/>
              </a:lnSpc>
            </a:pPr>
            <a:r>
              <a:rPr lang="en-US" sz="1100"/>
              <a:t>Attributes Tested</a:t>
            </a:r>
          </a:p>
          <a:p>
            <a:pPr marL="731520">
              <a:lnSpc>
                <a:spcPct val="90000"/>
              </a:lnSpc>
              <a:buFont typeface="Wingdings" panose="05000000000000000000" pitchFamily="2" charset="2"/>
              <a:buChar char="Ø"/>
            </a:pPr>
            <a:r>
              <a:rPr lang="en-US" sz="1100"/>
              <a:t>Code submitted for billing is approved under the contract</a:t>
            </a:r>
          </a:p>
          <a:p>
            <a:pPr marL="731520">
              <a:lnSpc>
                <a:spcPct val="90000"/>
              </a:lnSpc>
              <a:buFont typeface="Wingdings" panose="05000000000000000000" pitchFamily="2" charset="2"/>
              <a:buChar char="Ø"/>
            </a:pPr>
            <a:r>
              <a:rPr lang="en-US" sz="1100"/>
              <a:t>Beneficiary is eligible on the date of service</a:t>
            </a:r>
          </a:p>
          <a:p>
            <a:pPr marL="731520">
              <a:lnSpc>
                <a:spcPct val="90000"/>
              </a:lnSpc>
              <a:buFont typeface="Wingdings" panose="05000000000000000000" pitchFamily="2" charset="2"/>
              <a:buChar char="Ø"/>
            </a:pPr>
            <a:r>
              <a:rPr lang="en-US" sz="1100"/>
              <a:t>Service was provided as authorized and included in the treatment plan</a:t>
            </a:r>
          </a:p>
          <a:p>
            <a:pPr marL="731520">
              <a:lnSpc>
                <a:spcPct val="90000"/>
              </a:lnSpc>
              <a:buFont typeface="Wingdings" panose="05000000000000000000" pitchFamily="2" charset="2"/>
              <a:buChar char="Ø"/>
            </a:pPr>
            <a:r>
              <a:rPr lang="en-US" sz="1100"/>
              <a:t>Documentation of services agrees to the date and time</a:t>
            </a:r>
          </a:p>
          <a:p>
            <a:pPr marL="731520">
              <a:lnSpc>
                <a:spcPct val="90000"/>
              </a:lnSpc>
              <a:buFont typeface="Wingdings" panose="05000000000000000000" pitchFamily="2" charset="2"/>
              <a:buChar char="Ø"/>
            </a:pPr>
            <a:r>
              <a:rPr lang="en-US" sz="1100"/>
              <a:t>Service was provided by a qualified individual and documentation of the service provided falls within the scope of the service code submitted</a:t>
            </a:r>
          </a:p>
          <a:p>
            <a:pPr marL="731520">
              <a:lnSpc>
                <a:spcPct val="90000"/>
              </a:lnSpc>
              <a:buFont typeface="Wingdings" panose="05000000000000000000" pitchFamily="2" charset="2"/>
              <a:buChar char="Ø"/>
            </a:pPr>
            <a:r>
              <a:rPr lang="en-US" sz="1100"/>
              <a:t>Amount paid does not exceed contractually agreed upon amount</a:t>
            </a:r>
          </a:p>
          <a:p>
            <a:pPr marL="731520">
              <a:lnSpc>
                <a:spcPct val="90000"/>
              </a:lnSpc>
              <a:buFont typeface="Wingdings" panose="05000000000000000000" pitchFamily="2" charset="2"/>
              <a:buChar char="Ø"/>
            </a:pPr>
            <a:r>
              <a:rPr lang="en-US" sz="1100"/>
              <a:t>Modifiers are used in accordance with the HCPCS guidelines</a:t>
            </a:r>
          </a:p>
          <a:p>
            <a:pPr marL="0" indent="0">
              <a:lnSpc>
                <a:spcPct val="90000"/>
              </a:lnSpc>
              <a:buNone/>
            </a:pPr>
            <a:endParaRPr lang="en-US" sz="1100"/>
          </a:p>
        </p:txBody>
      </p:sp>
    </p:spTree>
    <p:extLst>
      <p:ext uri="{BB962C8B-B14F-4D97-AF65-F5344CB8AC3E}">
        <p14:creationId xmlns:p14="http://schemas.microsoft.com/office/powerpoint/2010/main" val="4370065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03AE127-802C-459A-A612-DB85B67F0D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775AC03-7016-4503-9DC0-037195FA7454}"/>
              </a:ext>
            </a:extLst>
          </p:cNvPr>
          <p:cNvSpPr>
            <a:spLocks noGrp="1"/>
          </p:cNvSpPr>
          <p:nvPr>
            <p:ph type="title"/>
          </p:nvPr>
        </p:nvSpPr>
        <p:spPr>
          <a:xfrm>
            <a:off x="1043950" y="1179151"/>
            <a:ext cx="3300646" cy="4463889"/>
          </a:xfrm>
        </p:spPr>
        <p:txBody>
          <a:bodyPr anchor="ctr">
            <a:normAutofit/>
          </a:bodyPr>
          <a:lstStyle/>
          <a:p>
            <a:r>
              <a:rPr lang="en-US" dirty="0"/>
              <a:t>Medicaid Event Verification</a:t>
            </a:r>
          </a:p>
        </p:txBody>
      </p:sp>
      <p:sp>
        <p:nvSpPr>
          <p:cNvPr id="10" name="Isosceles Triangle 9">
            <a:extLst>
              <a:ext uri="{FF2B5EF4-FFF2-40B4-BE49-F238E27FC236}">
                <a16:creationId xmlns:a16="http://schemas.microsoft.com/office/drawing/2014/main" id="{9323D83D-50D6-4040-A58B-FCEA340F88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cxnSp>
        <p:nvCxnSpPr>
          <p:cNvPr id="12" name="Straight Connector 11">
            <a:extLst>
              <a:ext uri="{FF2B5EF4-FFF2-40B4-BE49-F238E27FC236}">
                <a16:creationId xmlns:a16="http://schemas.microsoft.com/office/drawing/2014/main" id="{1A1FE6BB-DFB2-4080-9B5E-076EF5DDE67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6670" y="1442595"/>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29ABD579-B58C-4812-B512-4060EEDBA122}"/>
              </a:ext>
            </a:extLst>
          </p:cNvPr>
          <p:cNvSpPr>
            <a:spLocks noGrp="1"/>
          </p:cNvSpPr>
          <p:nvPr>
            <p:ph idx="1"/>
          </p:nvPr>
        </p:nvSpPr>
        <p:spPr>
          <a:xfrm>
            <a:off x="4978918" y="1109145"/>
            <a:ext cx="6341016" cy="4603900"/>
          </a:xfrm>
        </p:spPr>
        <p:txBody>
          <a:bodyPr anchor="ctr">
            <a:normAutofit/>
          </a:bodyPr>
          <a:lstStyle/>
          <a:p>
            <a:pPr>
              <a:lnSpc>
                <a:spcPct val="90000"/>
              </a:lnSpc>
            </a:pPr>
            <a:r>
              <a:rPr lang="en-US" sz="1500"/>
              <a:t>Common Findings</a:t>
            </a:r>
          </a:p>
          <a:p>
            <a:pPr marL="1017270" indent="-285750">
              <a:lnSpc>
                <a:spcPct val="90000"/>
              </a:lnSpc>
              <a:buFont typeface="Wingdings" panose="05000000000000000000" pitchFamily="2" charset="2"/>
              <a:buChar char="Ø"/>
            </a:pPr>
            <a:r>
              <a:rPr lang="en-US" sz="1500"/>
              <a:t>Service is provided as authorized and included in the plan</a:t>
            </a:r>
          </a:p>
          <a:p>
            <a:pPr marL="1017270" indent="-285750">
              <a:lnSpc>
                <a:spcPct val="90000"/>
              </a:lnSpc>
              <a:buFont typeface="Wingdings" panose="05000000000000000000" pitchFamily="2" charset="2"/>
              <a:buChar char="Ø"/>
            </a:pPr>
            <a:r>
              <a:rPr lang="en-US" sz="1500"/>
              <a:t>Documentation of services agrees to the date and time</a:t>
            </a:r>
          </a:p>
          <a:p>
            <a:pPr marL="1017270" indent="-285750">
              <a:lnSpc>
                <a:spcPct val="90000"/>
              </a:lnSpc>
              <a:buFont typeface="Wingdings" panose="05000000000000000000" pitchFamily="2" charset="2"/>
              <a:buChar char="Ø"/>
            </a:pPr>
            <a:r>
              <a:rPr lang="en-US" sz="1500"/>
              <a:t>Service was provided by a qualified individual and documentation of the service provided falls within the scope of the service code submitted</a:t>
            </a:r>
          </a:p>
          <a:p>
            <a:pPr marL="1017270" indent="-285750">
              <a:lnSpc>
                <a:spcPct val="90000"/>
              </a:lnSpc>
              <a:buFont typeface="Wingdings" panose="05000000000000000000" pitchFamily="2" charset="2"/>
              <a:buChar char="Ø"/>
            </a:pPr>
            <a:r>
              <a:rPr lang="en-US" sz="1500"/>
              <a:t>Modifiers are used in accordance with the HCPCS guidelines</a:t>
            </a:r>
          </a:p>
          <a:p>
            <a:pPr>
              <a:lnSpc>
                <a:spcPct val="90000"/>
              </a:lnSpc>
            </a:pPr>
            <a:r>
              <a:rPr lang="en-US" sz="1500"/>
              <a:t>Required Compliance score</a:t>
            </a:r>
          </a:p>
          <a:p>
            <a:pPr marL="1017270" indent="-285750">
              <a:lnSpc>
                <a:spcPct val="90000"/>
              </a:lnSpc>
              <a:buFont typeface="Wingdings" panose="05000000000000000000" pitchFamily="2" charset="2"/>
              <a:buChar char="Ø"/>
            </a:pPr>
            <a:r>
              <a:rPr lang="en-US" sz="1500"/>
              <a:t>Technical Requirement Requires 90% or higher</a:t>
            </a:r>
          </a:p>
          <a:p>
            <a:pPr marL="1017270" indent="-285750">
              <a:lnSpc>
                <a:spcPct val="90000"/>
              </a:lnSpc>
              <a:buFont typeface="Wingdings" panose="05000000000000000000" pitchFamily="2" charset="2"/>
              <a:buChar char="Ø"/>
            </a:pPr>
            <a:r>
              <a:rPr lang="en-US" sz="1500"/>
              <a:t>If 90% is not reached a review of more claims is required</a:t>
            </a:r>
          </a:p>
          <a:p>
            <a:pPr>
              <a:lnSpc>
                <a:spcPct val="90000"/>
              </a:lnSpc>
            </a:pPr>
            <a:r>
              <a:rPr lang="en-US" sz="1500"/>
              <a:t>Findings</a:t>
            </a:r>
          </a:p>
          <a:p>
            <a:pPr marL="1017270" indent="-285750">
              <a:lnSpc>
                <a:spcPct val="90000"/>
              </a:lnSpc>
              <a:buFont typeface="Wingdings" panose="05000000000000000000" pitchFamily="2" charset="2"/>
              <a:buChar char="Ø"/>
            </a:pPr>
            <a:r>
              <a:rPr lang="en-US" sz="1500" dirty="0"/>
              <a:t>Recoupment </a:t>
            </a:r>
            <a:endParaRPr lang="en-US" sz="1500"/>
          </a:p>
          <a:p>
            <a:pPr marL="1017270" indent="-285750">
              <a:lnSpc>
                <a:spcPct val="90000"/>
              </a:lnSpc>
              <a:buFont typeface="Wingdings" panose="05000000000000000000" pitchFamily="2" charset="2"/>
              <a:buChar char="Ø"/>
            </a:pPr>
            <a:r>
              <a:rPr lang="en-US" sz="1500" dirty="0"/>
              <a:t>Corrective Action</a:t>
            </a:r>
            <a:endParaRPr lang="en-US" sz="1500"/>
          </a:p>
          <a:p>
            <a:pPr marL="731520" indent="0">
              <a:lnSpc>
                <a:spcPct val="90000"/>
              </a:lnSpc>
              <a:buNone/>
            </a:pPr>
            <a:endParaRPr lang="en-US" sz="1500"/>
          </a:p>
          <a:p>
            <a:pPr marL="731520" indent="0">
              <a:lnSpc>
                <a:spcPct val="90000"/>
              </a:lnSpc>
              <a:buNone/>
            </a:pPr>
            <a:endParaRPr lang="en-US" sz="1500"/>
          </a:p>
        </p:txBody>
      </p:sp>
      <p:sp>
        <p:nvSpPr>
          <p:cNvPr id="14" name="Isosceles Triangle 13">
            <a:extLst>
              <a:ext uri="{FF2B5EF4-FFF2-40B4-BE49-F238E27FC236}">
                <a16:creationId xmlns:a16="http://schemas.microsoft.com/office/drawing/2014/main" id="{F10FD715-4DCE-4779-B634-EC78315EA2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1364139" y="0"/>
            <a:ext cx="842596" cy="4616289"/>
          </a:xfrm>
          <a:prstGeom prst="triangle">
            <a:avLst>
              <a:gd name="adj" fmla="val 10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9038702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C4765E34-4926-4026-B8D8-A6DAF33B30A3}"/>
              </a:ext>
            </a:extLst>
          </p:cNvPr>
          <p:cNvSpPr>
            <a:spLocks noGrp="1"/>
          </p:cNvSpPr>
          <p:nvPr>
            <p:ph type="title"/>
          </p:nvPr>
        </p:nvSpPr>
        <p:spPr>
          <a:xfrm>
            <a:off x="643467" y="816638"/>
            <a:ext cx="3367359" cy="5224724"/>
          </a:xfrm>
        </p:spPr>
        <p:txBody>
          <a:bodyPr anchor="ctr">
            <a:normAutofit/>
          </a:bodyPr>
          <a:lstStyle/>
          <a:p>
            <a:r>
              <a:rPr lang="en-US" dirty="0"/>
              <a:t>Grievance and Appeal</a:t>
            </a:r>
          </a:p>
        </p:txBody>
      </p:sp>
      <p:sp>
        <p:nvSpPr>
          <p:cNvPr id="3" name="Content Placeholder 2">
            <a:extLst>
              <a:ext uri="{FF2B5EF4-FFF2-40B4-BE49-F238E27FC236}">
                <a16:creationId xmlns:a16="http://schemas.microsoft.com/office/drawing/2014/main" id="{CE76C3A5-45B3-4EF6-92E7-C0D2206A8C41}"/>
              </a:ext>
            </a:extLst>
          </p:cNvPr>
          <p:cNvSpPr>
            <a:spLocks noGrp="1"/>
          </p:cNvSpPr>
          <p:nvPr>
            <p:ph idx="1"/>
          </p:nvPr>
        </p:nvSpPr>
        <p:spPr>
          <a:xfrm>
            <a:off x="4654295" y="816638"/>
            <a:ext cx="4619706" cy="5224724"/>
          </a:xfrm>
        </p:spPr>
        <p:txBody>
          <a:bodyPr anchor="ctr">
            <a:normAutofit/>
          </a:bodyPr>
          <a:lstStyle/>
          <a:p>
            <a:pPr marL="0" indent="0">
              <a:buNone/>
            </a:pPr>
            <a:r>
              <a:rPr lang="en-US"/>
              <a:t>Each provider must have a system in place for enrollees that includes:</a:t>
            </a:r>
          </a:p>
          <a:p>
            <a:pPr lvl="1">
              <a:buFont typeface="Wingdings" panose="05000000000000000000" pitchFamily="2" charset="2"/>
              <a:buChar char="Ø"/>
            </a:pPr>
            <a:r>
              <a:rPr lang="en-US"/>
              <a:t>a </a:t>
            </a:r>
            <a:r>
              <a:rPr lang="en-US" b="1"/>
              <a:t>grievance</a:t>
            </a:r>
            <a:r>
              <a:rPr lang="en-US"/>
              <a:t> process</a:t>
            </a:r>
          </a:p>
          <a:p>
            <a:pPr lvl="1">
              <a:buFont typeface="Wingdings" panose="05000000000000000000" pitchFamily="2" charset="2"/>
              <a:buChar char="Ø"/>
            </a:pPr>
            <a:r>
              <a:rPr lang="en-US"/>
              <a:t>an </a:t>
            </a:r>
            <a:r>
              <a:rPr lang="en-US" b="1"/>
              <a:t>appeal</a:t>
            </a:r>
            <a:r>
              <a:rPr lang="en-US"/>
              <a:t> process</a:t>
            </a:r>
          </a:p>
          <a:p>
            <a:pPr lvl="2">
              <a:buFont typeface="Wingdings" panose="05000000000000000000" pitchFamily="2" charset="2"/>
              <a:buChar char="Ø"/>
            </a:pPr>
            <a:r>
              <a:rPr lang="en-US"/>
              <a:t>Which includes the </a:t>
            </a:r>
            <a:r>
              <a:rPr lang="en-US" b="1"/>
              <a:t>State Fair Hearing</a:t>
            </a:r>
            <a:r>
              <a:rPr lang="en-US"/>
              <a:t> process </a:t>
            </a:r>
            <a:r>
              <a:rPr lang="en-US" b="1" u="sng"/>
              <a:t>after</a:t>
            </a:r>
            <a:r>
              <a:rPr lang="en-US"/>
              <a:t> a local appeal</a:t>
            </a:r>
            <a:endParaRPr lang="en-US" dirty="0"/>
          </a:p>
        </p:txBody>
      </p:sp>
    </p:spTree>
    <p:extLst>
      <p:ext uri="{BB962C8B-B14F-4D97-AF65-F5344CB8AC3E}">
        <p14:creationId xmlns:p14="http://schemas.microsoft.com/office/powerpoint/2010/main" val="42229262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7" name="Straight Connector 16">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937F44B7-58F5-45DC-A3E2-EC7BE0A22624}"/>
              </a:ext>
            </a:extLst>
          </p:cNvPr>
          <p:cNvSpPr>
            <a:spLocks noGrp="1"/>
          </p:cNvSpPr>
          <p:nvPr>
            <p:ph type="title"/>
          </p:nvPr>
        </p:nvSpPr>
        <p:spPr>
          <a:xfrm>
            <a:off x="643467" y="816638"/>
            <a:ext cx="3367359" cy="5224724"/>
          </a:xfrm>
        </p:spPr>
        <p:txBody>
          <a:bodyPr anchor="ctr">
            <a:normAutofit/>
          </a:bodyPr>
          <a:lstStyle/>
          <a:p>
            <a:r>
              <a:rPr lang="en-US" dirty="0"/>
              <a:t>MSHN Quality Oversight Policy &amp; Procedures</a:t>
            </a:r>
          </a:p>
        </p:txBody>
      </p:sp>
      <p:sp>
        <p:nvSpPr>
          <p:cNvPr id="3" name="Content Placeholder 2">
            <a:extLst>
              <a:ext uri="{FF2B5EF4-FFF2-40B4-BE49-F238E27FC236}">
                <a16:creationId xmlns:a16="http://schemas.microsoft.com/office/drawing/2014/main" id="{328B9BE4-2557-4B86-A048-474C8B55CF9C}"/>
              </a:ext>
            </a:extLst>
          </p:cNvPr>
          <p:cNvSpPr>
            <a:spLocks noGrp="1"/>
          </p:cNvSpPr>
          <p:nvPr>
            <p:ph idx="1"/>
          </p:nvPr>
        </p:nvSpPr>
        <p:spPr>
          <a:xfrm>
            <a:off x="4654295" y="816638"/>
            <a:ext cx="4619706" cy="5224724"/>
          </a:xfrm>
        </p:spPr>
        <p:txBody>
          <a:bodyPr anchor="ctr">
            <a:normAutofit/>
          </a:bodyPr>
          <a:lstStyle/>
          <a:p>
            <a:r>
              <a:rPr lang="en-US" dirty="0"/>
              <a:t>MSHN typically conducts full reviews every other year and partial reviews during the interim years</a:t>
            </a:r>
          </a:p>
          <a:p>
            <a:r>
              <a:rPr lang="en-US" dirty="0"/>
              <a:t>Additional reviews are conducted as necessary</a:t>
            </a:r>
          </a:p>
          <a:p>
            <a:r>
              <a:rPr lang="en-US" dirty="0"/>
              <a:t>MSHN policy and procedures are available on the MSHN website </a:t>
            </a:r>
          </a:p>
          <a:p>
            <a:pPr lvl="1"/>
            <a:r>
              <a:rPr lang="en-US" dirty="0"/>
              <a:t>Policy #602 Quality – Monitoring &amp; Oversight</a:t>
            </a:r>
          </a:p>
          <a:p>
            <a:pPr lvl="2"/>
            <a:r>
              <a:rPr lang="en-US" dirty="0"/>
              <a:t>Monitoring &amp; Oversight of SUD Service Providers Procedure</a:t>
            </a:r>
          </a:p>
          <a:p>
            <a:pPr lvl="2"/>
            <a:r>
              <a:rPr lang="en-US" dirty="0"/>
              <a:t>CMHSP Participant Monitoring &amp; Oversight Procedure</a:t>
            </a:r>
          </a:p>
          <a:p>
            <a:pPr lvl="1"/>
            <a:r>
              <a:rPr lang="en-US" dirty="0"/>
              <a:t>Policy #611 Quality- Medicaid Event Verification </a:t>
            </a:r>
          </a:p>
          <a:p>
            <a:pPr lvl="2"/>
            <a:r>
              <a:rPr lang="en-US" dirty="0"/>
              <a:t>Medicaid Event Verification Procedure</a:t>
            </a:r>
          </a:p>
        </p:txBody>
      </p:sp>
    </p:spTree>
    <p:extLst>
      <p:ext uri="{BB962C8B-B14F-4D97-AF65-F5344CB8AC3E}">
        <p14:creationId xmlns:p14="http://schemas.microsoft.com/office/powerpoint/2010/main" val="29461544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B4A9B34-AD37-46E8-AFF5-FFA0199EDBF4}"/>
              </a:ext>
            </a:extLst>
          </p:cNvPr>
          <p:cNvSpPr>
            <a:spLocks noGrp="1"/>
          </p:cNvSpPr>
          <p:nvPr>
            <p:ph type="title"/>
          </p:nvPr>
        </p:nvSpPr>
        <p:spPr>
          <a:xfrm>
            <a:off x="1286933" y="609600"/>
            <a:ext cx="10197494" cy="1099457"/>
          </a:xfrm>
        </p:spPr>
        <p:txBody>
          <a:bodyPr>
            <a:normAutofit/>
          </a:bodyPr>
          <a:lstStyle/>
          <a:p>
            <a:r>
              <a:rPr lang="en-US" dirty="0"/>
              <a:t>QAPI Team Goals &amp; Outcomes</a:t>
            </a:r>
          </a:p>
        </p:txBody>
      </p:sp>
      <p:sp>
        <p:nvSpPr>
          <p:cNvPr id="12" name="Isosceles Triangle 11">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5" name="Content Placeholder 2">
            <a:extLst>
              <a:ext uri="{FF2B5EF4-FFF2-40B4-BE49-F238E27FC236}">
                <a16:creationId xmlns:a16="http://schemas.microsoft.com/office/drawing/2014/main" id="{D7161761-D8D0-457F-9E26-F8E91425BEF5}"/>
              </a:ext>
            </a:extLst>
          </p:cNvPr>
          <p:cNvGraphicFramePr>
            <a:graphicFrameLocks noGrp="1"/>
          </p:cNvGraphicFramePr>
          <p:nvPr>
            <p:ph idx="1"/>
            <p:extLst>
              <p:ext uri="{D42A27DB-BD31-4B8C-83A1-F6EECF244321}">
                <p14:modId xmlns:p14="http://schemas.microsoft.com/office/powerpoint/2010/main" val="1533337706"/>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18423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7" name="Straight Connector 16">
            <a:extLst>
              <a:ext uri="{FF2B5EF4-FFF2-40B4-BE49-F238E27FC236}">
                <a16:creationId xmlns:a16="http://schemas.microsoft.com/office/drawing/2014/main" id="{0B5F7E3B-C5F1-40E0-A491-558BAFBC1127}"/>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849AABA5-B58F-417C-8EC6-873BF67086A8}"/>
              </a:ext>
            </a:extLst>
          </p:cNvPr>
          <p:cNvSpPr>
            <a:spLocks noGrp="1"/>
          </p:cNvSpPr>
          <p:nvPr>
            <p:ph type="title"/>
          </p:nvPr>
        </p:nvSpPr>
        <p:spPr>
          <a:xfrm>
            <a:off x="643467" y="816638"/>
            <a:ext cx="3367359" cy="5224724"/>
          </a:xfrm>
        </p:spPr>
        <p:txBody>
          <a:bodyPr anchor="ctr">
            <a:normAutofit/>
          </a:bodyPr>
          <a:lstStyle/>
          <a:p>
            <a:r>
              <a:rPr lang="en-US" dirty="0"/>
              <a:t> Resources </a:t>
            </a:r>
            <a:br>
              <a:rPr lang="en-US" b="1" dirty="0"/>
            </a:br>
            <a:endParaRPr lang="en-US" dirty="0"/>
          </a:p>
        </p:txBody>
      </p:sp>
      <p:sp>
        <p:nvSpPr>
          <p:cNvPr id="3" name="Content Placeholder 2">
            <a:extLst>
              <a:ext uri="{FF2B5EF4-FFF2-40B4-BE49-F238E27FC236}">
                <a16:creationId xmlns:a16="http://schemas.microsoft.com/office/drawing/2014/main" id="{1E7D6399-D1F9-4F0E-98E7-9CBECEA1E501}"/>
              </a:ext>
            </a:extLst>
          </p:cNvPr>
          <p:cNvSpPr>
            <a:spLocks noGrp="1"/>
          </p:cNvSpPr>
          <p:nvPr>
            <p:ph idx="1"/>
          </p:nvPr>
        </p:nvSpPr>
        <p:spPr>
          <a:xfrm>
            <a:off x="4654295" y="816638"/>
            <a:ext cx="4619706" cy="5224724"/>
          </a:xfrm>
        </p:spPr>
        <p:txBody>
          <a:bodyPr anchor="ctr">
            <a:normAutofit/>
          </a:bodyPr>
          <a:lstStyle/>
          <a:p>
            <a:r>
              <a:rPr lang="en-US" dirty="0">
                <a:hlinkClick r:id="rId3"/>
              </a:rPr>
              <a:t>MSHN Website</a:t>
            </a:r>
            <a:endParaRPr lang="en-US" dirty="0"/>
          </a:p>
          <a:p>
            <a:pPr lvl="1"/>
            <a:r>
              <a:rPr lang="en-US" dirty="0">
                <a:hlinkClick r:id="rId4"/>
              </a:rPr>
              <a:t>MSHN Provider Manuals</a:t>
            </a:r>
            <a:endParaRPr lang="en-US" dirty="0"/>
          </a:p>
          <a:p>
            <a:pPr lvl="1"/>
            <a:r>
              <a:rPr lang="en-US" dirty="0">
                <a:hlinkClick r:id="rId5"/>
              </a:rPr>
              <a:t>MSHN Website- Policy and Procedures</a:t>
            </a:r>
            <a:endParaRPr lang="en-US" dirty="0"/>
          </a:p>
          <a:p>
            <a:r>
              <a:rPr lang="en-US" dirty="0">
                <a:hlinkClick r:id="rId6"/>
              </a:rPr>
              <a:t>State of Michigan Medicaid Provider Manual</a:t>
            </a:r>
            <a:endParaRPr lang="en-US" dirty="0"/>
          </a:p>
          <a:p>
            <a:r>
              <a:rPr lang="en-US" dirty="0">
                <a:hlinkClick r:id="rId7"/>
              </a:rPr>
              <a:t>SOM Department of Licensing and Regulatory Affairs</a:t>
            </a:r>
            <a:endParaRPr lang="en-US" dirty="0"/>
          </a:p>
          <a:p>
            <a:r>
              <a:rPr lang="en-US" dirty="0">
                <a:hlinkClick r:id="rId8"/>
              </a:rPr>
              <a:t>MSHN Box File Sharing/Storage</a:t>
            </a:r>
            <a:endParaRPr lang="en-US" dirty="0"/>
          </a:p>
          <a:p>
            <a:r>
              <a:rPr lang="en-US" dirty="0">
                <a:hlinkClick r:id="rId9"/>
              </a:rPr>
              <a:t>MSHN Provider Newsletters</a:t>
            </a:r>
            <a:endParaRPr lang="en-US" dirty="0"/>
          </a:p>
          <a:p>
            <a:r>
              <a:rPr lang="en-US" dirty="0"/>
              <a:t>QAPI Email Contact: </a:t>
            </a:r>
            <a:r>
              <a:rPr lang="en-US" dirty="0">
                <a:hlinkClick r:id="rId10"/>
              </a:rPr>
              <a:t>QAPI@midstatehealthnetwork.org</a:t>
            </a:r>
            <a:endParaRPr lang="en-US" dirty="0"/>
          </a:p>
          <a:p>
            <a:pPr marL="457200" lvl="1" indent="0">
              <a:buNone/>
            </a:pPr>
            <a:endParaRPr lang="en-US" dirty="0"/>
          </a:p>
        </p:txBody>
      </p:sp>
    </p:spTree>
    <p:extLst>
      <p:ext uri="{BB962C8B-B14F-4D97-AF65-F5344CB8AC3E}">
        <p14:creationId xmlns:p14="http://schemas.microsoft.com/office/powerpoint/2010/main" val="14343613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E538CB4-0AF3-4B3A-9BAA-E7F64ED234E5}"/>
              </a:ext>
            </a:extLst>
          </p:cNvPr>
          <p:cNvSpPr>
            <a:spLocks noGrp="1"/>
          </p:cNvSpPr>
          <p:nvPr>
            <p:ph type="title"/>
          </p:nvPr>
        </p:nvSpPr>
        <p:spPr>
          <a:xfrm>
            <a:off x="1286933" y="609600"/>
            <a:ext cx="10197494" cy="1099457"/>
          </a:xfrm>
        </p:spPr>
        <p:txBody>
          <a:bodyPr>
            <a:normAutofit/>
          </a:bodyPr>
          <a:lstStyle/>
          <a:p>
            <a:r>
              <a:rPr lang="en-US"/>
              <a:t>Monitoring and Evaluation Components</a:t>
            </a:r>
          </a:p>
        </p:txBody>
      </p:sp>
      <p:sp>
        <p:nvSpPr>
          <p:cNvPr id="30" name="Isosceles Triangle 29">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Isosceles Triangle 31">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5" name="Content Placeholder 2"/>
          <p:cNvGraphicFramePr>
            <a:graphicFrameLocks noGrp="1"/>
          </p:cNvGraphicFramePr>
          <p:nvPr>
            <p:ph idx="1"/>
            <p:extLst>
              <p:ext uri="{D42A27DB-BD31-4B8C-83A1-F6EECF244321}">
                <p14:modId xmlns:p14="http://schemas.microsoft.com/office/powerpoint/2010/main" val="1984680609"/>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713720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4" name="Rectangle 83">
            <a:extLst>
              <a:ext uri="{FF2B5EF4-FFF2-40B4-BE49-F238E27FC236}">
                <a16:creationId xmlns:a16="http://schemas.microsoft.com/office/drawing/2014/main" id="{9F4444CE-BC8D-4D61-B303-4C05614E62AB}"/>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Isosceles Triangle 85">
            <a:extLst>
              <a:ext uri="{FF2B5EF4-FFF2-40B4-BE49-F238E27FC236}">
                <a16:creationId xmlns:a16="http://schemas.microsoft.com/office/drawing/2014/main" id="{73772B81-181F-48B7-8826-4D9686D15DF5}"/>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88" name="Isosceles Triangle 87">
            <a:extLst>
              <a:ext uri="{FF2B5EF4-FFF2-40B4-BE49-F238E27FC236}">
                <a16:creationId xmlns:a16="http://schemas.microsoft.com/office/drawing/2014/main" id="{B2205F6E-03C6-4E92-877C-E2482F6599AA}"/>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487D87D5-013C-46BB-A8A5-C8F515FBE892}"/>
              </a:ext>
            </a:extLst>
          </p:cNvPr>
          <p:cNvSpPr>
            <a:spLocks noGrp="1"/>
          </p:cNvSpPr>
          <p:nvPr>
            <p:ph type="title"/>
          </p:nvPr>
        </p:nvSpPr>
        <p:spPr>
          <a:xfrm>
            <a:off x="1286933" y="609600"/>
            <a:ext cx="10197494" cy="1099457"/>
          </a:xfrm>
        </p:spPr>
        <p:txBody>
          <a:bodyPr>
            <a:normAutofit/>
          </a:bodyPr>
          <a:lstStyle/>
          <a:p>
            <a:r>
              <a:rPr lang="en-US" dirty="0"/>
              <a:t>Types of Quality Assurance Reviews</a:t>
            </a:r>
          </a:p>
        </p:txBody>
      </p:sp>
      <p:graphicFrame>
        <p:nvGraphicFramePr>
          <p:cNvPr id="5" name="Content Placeholder 2"/>
          <p:cNvGraphicFramePr>
            <a:graphicFrameLocks noGrp="1"/>
          </p:cNvGraphicFramePr>
          <p:nvPr>
            <p:ph idx="1"/>
            <p:extLst>
              <p:ext uri="{D42A27DB-BD31-4B8C-83A1-F6EECF244321}">
                <p14:modId xmlns:p14="http://schemas.microsoft.com/office/powerpoint/2010/main" val="2031651748"/>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145293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92B42A-DA98-448B-8B7F-A383A7D1C1C0}"/>
              </a:ext>
            </a:extLst>
          </p:cNvPr>
          <p:cNvSpPr>
            <a:spLocks noGrp="1"/>
          </p:cNvSpPr>
          <p:nvPr>
            <p:ph type="title"/>
          </p:nvPr>
        </p:nvSpPr>
        <p:spPr>
          <a:xfrm>
            <a:off x="677334" y="609600"/>
            <a:ext cx="8596668" cy="863226"/>
          </a:xfrm>
        </p:spPr>
        <p:txBody>
          <a:bodyPr/>
          <a:lstStyle/>
          <a:p>
            <a:r>
              <a:rPr lang="en-US" dirty="0"/>
              <a:t>MSHN SUD Quality Assurance Tools</a:t>
            </a:r>
          </a:p>
        </p:txBody>
      </p:sp>
      <p:sp>
        <p:nvSpPr>
          <p:cNvPr id="3" name="Text Placeholder 2">
            <a:extLst>
              <a:ext uri="{FF2B5EF4-FFF2-40B4-BE49-F238E27FC236}">
                <a16:creationId xmlns:a16="http://schemas.microsoft.com/office/drawing/2014/main" id="{A37E915C-18EE-417F-B224-467DC55D8BE1}"/>
              </a:ext>
            </a:extLst>
          </p:cNvPr>
          <p:cNvSpPr>
            <a:spLocks noGrp="1"/>
          </p:cNvSpPr>
          <p:nvPr>
            <p:ph type="body" idx="1"/>
          </p:nvPr>
        </p:nvSpPr>
        <p:spPr>
          <a:xfrm>
            <a:off x="675745" y="1640264"/>
            <a:ext cx="4185623" cy="520719"/>
          </a:xfrm>
        </p:spPr>
        <p:txBody>
          <a:bodyPr/>
          <a:lstStyle/>
          <a:p>
            <a:r>
              <a:rPr lang="en-US" dirty="0"/>
              <a:t>Treatment</a:t>
            </a:r>
          </a:p>
        </p:txBody>
      </p:sp>
      <p:sp>
        <p:nvSpPr>
          <p:cNvPr id="4" name="Content Placeholder 3">
            <a:extLst>
              <a:ext uri="{FF2B5EF4-FFF2-40B4-BE49-F238E27FC236}">
                <a16:creationId xmlns:a16="http://schemas.microsoft.com/office/drawing/2014/main" id="{166CC2CF-E568-44FC-9879-B0B287D5CDA0}"/>
              </a:ext>
            </a:extLst>
          </p:cNvPr>
          <p:cNvSpPr>
            <a:spLocks noGrp="1"/>
          </p:cNvSpPr>
          <p:nvPr>
            <p:ph sz="half" idx="2"/>
          </p:nvPr>
        </p:nvSpPr>
        <p:spPr>
          <a:xfrm>
            <a:off x="675745" y="2328421"/>
            <a:ext cx="8596668" cy="3712941"/>
          </a:xfrm>
        </p:spPr>
        <p:txBody>
          <a:bodyPr>
            <a:normAutofit lnSpcReduction="10000"/>
          </a:bodyPr>
          <a:lstStyle/>
          <a:p>
            <a:pPr lvl="0">
              <a:buFont typeface="+mj-lt"/>
              <a:buAutoNum type="arabicPeriod"/>
            </a:pPr>
            <a:r>
              <a:rPr lang="en-US" dirty="0"/>
              <a:t>Program Specific – Review of the Michigan Department of Health &amp; Human Services (MDHHS) Program Specific Requirements, Department of Licensing and Regulatory Affairs (LARA) and Mid-State Health Network Contract</a:t>
            </a:r>
          </a:p>
          <a:p>
            <a:pPr lvl="0">
              <a:buFont typeface="+mj-lt"/>
              <a:buAutoNum type="arabicPeriod"/>
            </a:pPr>
            <a:r>
              <a:rPr lang="en-US" dirty="0"/>
              <a:t>Delegated Managed Care Functions – Review of the delegated managed care functions and how those are implemented</a:t>
            </a:r>
          </a:p>
          <a:p>
            <a:pPr lvl="0">
              <a:buFont typeface="+mj-lt"/>
              <a:buAutoNum type="arabicPeriod"/>
            </a:pPr>
            <a:r>
              <a:rPr lang="en-US" dirty="0"/>
              <a:t>Chart Review – Review of screening, assessment, individualized treatment plan, enrollee rights and clinical documentation.</a:t>
            </a:r>
          </a:p>
          <a:p>
            <a:pPr lvl="0">
              <a:buFont typeface="+mj-lt"/>
              <a:buAutoNum type="arabicPeriod"/>
            </a:pPr>
            <a:r>
              <a:rPr lang="en-US" dirty="0"/>
              <a:t>Staff Training &amp; Credentialing – Review of the credentialing and re-credentialing process, primary staff qualifications and annual training </a:t>
            </a:r>
          </a:p>
          <a:p>
            <a:pPr lvl="0">
              <a:buFont typeface="+mj-lt"/>
              <a:buAutoNum type="arabicPeriod"/>
            </a:pPr>
            <a:r>
              <a:rPr lang="en-US" dirty="0"/>
              <a:t>SUDSP Corrective Action Plan </a:t>
            </a:r>
          </a:p>
          <a:p>
            <a:pPr lvl="0">
              <a:buFont typeface="+mj-lt"/>
              <a:buAutoNum type="arabicPeriod"/>
            </a:pPr>
            <a:r>
              <a:rPr lang="en-US" dirty="0"/>
              <a:t>Review of reporting requirements (as applicable)</a:t>
            </a:r>
          </a:p>
          <a:p>
            <a:endParaRPr lang="en-US" dirty="0"/>
          </a:p>
        </p:txBody>
      </p:sp>
    </p:spTree>
    <p:extLst>
      <p:ext uri="{BB962C8B-B14F-4D97-AF65-F5344CB8AC3E}">
        <p14:creationId xmlns:p14="http://schemas.microsoft.com/office/powerpoint/2010/main" val="2464042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655AE6B0-AC9E-4167-806F-E9DB135FC46B}"/>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0" name="Group 29">
            <a:extLst>
              <a:ext uri="{FF2B5EF4-FFF2-40B4-BE49-F238E27FC236}">
                <a16:creationId xmlns:a16="http://schemas.microsoft.com/office/drawing/2014/main" id="{3523416A-383B-4FDC-B4C9-D8EDDFE9C043}"/>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267" y="-8467"/>
            <a:ext cx="4766733" cy="6866467"/>
            <a:chOff x="7425267" y="-8467"/>
            <a:chExt cx="4766733" cy="6866467"/>
          </a:xfrm>
        </p:grpSpPr>
        <p:cxnSp>
          <p:nvCxnSpPr>
            <p:cNvPr id="31" name="Straight Connector 30">
              <a:extLst>
                <a:ext uri="{FF2B5EF4-FFF2-40B4-BE49-F238E27FC236}">
                  <a16:creationId xmlns:a16="http://schemas.microsoft.com/office/drawing/2014/main" id="{CB0D29D5-3F7C-4197-821B-6D60A66CC04B}"/>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347FB49A-3541-428A-AADE-682A3C50563D}"/>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33" name="Rectangle 23">
              <a:extLst>
                <a:ext uri="{FF2B5EF4-FFF2-40B4-BE49-F238E27FC236}">
                  <a16:creationId xmlns:a16="http://schemas.microsoft.com/office/drawing/2014/main" id="{D96F53DC-08F1-42C6-B558-B83D54B27664}"/>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Rectangle 25">
              <a:extLst>
                <a:ext uri="{FF2B5EF4-FFF2-40B4-BE49-F238E27FC236}">
                  <a16:creationId xmlns:a16="http://schemas.microsoft.com/office/drawing/2014/main" id="{AFE48CAF-A51C-463F-A570-ED99439A5CA3}"/>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Isosceles Triangle 34">
              <a:extLst>
                <a:ext uri="{FF2B5EF4-FFF2-40B4-BE49-F238E27FC236}">
                  <a16:creationId xmlns:a16="http://schemas.microsoft.com/office/drawing/2014/main" id="{01F0C48B-50FF-4351-8207-16D09604831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Rectangle 27">
              <a:extLst>
                <a:ext uri="{FF2B5EF4-FFF2-40B4-BE49-F238E27FC236}">
                  <a16:creationId xmlns:a16="http://schemas.microsoft.com/office/drawing/2014/main" id="{300384B6-5ED6-4F91-A548-B706D837513E}"/>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7" name="Rectangle 28">
              <a:extLst>
                <a:ext uri="{FF2B5EF4-FFF2-40B4-BE49-F238E27FC236}">
                  <a16:creationId xmlns:a16="http://schemas.microsoft.com/office/drawing/2014/main" id="{337AFFAE-C182-463C-9459-8AB3C69D9A29}"/>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8" name="Rectangle 29">
              <a:extLst>
                <a:ext uri="{FF2B5EF4-FFF2-40B4-BE49-F238E27FC236}">
                  <a16:creationId xmlns:a16="http://schemas.microsoft.com/office/drawing/2014/main" id="{510ACF17-C3F0-42BF-BDEB-D079277121E4}"/>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9" name="Isosceles Triangle 38">
              <a:extLst>
                <a:ext uri="{FF2B5EF4-FFF2-40B4-BE49-F238E27FC236}">
                  <a16:creationId xmlns:a16="http://schemas.microsoft.com/office/drawing/2014/main" id="{E804EFD0-B84E-476F-9FC6-6C4A42EA0054}"/>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41" name="Rectangle 40">
            <a:extLst>
              <a:ext uri="{FF2B5EF4-FFF2-40B4-BE49-F238E27FC236}">
                <a16:creationId xmlns:a16="http://schemas.microsoft.com/office/drawing/2014/main" id="{87BD1F4E-A66D-4C06-86DA-8D56CA7A3B4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C25C6D1-C8DB-4949-BC1B-48067C8E6B94}"/>
              </a:ext>
            </a:extLst>
          </p:cNvPr>
          <p:cNvSpPr>
            <a:spLocks noGrp="1"/>
          </p:cNvSpPr>
          <p:nvPr>
            <p:ph type="title"/>
          </p:nvPr>
        </p:nvSpPr>
        <p:spPr>
          <a:xfrm>
            <a:off x="652481" y="1382486"/>
            <a:ext cx="3547581" cy="4093028"/>
          </a:xfrm>
        </p:spPr>
        <p:txBody>
          <a:bodyPr anchor="ctr">
            <a:normAutofit/>
          </a:bodyPr>
          <a:lstStyle/>
          <a:p>
            <a:r>
              <a:rPr lang="en-US" sz="4400" dirty="0"/>
              <a:t>MSHN SUD Quality Assurance Templates</a:t>
            </a:r>
          </a:p>
        </p:txBody>
      </p:sp>
      <p:graphicFrame>
        <p:nvGraphicFramePr>
          <p:cNvPr id="5" name="Content Placeholder 2"/>
          <p:cNvGraphicFramePr>
            <a:graphicFrameLocks noGrp="1"/>
          </p:cNvGraphicFramePr>
          <p:nvPr>
            <p:ph idx="1"/>
            <p:extLst>
              <p:ext uri="{D42A27DB-BD31-4B8C-83A1-F6EECF244321}">
                <p14:modId xmlns:p14="http://schemas.microsoft.com/office/powerpoint/2010/main" val="3031569010"/>
              </p:ext>
            </p:extLst>
          </p:nvPr>
        </p:nvGraphicFramePr>
        <p:xfrm>
          <a:off x="4916553" y="841572"/>
          <a:ext cx="6628804" cy="533265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tar: 5 Points 2">
            <a:extLst>
              <a:ext uri="{FF2B5EF4-FFF2-40B4-BE49-F238E27FC236}">
                <a16:creationId xmlns:a16="http://schemas.microsoft.com/office/drawing/2014/main" id="{05C83486-E39D-4DDD-8FA7-16B116F4AA3A}"/>
              </a:ext>
            </a:extLst>
          </p:cNvPr>
          <p:cNvSpPr/>
          <p:nvPr/>
        </p:nvSpPr>
        <p:spPr>
          <a:xfrm>
            <a:off x="4948538" y="4361981"/>
            <a:ext cx="307881" cy="218485"/>
          </a:xfrm>
          <a:prstGeom prst="star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0908501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4" name="Group 43">
            <a:extLst>
              <a:ext uri="{FF2B5EF4-FFF2-40B4-BE49-F238E27FC236}">
                <a16:creationId xmlns:a16="http://schemas.microsoft.com/office/drawing/2014/main" id="{10BE40E3-5550-4CDD-B4FD-387C33EBF157}"/>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45" name="Straight Connector 44">
              <a:extLst>
                <a:ext uri="{FF2B5EF4-FFF2-40B4-BE49-F238E27FC236}">
                  <a16:creationId xmlns:a16="http://schemas.microsoft.com/office/drawing/2014/main" id="{71A6B738-E50C-4653-B343-B9D6A5EA277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46" name="Straight Connector 45">
              <a:extLst>
                <a:ext uri="{FF2B5EF4-FFF2-40B4-BE49-F238E27FC236}">
                  <a16:creationId xmlns:a16="http://schemas.microsoft.com/office/drawing/2014/main" id="{498768D6-B28C-40A3-B381-39306F5816D5}"/>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47" name="Rectangle 23">
              <a:extLst>
                <a:ext uri="{FF2B5EF4-FFF2-40B4-BE49-F238E27FC236}">
                  <a16:creationId xmlns:a16="http://schemas.microsoft.com/office/drawing/2014/main" id="{B27C15B9-7795-4321-AB30-DF1DEF65C19E}"/>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8" name="Rectangle 25">
              <a:extLst>
                <a:ext uri="{FF2B5EF4-FFF2-40B4-BE49-F238E27FC236}">
                  <a16:creationId xmlns:a16="http://schemas.microsoft.com/office/drawing/2014/main" id="{578EC957-1F3F-4C00-B023-C8725C2171CB}"/>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9" name="Isosceles Triangle 48">
              <a:extLst>
                <a:ext uri="{FF2B5EF4-FFF2-40B4-BE49-F238E27FC236}">
                  <a16:creationId xmlns:a16="http://schemas.microsoft.com/office/drawing/2014/main" id="{3D642632-BBD5-46D6-A91D-9B2BF68219B7}"/>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50" name="Rectangle 27">
              <a:extLst>
                <a:ext uri="{FF2B5EF4-FFF2-40B4-BE49-F238E27FC236}">
                  <a16:creationId xmlns:a16="http://schemas.microsoft.com/office/drawing/2014/main" id="{BF9D518D-AFF5-4DE2-AEE2-0EC15479A9AF}"/>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51" name="Rectangle 28">
              <a:extLst>
                <a:ext uri="{FF2B5EF4-FFF2-40B4-BE49-F238E27FC236}">
                  <a16:creationId xmlns:a16="http://schemas.microsoft.com/office/drawing/2014/main" id="{14EF979B-B00D-460C-BD56-7EEAFB7E0F98}"/>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52" name="Rectangle 29">
              <a:extLst>
                <a:ext uri="{FF2B5EF4-FFF2-40B4-BE49-F238E27FC236}">
                  <a16:creationId xmlns:a16="http://schemas.microsoft.com/office/drawing/2014/main" id="{3E40F9A1-6B82-400F-9397-26D1D36F1F04}"/>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53" name="Isosceles Triangle 52">
              <a:extLst>
                <a:ext uri="{FF2B5EF4-FFF2-40B4-BE49-F238E27FC236}">
                  <a16:creationId xmlns:a16="http://schemas.microsoft.com/office/drawing/2014/main" id="{2EF7DDF1-FF86-4CA4-B08B-8939557EBDB3}"/>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54" name="Isosceles Triangle 53">
              <a:extLst>
                <a:ext uri="{FF2B5EF4-FFF2-40B4-BE49-F238E27FC236}">
                  <a16:creationId xmlns:a16="http://schemas.microsoft.com/office/drawing/2014/main" id="{6D7C1F89-72B2-4FDC-B9E2-04F52D5C504C}"/>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pic>
        <p:nvPicPr>
          <p:cNvPr id="5" name="Content Placeholder 4">
            <a:extLst>
              <a:ext uri="{FF2B5EF4-FFF2-40B4-BE49-F238E27FC236}">
                <a16:creationId xmlns:a16="http://schemas.microsoft.com/office/drawing/2014/main" id="{2C5FA209-9D02-4BC0-BEF3-2C6F90453E6E}"/>
              </a:ext>
            </a:extLst>
          </p:cNvPr>
          <p:cNvPicPr>
            <a:picLocks noGrp="1" noChangeAspect="1"/>
          </p:cNvPicPr>
          <p:nvPr>
            <p:ph sz="half" idx="1"/>
          </p:nvPr>
        </p:nvPicPr>
        <p:blipFill rotWithShape="1">
          <a:blip r:embed="rId3"/>
          <a:srcRect l="1921" r="25120" b="-4"/>
          <a:stretch/>
        </p:blipFill>
        <p:spPr>
          <a:xfrm>
            <a:off x="6127951" y="2159000"/>
            <a:ext cx="3145536" cy="3882362"/>
          </a:xfrm>
          <a:prstGeom prst="rect">
            <a:avLst/>
          </a:prstGeom>
        </p:spPr>
      </p:pic>
      <p:sp>
        <p:nvSpPr>
          <p:cNvPr id="2" name="Title 1">
            <a:extLst>
              <a:ext uri="{FF2B5EF4-FFF2-40B4-BE49-F238E27FC236}">
                <a16:creationId xmlns:a16="http://schemas.microsoft.com/office/drawing/2014/main" id="{B5582068-26A4-467D-B20C-C92791E4DFB6}"/>
              </a:ext>
            </a:extLst>
          </p:cNvPr>
          <p:cNvSpPr>
            <a:spLocks noGrp="1"/>
          </p:cNvSpPr>
          <p:nvPr>
            <p:ph type="title"/>
          </p:nvPr>
        </p:nvSpPr>
        <p:spPr>
          <a:xfrm>
            <a:off x="677334" y="609600"/>
            <a:ext cx="8596668" cy="1320800"/>
          </a:xfrm>
        </p:spPr>
        <p:txBody>
          <a:bodyPr vert="horz" lIns="91440" tIns="45720" rIns="91440" bIns="45720" rtlCol="0" anchor="t">
            <a:normAutofit/>
          </a:bodyPr>
          <a:lstStyle/>
          <a:p>
            <a:r>
              <a:rPr lang="en-US" dirty="0"/>
              <a:t>Navigating Box- MSHN Secure File Sharing Website</a:t>
            </a:r>
          </a:p>
        </p:txBody>
      </p:sp>
      <p:sp>
        <p:nvSpPr>
          <p:cNvPr id="4" name="Content Placeholder 3">
            <a:extLst>
              <a:ext uri="{FF2B5EF4-FFF2-40B4-BE49-F238E27FC236}">
                <a16:creationId xmlns:a16="http://schemas.microsoft.com/office/drawing/2014/main" id="{CE31ABAD-CB1D-4884-8506-8B1906CB47C2}"/>
              </a:ext>
            </a:extLst>
          </p:cNvPr>
          <p:cNvSpPr>
            <a:spLocks noGrp="1"/>
          </p:cNvSpPr>
          <p:nvPr>
            <p:ph sz="half" idx="2"/>
          </p:nvPr>
        </p:nvSpPr>
        <p:spPr>
          <a:xfrm>
            <a:off x="677334" y="2160589"/>
            <a:ext cx="5220430" cy="4140820"/>
          </a:xfrm>
        </p:spPr>
        <p:txBody>
          <a:bodyPr vert="horz" lIns="91440" tIns="45720" rIns="91440" bIns="45720" rtlCol="0">
            <a:normAutofit/>
          </a:bodyPr>
          <a:lstStyle/>
          <a:p>
            <a:pPr lvl="0">
              <a:lnSpc>
                <a:spcPct val="90000"/>
              </a:lnSpc>
            </a:pPr>
            <a:r>
              <a:rPr lang="en-US" sz="1100" dirty="0"/>
              <a:t>MSHN Audit Documents Folder includes Delegated Function monitoring tool and individual monitoring tools used by MSHN Staff, file selection document indicating sample selection chosen for review. Additionally, draft final reports are stored in this folder until they are determined as final- at which point they are moved to the Final Report folder.  This link is sent to the provider 30 days prior to the scheduled QA review. </a:t>
            </a:r>
          </a:p>
          <a:p>
            <a:pPr lvl="0">
              <a:lnSpc>
                <a:spcPct val="90000"/>
              </a:lnSpc>
            </a:pPr>
            <a:r>
              <a:rPr lang="en-US" sz="1100" dirty="0"/>
              <a:t>Provider Supporting Documentation folder includes sub-folders related to the sections within the MSHN monitoring tools. Providers upload related documentation/evidence in the corresponding folders. Additionally, the folder includes the Site Visit/QA Checklist and agenda. A hyperlink to the folder is provided in the notification emails to providers. </a:t>
            </a:r>
          </a:p>
          <a:p>
            <a:pPr lvl="0">
              <a:lnSpc>
                <a:spcPct val="90000"/>
              </a:lnSpc>
            </a:pPr>
            <a:r>
              <a:rPr lang="en-US" sz="1100" dirty="0"/>
              <a:t>Chart Review Documents Folder includes the completed chart review monitoring tools for each chart. </a:t>
            </a:r>
          </a:p>
          <a:p>
            <a:pPr lvl="0">
              <a:lnSpc>
                <a:spcPct val="90000"/>
              </a:lnSpc>
            </a:pPr>
            <a:r>
              <a:rPr lang="en-US" sz="1100" dirty="0"/>
              <a:t>MEV Review Documents Folder includes MEV Review tools, relevant provider documents, and relevant MSHN documents. </a:t>
            </a:r>
          </a:p>
          <a:p>
            <a:pPr lvl="0">
              <a:lnSpc>
                <a:spcPct val="90000"/>
              </a:lnSpc>
            </a:pPr>
            <a:r>
              <a:rPr lang="en-US" sz="1100" dirty="0"/>
              <a:t>Final Reports Folder includes the final summary of each review conducted including MEV, Clinical File, DMC completed tool, and CAP (if applicable).  This link is sent to the provider in the final report email which includes information regarding the CAP process. </a:t>
            </a:r>
          </a:p>
          <a:p>
            <a:pPr lvl="0">
              <a:lnSpc>
                <a:spcPct val="90000"/>
              </a:lnSpc>
            </a:pPr>
            <a:r>
              <a:rPr lang="en-US" sz="1100" dirty="0"/>
              <a:t>Other Folder</a:t>
            </a:r>
          </a:p>
          <a:p>
            <a:pPr lvl="0">
              <a:lnSpc>
                <a:spcPct val="90000"/>
              </a:lnSpc>
            </a:pPr>
            <a:r>
              <a:rPr lang="en-US" sz="1100" dirty="0"/>
              <a:t>Annual Plan folder</a:t>
            </a:r>
          </a:p>
          <a:p>
            <a:pPr>
              <a:lnSpc>
                <a:spcPct val="90000"/>
              </a:lnSpc>
            </a:pPr>
            <a:endParaRPr lang="en-US" sz="1100" dirty="0"/>
          </a:p>
        </p:txBody>
      </p:sp>
    </p:spTree>
    <p:extLst>
      <p:ext uri="{BB962C8B-B14F-4D97-AF65-F5344CB8AC3E}">
        <p14:creationId xmlns:p14="http://schemas.microsoft.com/office/powerpoint/2010/main" val="38565043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0" name="Rectangle 94">
            <a:extLst>
              <a:ext uri="{FF2B5EF4-FFF2-40B4-BE49-F238E27FC236}">
                <a16:creationId xmlns:a16="http://schemas.microsoft.com/office/drawing/2014/main" id="{9F4444CE-BC8D-4D61-B303-4C05614E62AB}"/>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Isosceles Triangle 96">
            <a:extLst>
              <a:ext uri="{FF2B5EF4-FFF2-40B4-BE49-F238E27FC236}">
                <a16:creationId xmlns:a16="http://schemas.microsoft.com/office/drawing/2014/main" id="{73772B81-181F-48B7-8826-4D9686D15DF5}"/>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99" name="Isosceles Triangle 98">
            <a:extLst>
              <a:ext uri="{FF2B5EF4-FFF2-40B4-BE49-F238E27FC236}">
                <a16:creationId xmlns:a16="http://schemas.microsoft.com/office/drawing/2014/main" id="{B2205F6E-03C6-4E92-877C-E2482F6599AA}"/>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47EFD545-552F-4854-B25B-6233D5B277A3}"/>
              </a:ext>
            </a:extLst>
          </p:cNvPr>
          <p:cNvSpPr>
            <a:spLocks noGrp="1"/>
          </p:cNvSpPr>
          <p:nvPr>
            <p:ph type="title"/>
          </p:nvPr>
        </p:nvSpPr>
        <p:spPr>
          <a:xfrm>
            <a:off x="1286933" y="609600"/>
            <a:ext cx="10197494" cy="1099457"/>
          </a:xfrm>
        </p:spPr>
        <p:txBody>
          <a:bodyPr>
            <a:normAutofit/>
          </a:bodyPr>
          <a:lstStyle/>
          <a:p>
            <a:r>
              <a:rPr lang="en-US" dirty="0"/>
              <a:t>QA Review Timeline and Process</a:t>
            </a:r>
          </a:p>
        </p:txBody>
      </p:sp>
      <p:graphicFrame>
        <p:nvGraphicFramePr>
          <p:cNvPr id="5" name="Content Placeholder 2"/>
          <p:cNvGraphicFramePr>
            <a:graphicFrameLocks noGrp="1"/>
          </p:cNvGraphicFramePr>
          <p:nvPr>
            <p:ph idx="1"/>
            <p:extLst>
              <p:ext uri="{D42A27DB-BD31-4B8C-83A1-F6EECF244321}">
                <p14:modId xmlns:p14="http://schemas.microsoft.com/office/powerpoint/2010/main" val="729557461"/>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852430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8A0359-0E78-4CDF-B02C-A45A8D3C7983}"/>
              </a:ext>
            </a:extLst>
          </p:cNvPr>
          <p:cNvSpPr>
            <a:spLocks noGrp="1"/>
          </p:cNvSpPr>
          <p:nvPr>
            <p:ph type="title"/>
          </p:nvPr>
        </p:nvSpPr>
        <p:spPr>
          <a:xfrm>
            <a:off x="677334" y="609600"/>
            <a:ext cx="8596668" cy="1020417"/>
          </a:xfrm>
        </p:spPr>
        <p:txBody>
          <a:bodyPr/>
          <a:lstStyle/>
          <a:p>
            <a:r>
              <a:rPr lang="en-US" dirty="0"/>
              <a:t>Corrective Action </a:t>
            </a:r>
          </a:p>
        </p:txBody>
      </p:sp>
      <p:sp>
        <p:nvSpPr>
          <p:cNvPr id="3" name="Content Placeholder 2">
            <a:extLst>
              <a:ext uri="{FF2B5EF4-FFF2-40B4-BE49-F238E27FC236}">
                <a16:creationId xmlns:a16="http://schemas.microsoft.com/office/drawing/2014/main" id="{5B657251-6252-4FB8-9F96-03CBDC8182B7}"/>
              </a:ext>
            </a:extLst>
          </p:cNvPr>
          <p:cNvSpPr>
            <a:spLocks noGrp="1"/>
          </p:cNvSpPr>
          <p:nvPr>
            <p:ph idx="1"/>
          </p:nvPr>
        </p:nvSpPr>
        <p:spPr>
          <a:xfrm>
            <a:off x="677334" y="1818291"/>
            <a:ext cx="8596668" cy="4223072"/>
          </a:xfrm>
        </p:spPr>
        <p:txBody>
          <a:bodyPr>
            <a:normAutofit fontScale="92500" lnSpcReduction="10000"/>
          </a:bodyPr>
          <a:lstStyle/>
          <a:p>
            <a:r>
              <a:rPr lang="en-US" dirty="0"/>
              <a:t>Corrective Action Plan (CAP) shall be submitted by provider within 30 days of receiving final report utilizing the template in REMI.</a:t>
            </a:r>
          </a:p>
          <a:p>
            <a:r>
              <a:rPr lang="en-US" dirty="0"/>
              <a:t>Plan shall include:</a:t>
            </a:r>
          </a:p>
          <a:p>
            <a:pPr lvl="1"/>
            <a:r>
              <a:rPr lang="en-US" dirty="0"/>
              <a:t>A detailed action plan which addresses steps to be taken to assess and improve performance</a:t>
            </a:r>
          </a:p>
          <a:p>
            <a:pPr lvl="1"/>
            <a:r>
              <a:rPr lang="en-US" dirty="0"/>
              <a:t>Measurement criteria (i.e. how will the PIHP know the objective/outcome will be achieved)</a:t>
            </a:r>
          </a:p>
          <a:p>
            <a:pPr lvl="1"/>
            <a:r>
              <a:rPr lang="en-US" dirty="0"/>
              <a:t>Timeframes and responsible individual for completing each improvement plan.</a:t>
            </a:r>
          </a:p>
          <a:p>
            <a:r>
              <a:rPr lang="en-US" dirty="0"/>
              <a:t>When access to care to individuals is a serious issue, the CMHSP Participant/SUDSP may be given a shorter period to initiate corrective actions, and this condition may be established, in writing, as part of the exit conference</a:t>
            </a:r>
          </a:p>
          <a:p>
            <a:r>
              <a:rPr lang="en-US" dirty="0"/>
              <a:t>If, during a MSHN on-site visit, the site review team member identifies an issue that places a consumer in imminent risk to health or welfare, the site review team would invoke an immediate review and response by the CMHSP Participant/SUDSP, which must be completed within seven (7) calendar days. </a:t>
            </a:r>
          </a:p>
          <a:p>
            <a:endParaRPr lang="en-US" dirty="0"/>
          </a:p>
        </p:txBody>
      </p:sp>
    </p:spTree>
    <p:extLst>
      <p:ext uri="{BB962C8B-B14F-4D97-AF65-F5344CB8AC3E}">
        <p14:creationId xmlns:p14="http://schemas.microsoft.com/office/powerpoint/2010/main" val="103836638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601</TotalTime>
  <Words>2193</Words>
  <Application>Microsoft Office PowerPoint</Application>
  <PresentationFormat>Widescreen</PresentationFormat>
  <Paragraphs>198</Paragraphs>
  <Slides>21</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Trebuchet MS</vt:lpstr>
      <vt:lpstr>Wingdings</vt:lpstr>
      <vt:lpstr>Wingdings 3</vt:lpstr>
      <vt:lpstr>Facet</vt:lpstr>
      <vt:lpstr>Mid-State Health Network </vt:lpstr>
      <vt:lpstr>MSHN Quality Oversight Policy &amp; Procedures</vt:lpstr>
      <vt:lpstr>Monitoring and Evaluation Components</vt:lpstr>
      <vt:lpstr>Types of Quality Assurance Reviews</vt:lpstr>
      <vt:lpstr>MSHN SUD Quality Assurance Tools</vt:lpstr>
      <vt:lpstr>MSHN SUD Quality Assurance Templates</vt:lpstr>
      <vt:lpstr>Navigating Box- MSHN Secure File Sharing Website</vt:lpstr>
      <vt:lpstr>QA Review Timeline and Process</vt:lpstr>
      <vt:lpstr>Corrective Action </vt:lpstr>
      <vt:lpstr>Summary of 2019 Tool Updates</vt:lpstr>
      <vt:lpstr>Delegated Functions Tool</vt:lpstr>
      <vt:lpstr> Delegated Functions Tool - Continued</vt:lpstr>
      <vt:lpstr>Program Specific</vt:lpstr>
      <vt:lpstr>Program Specific</vt:lpstr>
      <vt:lpstr>Chart Review</vt:lpstr>
      <vt:lpstr>Chart Review</vt:lpstr>
      <vt:lpstr>Medicaid Event Verification</vt:lpstr>
      <vt:lpstr>Medicaid Event Verification</vt:lpstr>
      <vt:lpstr>Grievance and Appeal</vt:lpstr>
      <vt:lpstr>QAPI Team Goals &amp; Outcomes</vt:lpstr>
      <vt:lpstr> Resources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Mid-State Health Network</dc:title>
  <dc:creator>Melissa Davis</dc:creator>
  <cp:lastModifiedBy>Carolyn Watters</cp:lastModifiedBy>
  <cp:revision>56</cp:revision>
  <dcterms:created xsi:type="dcterms:W3CDTF">2017-11-21T21:08:00Z</dcterms:created>
  <dcterms:modified xsi:type="dcterms:W3CDTF">2018-12-10T20:25:57Z</dcterms:modified>
</cp:coreProperties>
</file>