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4" r:id="rId5"/>
    <p:sldId id="272" r:id="rId6"/>
    <p:sldId id="273" r:id="rId7"/>
    <p:sldId id="274" r:id="rId8"/>
    <p:sldId id="265" r:id="rId9"/>
    <p:sldId id="266" r:id="rId10"/>
    <p:sldId id="267" r:id="rId11"/>
    <p:sldId id="259" r:id="rId12"/>
    <p:sldId id="261" r:id="rId13"/>
    <p:sldId id="268" r:id="rId14"/>
    <p:sldId id="269" r:id="rId15"/>
    <p:sldId id="260" r:id="rId16"/>
    <p:sldId id="262" r:id="rId17"/>
    <p:sldId id="270" r:id="rId18"/>
    <p:sldId id="271" r:id="rId19"/>
    <p:sldId id="275"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3" d="100"/>
          <a:sy n="83" d="100"/>
        </p:scale>
        <p:origin x="56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3/20/2019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package" Target="../embeddings/Microsoft_Word_Document6.docx"/><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7.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5.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3" Type="http://schemas.openxmlformats.org/officeDocument/2006/relationships/package" Target="../embeddings/Microsoft_Word_Document2.docx"/><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3.emf"/></Relationships>
</file>

<file path=ppt/slides/_rels/slide7.xml.rels><?xml version="1.0" encoding="UTF-8" standalone="yes"?>
<Relationships xmlns="http://schemas.openxmlformats.org/package/2006/relationships"><Relationship Id="rId3" Type="http://schemas.openxmlformats.org/officeDocument/2006/relationships/package" Target="../embeddings/Microsoft_Word_Document3.docx"/><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4.emf"/></Relationships>
</file>

<file path=ppt/slides/_rels/slide8.xml.rels><?xml version="1.0" encoding="UTF-8" standalone="yes"?>
<Relationships xmlns="http://schemas.openxmlformats.org/package/2006/relationships"><Relationship Id="rId3" Type="http://schemas.openxmlformats.org/officeDocument/2006/relationships/package" Target="../embeddings/Microsoft_Word_Document4.docx"/><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5.emf"/></Relationships>
</file>

<file path=ppt/slides/_rels/slide9.xml.rels><?xml version="1.0" encoding="UTF-8" standalone="yes"?>
<Relationships xmlns="http://schemas.openxmlformats.org/package/2006/relationships"><Relationship Id="rId3" Type="http://schemas.openxmlformats.org/officeDocument/2006/relationships/package" Target="../embeddings/Microsoft_Word_Document5.docx"/><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F70B3-7C2E-47BE-B73D-8AC69399F1E9}"/>
              </a:ext>
            </a:extLst>
          </p:cNvPr>
          <p:cNvSpPr>
            <a:spLocks noGrp="1"/>
          </p:cNvSpPr>
          <p:nvPr>
            <p:ph type="ctrTitle"/>
          </p:nvPr>
        </p:nvSpPr>
        <p:spPr/>
        <p:txBody>
          <a:bodyPr/>
          <a:lstStyle/>
          <a:p>
            <a:r>
              <a:rPr lang="en-US" dirty="0"/>
              <a:t>Performance Indicators</a:t>
            </a:r>
          </a:p>
        </p:txBody>
      </p:sp>
      <p:sp>
        <p:nvSpPr>
          <p:cNvPr id="3" name="Subtitle 2">
            <a:extLst>
              <a:ext uri="{FF2B5EF4-FFF2-40B4-BE49-F238E27FC236}">
                <a16:creationId xmlns:a16="http://schemas.microsoft.com/office/drawing/2014/main" id="{175C92AA-DB91-4262-8443-9F05C8D3D4DD}"/>
              </a:ext>
            </a:extLst>
          </p:cNvPr>
          <p:cNvSpPr>
            <a:spLocks noGrp="1"/>
          </p:cNvSpPr>
          <p:nvPr>
            <p:ph type="subTitle" idx="1"/>
          </p:nvPr>
        </p:nvSpPr>
        <p:spPr/>
        <p:txBody>
          <a:bodyPr>
            <a:normAutofit lnSpcReduction="10000"/>
          </a:bodyPr>
          <a:lstStyle/>
          <a:p>
            <a:r>
              <a:rPr lang="en-US" dirty="0"/>
              <a:t>Michigan Mission based Performance Indicator System (MMBPIS)</a:t>
            </a:r>
          </a:p>
          <a:p>
            <a:r>
              <a:rPr lang="en-US" dirty="0"/>
              <a:t>Sandy Gettel, Quality Manager</a:t>
            </a:r>
          </a:p>
          <a:p>
            <a:r>
              <a:rPr lang="en-US" dirty="0"/>
              <a:t>3-21-2019 </a:t>
            </a:r>
          </a:p>
        </p:txBody>
      </p:sp>
    </p:spTree>
    <p:extLst>
      <p:ext uri="{BB962C8B-B14F-4D97-AF65-F5344CB8AC3E}">
        <p14:creationId xmlns:p14="http://schemas.microsoft.com/office/powerpoint/2010/main" val="2617533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3D221-DEF8-4BC6-8489-5EB55F31A505}"/>
              </a:ext>
            </a:extLst>
          </p:cNvPr>
          <p:cNvSpPr>
            <a:spLocks noGrp="1"/>
          </p:cNvSpPr>
          <p:nvPr>
            <p:ph type="title"/>
          </p:nvPr>
        </p:nvSpPr>
        <p:spPr/>
        <p:txBody>
          <a:bodyPr/>
          <a:lstStyle/>
          <a:p>
            <a:r>
              <a:rPr lang="en-US" dirty="0"/>
              <a:t>Exceptions – Indicator 4b</a:t>
            </a:r>
          </a:p>
        </p:txBody>
      </p:sp>
      <p:graphicFrame>
        <p:nvGraphicFramePr>
          <p:cNvPr id="4" name="Object 3">
            <a:extLst>
              <a:ext uri="{FF2B5EF4-FFF2-40B4-BE49-F238E27FC236}">
                <a16:creationId xmlns:a16="http://schemas.microsoft.com/office/drawing/2014/main" id="{F1109061-CF80-45E7-A570-36986080C5E6}"/>
              </a:ext>
            </a:extLst>
          </p:cNvPr>
          <p:cNvGraphicFramePr>
            <a:graphicFrameLocks noChangeAspect="1"/>
          </p:cNvGraphicFramePr>
          <p:nvPr>
            <p:extLst>
              <p:ext uri="{D42A27DB-BD31-4B8C-83A1-F6EECF244321}">
                <p14:modId xmlns:p14="http://schemas.microsoft.com/office/powerpoint/2010/main" val="1438442306"/>
              </p:ext>
            </p:extLst>
          </p:nvPr>
        </p:nvGraphicFramePr>
        <p:xfrm>
          <a:off x="1844765" y="1930400"/>
          <a:ext cx="6397625" cy="879475"/>
        </p:xfrm>
        <a:graphic>
          <a:graphicData uri="http://schemas.openxmlformats.org/presentationml/2006/ole">
            <mc:AlternateContent xmlns:mc="http://schemas.openxmlformats.org/markup-compatibility/2006">
              <mc:Choice xmlns:v="urn:schemas-microsoft-com:vml" Requires="v">
                <p:oleObj spid="_x0000_s5129" name="Document" r:id="rId3" imgW="6397837" imgH="880020" progId="Word.Document.12">
                  <p:embed/>
                </p:oleObj>
              </mc:Choice>
              <mc:Fallback>
                <p:oleObj name="Document" r:id="rId3" imgW="6397837" imgH="880020" progId="Word.Document.12">
                  <p:embed/>
                  <p:pic>
                    <p:nvPicPr>
                      <p:cNvPr id="0" name=""/>
                      <p:cNvPicPr/>
                      <p:nvPr/>
                    </p:nvPicPr>
                    <p:blipFill>
                      <a:blip r:embed="rId4"/>
                      <a:stretch>
                        <a:fillRect/>
                      </a:stretch>
                    </p:blipFill>
                    <p:spPr>
                      <a:xfrm>
                        <a:off x="1844765" y="1930400"/>
                        <a:ext cx="6397625" cy="879475"/>
                      </a:xfrm>
                      <a:prstGeom prst="rect">
                        <a:avLst/>
                      </a:prstGeom>
                    </p:spPr>
                  </p:pic>
                </p:oleObj>
              </mc:Fallback>
            </mc:AlternateContent>
          </a:graphicData>
        </a:graphic>
      </p:graphicFrame>
    </p:spTree>
    <p:extLst>
      <p:ext uri="{BB962C8B-B14F-4D97-AF65-F5344CB8AC3E}">
        <p14:creationId xmlns:p14="http://schemas.microsoft.com/office/powerpoint/2010/main" val="28495322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D82C0-D2D9-4CA4-B785-29B66855BE5F}"/>
              </a:ext>
            </a:extLst>
          </p:cNvPr>
          <p:cNvSpPr>
            <a:spLocks noGrp="1"/>
          </p:cNvSpPr>
          <p:nvPr>
            <p:ph type="title"/>
          </p:nvPr>
        </p:nvSpPr>
        <p:spPr/>
        <p:txBody>
          <a:bodyPr/>
          <a:lstStyle/>
          <a:p>
            <a:r>
              <a:rPr lang="en-US" dirty="0"/>
              <a:t>Indicator 2: What do we collect?</a:t>
            </a:r>
          </a:p>
        </p:txBody>
      </p:sp>
      <p:sp>
        <p:nvSpPr>
          <p:cNvPr id="3" name="Content Placeholder 2">
            <a:extLst>
              <a:ext uri="{FF2B5EF4-FFF2-40B4-BE49-F238E27FC236}">
                <a16:creationId xmlns:a16="http://schemas.microsoft.com/office/drawing/2014/main" id="{DCAEE5ED-8F01-41B3-AEBB-E80713F02486}"/>
              </a:ext>
            </a:extLst>
          </p:cNvPr>
          <p:cNvSpPr>
            <a:spLocks noGrp="1"/>
          </p:cNvSpPr>
          <p:nvPr>
            <p:ph idx="1"/>
          </p:nvPr>
        </p:nvSpPr>
        <p:spPr>
          <a:xfrm>
            <a:off x="677334" y="1319842"/>
            <a:ext cx="8596668" cy="4675516"/>
          </a:xfrm>
        </p:spPr>
        <p:txBody>
          <a:bodyPr>
            <a:normAutofit fontScale="70000" lnSpcReduction="20000"/>
          </a:bodyPr>
          <a:lstStyle/>
          <a:p>
            <a:pPr marL="0" indent="0">
              <a:buNone/>
            </a:pPr>
            <a:r>
              <a:rPr lang="en-US" sz="1900" b="1" u="sng" dirty="0"/>
              <a:t>Indicator 2: Request for Service</a:t>
            </a:r>
            <a:r>
              <a:rPr lang="en-US" sz="1900" dirty="0"/>
              <a:t>:</a:t>
            </a:r>
            <a:r>
              <a:rPr lang="en-US" sz="1900" i="1" dirty="0"/>
              <a:t> The percentage of new persons during the quarter receiving a face-to-face Assessment or Welcoming Session with a professional within 14 calendar days of the date services were first requested</a:t>
            </a:r>
          </a:p>
          <a:p>
            <a:r>
              <a:rPr lang="en-US" sz="1900" dirty="0"/>
              <a:t># of New Persons Receiving an Initial Non-Emergent Professional Assessment Following a First Request 	</a:t>
            </a:r>
          </a:p>
          <a:p>
            <a:r>
              <a:rPr lang="en-US" sz="1900" dirty="0"/>
              <a:t># of New Persons who are Exceptions 	</a:t>
            </a:r>
          </a:p>
          <a:p>
            <a:r>
              <a:rPr lang="en-US" sz="1900" dirty="0"/>
              <a:t># of Persons Receiving an Initial Assessment within 14 calendar days of First Request </a:t>
            </a:r>
          </a:p>
          <a:p>
            <a:pPr marL="0" indent="0">
              <a:buNone/>
            </a:pPr>
            <a:r>
              <a:rPr lang="en-US" sz="1900" u="sng" dirty="0"/>
              <a:t>Where is this documented?</a:t>
            </a:r>
            <a:endParaRPr lang="en-US" sz="1900" dirty="0"/>
          </a:p>
          <a:p>
            <a:r>
              <a:rPr lang="en-US" sz="1900" dirty="0"/>
              <a:t>SUD Treatment Episode Admission Form Request Date-Date the request for Services was made </a:t>
            </a:r>
          </a:p>
          <a:p>
            <a:r>
              <a:rPr lang="en-US" sz="1900" dirty="0"/>
              <a:t>Date of First Appointment-Date of the Consumers Assessment or welcome appointment.</a:t>
            </a:r>
          </a:p>
          <a:p>
            <a:pPr marL="0" indent="0">
              <a:buNone/>
            </a:pPr>
            <a:r>
              <a:rPr lang="en-US" sz="1900" u="sng" dirty="0"/>
              <a:t>Calculations </a:t>
            </a:r>
            <a:endParaRPr lang="en-US" sz="1900" dirty="0"/>
          </a:p>
          <a:p>
            <a:r>
              <a:rPr lang="en-US" sz="1900" dirty="0"/>
              <a:t>Number of Days is calculated between “Date of First Request/Contact” and “Admission Date”</a:t>
            </a:r>
          </a:p>
          <a:p>
            <a:pPr marL="0" indent="0">
              <a:buNone/>
            </a:pPr>
            <a:r>
              <a:rPr lang="en-US" sz="1900" u="sng" dirty="0"/>
              <a:t>Exceptions;</a:t>
            </a:r>
            <a:endParaRPr lang="en-US" sz="1900" dirty="0"/>
          </a:p>
          <a:p>
            <a:pPr lvl="0"/>
            <a:r>
              <a:rPr lang="en-US" sz="1900" dirty="0"/>
              <a:t>Consumers who request an appointment outside of 14 days of the “Date of First Request/Contact” or refused an appointment offered within 14 days </a:t>
            </a:r>
            <a:r>
              <a:rPr lang="en-US" sz="1900" i="1" dirty="0"/>
              <a:t>(indicated in the Treatment Episode in the “First / Welcoming Appointment” section)</a:t>
            </a:r>
            <a:endParaRPr lang="en-US" sz="1900" dirty="0"/>
          </a:p>
          <a:p>
            <a:pPr lvl="0"/>
            <a:r>
              <a:rPr lang="en-US" sz="1900" dirty="0"/>
              <a:t>Consumers who cancel or no-show for the first appointment </a:t>
            </a:r>
            <a:r>
              <a:rPr lang="en-US" sz="1900" i="1" dirty="0"/>
              <a:t>(indicated in the Treatment Episode in the “First / Welcoming Appointment” section)</a:t>
            </a:r>
          </a:p>
          <a:p>
            <a:pPr marL="0" lvl="0" indent="0">
              <a:buNone/>
            </a:pPr>
            <a:r>
              <a:rPr lang="en-US" sz="1900" dirty="0"/>
              <a:t>Notes: If consumer reschedules the first appointment, count the “Reschedule Request Date” as "Date of First Request" (indicated in the Treatment Episode in the “First / Welcoming Appointment” section)</a:t>
            </a:r>
          </a:p>
          <a:p>
            <a:endParaRPr lang="en-US" dirty="0"/>
          </a:p>
        </p:txBody>
      </p:sp>
    </p:spTree>
    <p:extLst>
      <p:ext uri="{BB962C8B-B14F-4D97-AF65-F5344CB8AC3E}">
        <p14:creationId xmlns:p14="http://schemas.microsoft.com/office/powerpoint/2010/main" val="31247533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D82C0-D2D9-4CA4-B785-29B66855BE5F}"/>
              </a:ext>
            </a:extLst>
          </p:cNvPr>
          <p:cNvSpPr>
            <a:spLocks noGrp="1"/>
          </p:cNvSpPr>
          <p:nvPr>
            <p:ph type="title"/>
          </p:nvPr>
        </p:nvSpPr>
        <p:spPr/>
        <p:txBody>
          <a:bodyPr/>
          <a:lstStyle/>
          <a:p>
            <a:r>
              <a:rPr lang="en-US" dirty="0"/>
              <a:t>Indicator 3: What do we collect?</a:t>
            </a:r>
          </a:p>
        </p:txBody>
      </p:sp>
      <p:sp>
        <p:nvSpPr>
          <p:cNvPr id="3" name="Content Placeholder 2">
            <a:extLst>
              <a:ext uri="{FF2B5EF4-FFF2-40B4-BE49-F238E27FC236}">
                <a16:creationId xmlns:a16="http://schemas.microsoft.com/office/drawing/2014/main" id="{DCAEE5ED-8F01-41B3-AEBB-E80713F02486}"/>
              </a:ext>
            </a:extLst>
          </p:cNvPr>
          <p:cNvSpPr>
            <a:spLocks noGrp="1"/>
          </p:cNvSpPr>
          <p:nvPr>
            <p:ph idx="1"/>
          </p:nvPr>
        </p:nvSpPr>
        <p:spPr>
          <a:xfrm>
            <a:off x="677334" y="1319841"/>
            <a:ext cx="8596668" cy="5020573"/>
          </a:xfrm>
        </p:spPr>
        <p:txBody>
          <a:bodyPr>
            <a:normAutofit fontScale="55000" lnSpcReduction="20000"/>
          </a:bodyPr>
          <a:lstStyle/>
          <a:p>
            <a:pPr marL="0" indent="0">
              <a:buNone/>
            </a:pPr>
            <a:r>
              <a:rPr lang="en-US" sz="2200" b="1" u="sng" dirty="0"/>
              <a:t>Indicator 3:  First Ongoing Service</a:t>
            </a:r>
            <a:r>
              <a:rPr lang="en-US" sz="2200" dirty="0"/>
              <a:t>: </a:t>
            </a:r>
            <a:r>
              <a:rPr lang="en-US" sz="2200" i="1" dirty="0"/>
              <a:t>Percentage of new persons during the quarter starting on-going service with a face-to-face appointment within 14 days of a face-to-face first appointment (assessment or </a:t>
            </a:r>
            <a:r>
              <a:rPr lang="en-US" sz="2200" dirty="0"/>
              <a:t>welcoming session</a:t>
            </a:r>
            <a:r>
              <a:rPr lang="en-US" sz="2200" i="1" dirty="0"/>
              <a:t>) with a professional</a:t>
            </a:r>
            <a:endParaRPr lang="en-US" sz="2200" dirty="0"/>
          </a:p>
          <a:p>
            <a:pPr marL="0" indent="0">
              <a:buNone/>
            </a:pPr>
            <a:r>
              <a:rPr lang="en-US" sz="2200" u="sng" dirty="0"/>
              <a:t>Where is this documented? </a:t>
            </a:r>
          </a:p>
          <a:p>
            <a:r>
              <a:rPr lang="en-US" sz="2200" dirty="0"/>
              <a:t>SUD Treatment Episode Admission Form:  First Ongoing Service</a:t>
            </a:r>
          </a:p>
          <a:p>
            <a:pPr marL="0" indent="0">
              <a:buNone/>
            </a:pPr>
            <a:r>
              <a:rPr lang="en-US" sz="2200" u="sng" dirty="0"/>
              <a:t>How is the </a:t>
            </a:r>
            <a:r>
              <a:rPr lang="en-US" sz="2200" i="1" u="sng" dirty="0"/>
              <a:t>First on-going service</a:t>
            </a:r>
            <a:r>
              <a:rPr lang="en-US" sz="2200" u="sng" dirty="0"/>
              <a:t> determined?</a:t>
            </a:r>
          </a:p>
          <a:p>
            <a:pPr lvl="0"/>
            <a:r>
              <a:rPr lang="en-US" sz="2200" dirty="0"/>
              <a:t>SUD Claim is in “paid” or “approved for payment” status</a:t>
            </a:r>
          </a:p>
          <a:p>
            <a:pPr lvl="0"/>
            <a:r>
              <a:rPr lang="en-US" sz="2200" dirty="0"/>
              <a:t>Claim is attached to an authorization related to the SUD admission</a:t>
            </a:r>
          </a:p>
          <a:p>
            <a:pPr lvl="0"/>
            <a:r>
              <a:rPr lang="en-US" sz="2200" dirty="0"/>
              <a:t>Allow assessment code (H0001) to be counted as a first on-going service, as long as it’s not on the date of admission (to accommodate Recovery Oriented Systems of Care model)</a:t>
            </a:r>
          </a:p>
          <a:p>
            <a:pPr lvl="0"/>
            <a:r>
              <a:rPr lang="en-US" sz="2200" dirty="0"/>
              <a:t>First on-going service must be on (if not H0001) or after the date of admission</a:t>
            </a:r>
          </a:p>
          <a:p>
            <a:pPr marL="0" indent="0">
              <a:buNone/>
            </a:pPr>
            <a:r>
              <a:rPr lang="en-US" sz="2200" u="sng" dirty="0"/>
              <a:t>Calculations </a:t>
            </a:r>
            <a:endParaRPr lang="en-US" sz="2200" dirty="0"/>
          </a:p>
          <a:p>
            <a:r>
              <a:rPr lang="en-US" sz="2200" dirty="0"/>
              <a:t>Number of Days is calculated between the </a:t>
            </a:r>
            <a:r>
              <a:rPr lang="en-US" sz="2200" b="1" dirty="0"/>
              <a:t>Admission Date</a:t>
            </a:r>
            <a:r>
              <a:rPr lang="en-US" sz="2200" dirty="0"/>
              <a:t> indicated on the SUD Admission form and date of the “</a:t>
            </a:r>
            <a:r>
              <a:rPr lang="en-US" sz="2200" b="1" dirty="0"/>
              <a:t>First On-Going Service</a:t>
            </a:r>
            <a:r>
              <a:rPr lang="en-US" sz="2200" dirty="0"/>
              <a:t>” related to that admission</a:t>
            </a:r>
          </a:p>
          <a:p>
            <a:pPr marL="0" indent="0">
              <a:buNone/>
            </a:pPr>
            <a:r>
              <a:rPr lang="en-US" sz="2200" u="sng" dirty="0"/>
              <a:t>Exceptions</a:t>
            </a:r>
            <a:endParaRPr lang="en-US" sz="2200" dirty="0"/>
          </a:p>
          <a:p>
            <a:r>
              <a:rPr lang="en-US" sz="2200" dirty="0"/>
              <a:t> Consumers who request an appointment outside of 14 days of the “Admission Date” or refused an appointment offered within 14 days of the “Admission Date” </a:t>
            </a:r>
            <a:r>
              <a:rPr lang="en-US" sz="2200" i="1" dirty="0"/>
              <a:t>(indicated in the Treatment Episode in the “Next Appointment” section or in the SUD Admission form)</a:t>
            </a:r>
            <a:endParaRPr lang="en-US" sz="2200" dirty="0"/>
          </a:p>
          <a:p>
            <a:r>
              <a:rPr lang="en-US" sz="2200" dirty="0"/>
              <a:t> Consumers who cancel, reschedule or no-show for an appointment scheduled within 14 days of “Admission Date” </a:t>
            </a:r>
            <a:r>
              <a:rPr lang="en-US" sz="2200" i="1" dirty="0"/>
              <a:t>(indicated in the Treatment Episode in the “Next Appointment” section or in the SUD Admission form)</a:t>
            </a:r>
            <a:endParaRPr lang="en-US" sz="2200" dirty="0"/>
          </a:p>
          <a:p>
            <a:pPr marL="0" indent="0">
              <a:buNone/>
            </a:pPr>
            <a:r>
              <a:rPr lang="en-US" dirty="0"/>
              <a:t> </a:t>
            </a:r>
          </a:p>
          <a:p>
            <a:endParaRPr lang="en-US" dirty="0"/>
          </a:p>
        </p:txBody>
      </p:sp>
    </p:spTree>
    <p:extLst>
      <p:ext uri="{BB962C8B-B14F-4D97-AF65-F5344CB8AC3E}">
        <p14:creationId xmlns:p14="http://schemas.microsoft.com/office/powerpoint/2010/main" val="11797147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822D1-6638-449E-830A-AB8B837A95DD}"/>
              </a:ext>
            </a:extLst>
          </p:cNvPr>
          <p:cNvSpPr>
            <a:spLocks noGrp="1"/>
          </p:cNvSpPr>
          <p:nvPr>
            <p:ph type="title"/>
          </p:nvPr>
        </p:nvSpPr>
        <p:spPr/>
        <p:txBody>
          <a:bodyPr/>
          <a:lstStyle/>
          <a:p>
            <a:r>
              <a:rPr lang="en-US" dirty="0"/>
              <a:t>Frequently Asked Questions</a:t>
            </a:r>
            <a:br>
              <a:rPr lang="en-US" dirty="0"/>
            </a:br>
            <a:r>
              <a:rPr lang="en-US" dirty="0"/>
              <a:t>Indicator 3:</a:t>
            </a:r>
          </a:p>
        </p:txBody>
      </p:sp>
      <p:sp>
        <p:nvSpPr>
          <p:cNvPr id="3" name="Content Placeholder 2">
            <a:extLst>
              <a:ext uri="{FF2B5EF4-FFF2-40B4-BE49-F238E27FC236}">
                <a16:creationId xmlns:a16="http://schemas.microsoft.com/office/drawing/2014/main" id="{B29C52F5-6BBA-44D5-B16A-7AB5661C0F16}"/>
              </a:ext>
            </a:extLst>
          </p:cNvPr>
          <p:cNvSpPr>
            <a:spLocks noGrp="1"/>
          </p:cNvSpPr>
          <p:nvPr>
            <p:ph idx="1"/>
          </p:nvPr>
        </p:nvSpPr>
        <p:spPr>
          <a:xfrm>
            <a:off x="677334" y="2003564"/>
            <a:ext cx="8596668" cy="4244836"/>
          </a:xfrm>
        </p:spPr>
        <p:txBody>
          <a:bodyPr>
            <a:normAutofit fontScale="92500" lnSpcReduction="20000"/>
          </a:bodyPr>
          <a:lstStyle/>
          <a:p>
            <a:pPr lvl="0"/>
            <a:r>
              <a:rPr lang="en-US" dirty="0"/>
              <a:t>Consumer is scheduled for an appointment with a clinician within 14 days for their first ongoing service but the clinician cancels.  Clinician is unable to reach consumer to reschedule, leaves messages, including an offer date of a new appt that is still within the 14 days.  Consumer does not call back/cannot be reached despite multiple attempts.  Is this in-compliance or out-of-compliance? </a:t>
            </a:r>
          </a:p>
          <a:p>
            <a:pPr marL="0" indent="0">
              <a:buNone/>
            </a:pPr>
            <a:r>
              <a:rPr lang="en-US" u="sng" dirty="0"/>
              <a:t>Answer</a:t>
            </a:r>
            <a:r>
              <a:rPr lang="en-US" dirty="0"/>
              <a:t>:  This is out-of-compliance.  Since the clinician cancelled then the obligation falls upon the agency to reschedule within the 14 days.  The “Offered via voicemail" of a new appointment should not be counted as a viable appointment to meet the Indicator criteria or to later consider the appointment an exception.   If the appointment is confirmed but is cancelled or a no show then it would be considered an exception.   </a:t>
            </a:r>
          </a:p>
          <a:p>
            <a:pPr marL="0" indent="0">
              <a:buNone/>
            </a:pPr>
            <a:r>
              <a:rPr lang="en-US" u="sng" dirty="0"/>
              <a:t>10/26/17</a:t>
            </a:r>
            <a:r>
              <a:rPr lang="en-US" dirty="0"/>
              <a:t> QIC discussion additions: There was discussion around whether a letter sent with an appointment date to a consumer meets the definition of “offering” an appointment.  After discussion, it was agreed that a letter does constitute an offered date for an appointment.  It was also agreed that if an agency sends a letter as confirmation of an appointment and the client does not show, then it is also acceptable to count it as an exception.   </a:t>
            </a:r>
          </a:p>
          <a:p>
            <a:endParaRPr lang="en-US" dirty="0"/>
          </a:p>
        </p:txBody>
      </p:sp>
    </p:spTree>
    <p:extLst>
      <p:ext uri="{BB962C8B-B14F-4D97-AF65-F5344CB8AC3E}">
        <p14:creationId xmlns:p14="http://schemas.microsoft.com/office/powerpoint/2010/main" val="2649219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0BB2C-CEB1-430B-AA7F-AF91C83E8F28}"/>
              </a:ext>
            </a:extLst>
          </p:cNvPr>
          <p:cNvSpPr>
            <a:spLocks noGrp="1"/>
          </p:cNvSpPr>
          <p:nvPr>
            <p:ph type="title"/>
          </p:nvPr>
        </p:nvSpPr>
        <p:spPr>
          <a:xfrm>
            <a:off x="677334" y="609600"/>
            <a:ext cx="8596668" cy="982532"/>
          </a:xfrm>
        </p:spPr>
        <p:txBody>
          <a:bodyPr/>
          <a:lstStyle/>
          <a:p>
            <a:r>
              <a:rPr lang="en-US" dirty="0"/>
              <a:t>Indicator 3: FAQ continued</a:t>
            </a:r>
          </a:p>
        </p:txBody>
      </p:sp>
      <p:sp>
        <p:nvSpPr>
          <p:cNvPr id="3" name="Content Placeholder 2">
            <a:extLst>
              <a:ext uri="{FF2B5EF4-FFF2-40B4-BE49-F238E27FC236}">
                <a16:creationId xmlns:a16="http://schemas.microsoft.com/office/drawing/2014/main" id="{6374CFBE-5FCD-4209-824D-F3BE3AFFC608}"/>
              </a:ext>
            </a:extLst>
          </p:cNvPr>
          <p:cNvSpPr>
            <a:spLocks noGrp="1"/>
          </p:cNvSpPr>
          <p:nvPr>
            <p:ph idx="1"/>
          </p:nvPr>
        </p:nvSpPr>
        <p:spPr>
          <a:xfrm>
            <a:off x="677334" y="1409253"/>
            <a:ext cx="8596668" cy="4839148"/>
          </a:xfrm>
        </p:spPr>
        <p:txBody>
          <a:bodyPr>
            <a:normAutofit/>
          </a:bodyPr>
          <a:lstStyle/>
          <a:p>
            <a:pPr lvl="0"/>
            <a:r>
              <a:rPr lang="en-US" dirty="0"/>
              <a:t>We get a referral from a jail for a person that will be paroled soon to our area.  The jail has a re-entry project where they connect with us for services. The Jail is located out of county for us, but some of the inmates are paroled to our counties. Once we get a referral, a member our Assessment and Referral Team, goes out and completes an assessment to see if they qualify and what services they should receive when they are released. This starts the clock to then start services within 14-days, but they are often not paroled until after that, so services cannot start.  Is there some exception to use so that we are not out-of-compliance? </a:t>
            </a:r>
          </a:p>
          <a:p>
            <a:pPr marL="0" indent="0">
              <a:buNone/>
            </a:pPr>
            <a:r>
              <a:rPr lang="en-US" u="sng" dirty="0"/>
              <a:t>ANSWER</a:t>
            </a:r>
            <a:r>
              <a:rPr lang="en-US" dirty="0"/>
              <a:t>: Since the consumer is unable to receive services prior to the release this would be counted as a “request outside of the 14 days” therefore, this would be an exception. </a:t>
            </a:r>
          </a:p>
          <a:p>
            <a:pPr lvl="0"/>
            <a:r>
              <a:rPr lang="en-US" dirty="0"/>
              <a:t>What date is used when a Jail calls to schedule an appointment after release, however the release is not for another two weeks? </a:t>
            </a:r>
          </a:p>
          <a:p>
            <a:pPr marL="0" indent="0">
              <a:buNone/>
            </a:pPr>
            <a:r>
              <a:rPr lang="en-US" u="sng" dirty="0"/>
              <a:t>ANSWER</a:t>
            </a:r>
            <a:r>
              <a:rPr lang="en-US" dirty="0"/>
              <a:t>: Requested a follow up appointment outside of the 14-day period.</a:t>
            </a:r>
          </a:p>
          <a:p>
            <a:endParaRPr lang="en-US" dirty="0"/>
          </a:p>
          <a:p>
            <a:endParaRPr lang="en-US" dirty="0"/>
          </a:p>
        </p:txBody>
      </p:sp>
    </p:spTree>
    <p:extLst>
      <p:ext uri="{BB962C8B-B14F-4D97-AF65-F5344CB8AC3E}">
        <p14:creationId xmlns:p14="http://schemas.microsoft.com/office/powerpoint/2010/main" val="1327713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5A8F0-BD8A-4AB3-B9E4-75A7439A7097}"/>
              </a:ext>
            </a:extLst>
          </p:cNvPr>
          <p:cNvSpPr>
            <a:spLocks noGrp="1"/>
          </p:cNvSpPr>
          <p:nvPr>
            <p:ph type="title"/>
          </p:nvPr>
        </p:nvSpPr>
        <p:spPr>
          <a:xfrm>
            <a:off x="677334" y="609600"/>
            <a:ext cx="8596668" cy="667109"/>
          </a:xfrm>
        </p:spPr>
        <p:txBody>
          <a:bodyPr/>
          <a:lstStyle/>
          <a:p>
            <a:r>
              <a:rPr lang="en-US" dirty="0"/>
              <a:t>Indicator 4b: What do we collect?</a:t>
            </a:r>
          </a:p>
        </p:txBody>
      </p:sp>
      <p:sp>
        <p:nvSpPr>
          <p:cNvPr id="3" name="Content Placeholder 2">
            <a:extLst>
              <a:ext uri="{FF2B5EF4-FFF2-40B4-BE49-F238E27FC236}">
                <a16:creationId xmlns:a16="http://schemas.microsoft.com/office/drawing/2014/main" id="{BE328709-6428-42F4-8293-9EA2DD4A648C}"/>
              </a:ext>
            </a:extLst>
          </p:cNvPr>
          <p:cNvSpPr>
            <a:spLocks noGrp="1"/>
          </p:cNvSpPr>
          <p:nvPr>
            <p:ph idx="1"/>
          </p:nvPr>
        </p:nvSpPr>
        <p:spPr>
          <a:xfrm>
            <a:off x="677334" y="1276709"/>
            <a:ext cx="8596668" cy="5382883"/>
          </a:xfrm>
        </p:spPr>
        <p:txBody>
          <a:bodyPr>
            <a:normAutofit fontScale="47500" lnSpcReduction="20000"/>
          </a:bodyPr>
          <a:lstStyle/>
          <a:p>
            <a:pPr marL="2286000" indent="-2286000">
              <a:buNone/>
            </a:pPr>
            <a:r>
              <a:rPr lang="en-US" sz="2500" b="1" u="sng" dirty="0"/>
              <a:t>Indicator 4b: Follow up within 7 days.</a:t>
            </a:r>
            <a:r>
              <a:rPr lang="en-US" sz="2500" i="1" dirty="0"/>
              <a:t> The percent of discharges from a substance abuse detox unit who are seen for follow-up care within 7 days.</a:t>
            </a:r>
            <a:endParaRPr lang="en-US" sz="2500" dirty="0"/>
          </a:p>
          <a:p>
            <a:pPr marL="0" indent="0">
              <a:buNone/>
            </a:pPr>
            <a:r>
              <a:rPr lang="en-US" sz="2500" u="sng" dirty="0"/>
              <a:t>Where is this documented</a:t>
            </a:r>
            <a:r>
              <a:rPr lang="en-US" sz="2500" dirty="0"/>
              <a:t>?  </a:t>
            </a:r>
          </a:p>
          <a:p>
            <a:r>
              <a:rPr lang="en-US" sz="2500" dirty="0"/>
              <a:t>SUD Discharge Form</a:t>
            </a:r>
          </a:p>
          <a:p>
            <a:pPr marL="0" indent="0">
              <a:buNone/>
            </a:pPr>
            <a:endParaRPr lang="en-US" sz="2500" u="sng" dirty="0"/>
          </a:p>
          <a:p>
            <a:pPr marL="0" indent="0">
              <a:buNone/>
            </a:pPr>
            <a:r>
              <a:rPr lang="en-US" sz="2500" u="sng" dirty="0"/>
              <a:t>First follow-up service</a:t>
            </a:r>
            <a:r>
              <a:rPr lang="en-US" sz="2500" dirty="0"/>
              <a:t> must be:</a:t>
            </a:r>
          </a:p>
          <a:p>
            <a:pPr lvl="1"/>
            <a:r>
              <a:rPr lang="en-US" sz="2500" dirty="0"/>
              <a:t>SUD Claim with “paid” or “approved for payment” status</a:t>
            </a:r>
          </a:p>
          <a:p>
            <a:pPr lvl="1"/>
            <a:r>
              <a:rPr lang="en-US" sz="2500" dirty="0"/>
              <a:t>Service Date could be after the end of the quarter (look up to 60 days forward)</a:t>
            </a:r>
          </a:p>
          <a:p>
            <a:pPr lvl="1"/>
            <a:r>
              <a:rPr lang="en-US" sz="2500" dirty="0"/>
              <a:t>Service code is </a:t>
            </a:r>
            <a:r>
              <a:rPr lang="en-US" sz="2500" b="1" dirty="0"/>
              <a:t>not</a:t>
            </a:r>
            <a:r>
              <a:rPr lang="en-US" sz="2500" dirty="0"/>
              <a:t> H0010 or H0012 (Detox codes) – to avoid finding the detox service that occurred on the discharge date</a:t>
            </a:r>
          </a:p>
          <a:p>
            <a:pPr marL="0" indent="0">
              <a:buNone/>
            </a:pPr>
            <a:r>
              <a:rPr lang="en-US" sz="2500" u="sng" dirty="0"/>
              <a:t>Calculations</a:t>
            </a:r>
          </a:p>
          <a:p>
            <a:r>
              <a:rPr lang="en-US" sz="2500" dirty="0"/>
              <a:t>Number of Days is calculated between “Detox Discharge Date” specified in the SUD Discharge form for Detox episode and service date of the </a:t>
            </a:r>
            <a:r>
              <a:rPr lang="en-US" sz="2500" u="sng" dirty="0"/>
              <a:t>first follow-up service</a:t>
            </a:r>
            <a:r>
              <a:rPr lang="en-US" sz="2500" dirty="0"/>
              <a:t> with a substance abuse professional.  If no follow-up service is found, the event is recorded as “Not within 7 days”.</a:t>
            </a:r>
          </a:p>
          <a:p>
            <a:pPr marL="0" indent="0">
              <a:buNone/>
            </a:pPr>
            <a:br>
              <a:rPr lang="en-US" sz="2500" dirty="0"/>
            </a:br>
            <a:r>
              <a:rPr lang="en-US" sz="2500" u="sng" dirty="0"/>
              <a:t>Exceptions</a:t>
            </a:r>
          </a:p>
          <a:p>
            <a:pPr lvl="0"/>
            <a:r>
              <a:rPr lang="en-US" sz="2500" dirty="0"/>
              <a:t>Consumers who request an appointment outside of 7 days of Discharge Date or refused an appointment offered within 7 days of Discharge Date </a:t>
            </a:r>
            <a:r>
              <a:rPr lang="en-US" sz="2500" i="1" dirty="0"/>
              <a:t>(indicated in the SUD Discharge Form in the “Detox Discharge” section)</a:t>
            </a:r>
            <a:endParaRPr lang="en-US" sz="2500" dirty="0"/>
          </a:p>
          <a:p>
            <a:pPr lvl="0"/>
            <a:r>
              <a:rPr lang="en-US" sz="2500" strike="sngStrike" dirty="0"/>
              <a:t>Consumers who choose not to use MSHN “in-network” follow up services. </a:t>
            </a:r>
            <a:r>
              <a:rPr lang="en-US" sz="2500" b="1" dirty="0"/>
              <a:t>3/12/2019 Chose to not use CA/CMHSP/PIHP Services</a:t>
            </a:r>
            <a:endParaRPr lang="en-US" sz="2500" dirty="0"/>
          </a:p>
          <a:p>
            <a:pPr lvl="0"/>
            <a:r>
              <a:rPr lang="en-US" sz="2500" dirty="0"/>
              <a:t>Consumers who cancel, reschedule or no-show for an appointment scheduled within 7 days of Discharge Date</a:t>
            </a:r>
          </a:p>
          <a:p>
            <a:pPr lvl="0"/>
            <a:r>
              <a:rPr lang="en-US" sz="2500" dirty="0"/>
              <a:t>One of the “reasons for delay” is indicated on the “SUD Discharge” form in “Reason for Delay when Follow-up Treatment Admission is scheduled more than 7 Days past Detox Discharge Date” drop-down.</a:t>
            </a:r>
          </a:p>
          <a:p>
            <a:endParaRPr lang="en-US" dirty="0"/>
          </a:p>
        </p:txBody>
      </p:sp>
    </p:spTree>
    <p:extLst>
      <p:ext uri="{BB962C8B-B14F-4D97-AF65-F5344CB8AC3E}">
        <p14:creationId xmlns:p14="http://schemas.microsoft.com/office/powerpoint/2010/main" val="35463180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7BCA2-EE1A-4BBF-B5D3-C19D7B3E17BD}"/>
              </a:ext>
            </a:extLst>
          </p:cNvPr>
          <p:cNvSpPr>
            <a:spLocks noGrp="1"/>
          </p:cNvSpPr>
          <p:nvPr>
            <p:ph type="title"/>
          </p:nvPr>
        </p:nvSpPr>
        <p:spPr/>
        <p:txBody>
          <a:bodyPr/>
          <a:lstStyle/>
          <a:p>
            <a:r>
              <a:rPr lang="en-US" dirty="0"/>
              <a:t>Indicator 4b: What do we collect?</a:t>
            </a:r>
          </a:p>
        </p:txBody>
      </p:sp>
      <p:sp>
        <p:nvSpPr>
          <p:cNvPr id="3" name="Content Placeholder 2">
            <a:extLst>
              <a:ext uri="{FF2B5EF4-FFF2-40B4-BE49-F238E27FC236}">
                <a16:creationId xmlns:a16="http://schemas.microsoft.com/office/drawing/2014/main" id="{612E16EF-0930-4CC1-93BE-E8942472BA9F}"/>
              </a:ext>
            </a:extLst>
          </p:cNvPr>
          <p:cNvSpPr>
            <a:spLocks noGrp="1"/>
          </p:cNvSpPr>
          <p:nvPr>
            <p:ph idx="1"/>
          </p:nvPr>
        </p:nvSpPr>
        <p:spPr>
          <a:xfrm>
            <a:off x="677334" y="1535503"/>
            <a:ext cx="8596668" cy="4505860"/>
          </a:xfrm>
        </p:spPr>
        <p:txBody>
          <a:bodyPr>
            <a:normAutofit fontScale="77500" lnSpcReduction="20000"/>
          </a:bodyPr>
          <a:lstStyle/>
          <a:p>
            <a:pPr marL="0" indent="0">
              <a:buNone/>
            </a:pPr>
            <a:r>
              <a:rPr lang="en-US" dirty="0"/>
              <a:t>The Reasons for Delay are as follows:</a:t>
            </a:r>
          </a:p>
          <a:p>
            <a:pPr marL="396875" indent="0">
              <a:buNone/>
            </a:pPr>
            <a:r>
              <a:rPr lang="en-US" dirty="0"/>
              <a:t>1.            Refused a follow up appointment within the 7-day period (requires an appointment)</a:t>
            </a:r>
          </a:p>
          <a:p>
            <a:pPr marL="396875" indent="0">
              <a:buNone/>
            </a:pPr>
            <a:r>
              <a:rPr lang="en-US" dirty="0"/>
              <a:t>2.            Requested a follow up appointment outside of the 7-day period(requires an appointment)</a:t>
            </a:r>
          </a:p>
          <a:p>
            <a:pPr marL="396875" indent="0">
              <a:buNone/>
            </a:pPr>
            <a:r>
              <a:rPr lang="en-US" dirty="0"/>
              <a:t>3.           </a:t>
            </a:r>
            <a:r>
              <a:rPr lang="en-US" strike="sngStrike" dirty="0"/>
              <a:t> A consumer who chose to not use a MSHN in Network SUD Provider </a:t>
            </a:r>
            <a:endParaRPr lang="en-US" dirty="0"/>
          </a:p>
          <a:p>
            <a:pPr marL="396875" indent="0">
              <a:buNone/>
            </a:pPr>
            <a:r>
              <a:rPr lang="en-US" b="1" dirty="0"/>
              <a:t>        Consumers who choose not to use CA/CMHSP/PIHP services</a:t>
            </a:r>
            <a:r>
              <a:rPr lang="en-US" b="1" i="1" dirty="0"/>
              <a:t> (effective 3/12/2019)</a:t>
            </a:r>
            <a:endParaRPr lang="en-US" dirty="0"/>
          </a:p>
          <a:p>
            <a:pPr marL="396875" indent="0">
              <a:buNone/>
            </a:pPr>
            <a:r>
              <a:rPr lang="en-US" dirty="0"/>
              <a:t>4.            Client chose to leave treatment (dropped out)</a:t>
            </a:r>
          </a:p>
          <a:p>
            <a:pPr marL="396875" indent="0">
              <a:buNone/>
            </a:pPr>
            <a:r>
              <a:rPr lang="en-US" dirty="0"/>
              <a:t>5.            Rescheduled the appointment within the 7-day period</a:t>
            </a:r>
          </a:p>
          <a:p>
            <a:pPr marL="396875" indent="0">
              <a:buNone/>
            </a:pPr>
            <a:r>
              <a:rPr lang="en-US" dirty="0"/>
              <a:t>6.            No showed for an appointment within the 7-day period</a:t>
            </a:r>
          </a:p>
          <a:p>
            <a:pPr marL="0" indent="0">
              <a:buNone/>
            </a:pPr>
            <a:r>
              <a:rPr lang="en-US" dirty="0"/>
              <a:t> </a:t>
            </a:r>
          </a:p>
          <a:p>
            <a:pPr marL="0" indent="0">
              <a:buNone/>
            </a:pPr>
            <a:r>
              <a:rPr lang="en-US" i="1" dirty="0"/>
              <a:t>Date of Appointment and Provider is not required if one of the following Reasons for Delay is selected (required otherwise):</a:t>
            </a:r>
            <a:endParaRPr lang="en-US" dirty="0"/>
          </a:p>
          <a:p>
            <a:pPr lvl="0"/>
            <a:r>
              <a:rPr lang="en-US" dirty="0"/>
              <a:t>Consumers who choose not to use CA/CMHSP/PIHP services</a:t>
            </a:r>
            <a:r>
              <a:rPr lang="en-US" i="1" dirty="0"/>
              <a:t> </a:t>
            </a:r>
            <a:endParaRPr lang="en-US" dirty="0"/>
          </a:p>
          <a:p>
            <a:pPr lvl="0"/>
            <a:r>
              <a:rPr lang="en-US" dirty="0"/>
              <a:t>Client chose to leave treatment (dropped out)</a:t>
            </a:r>
          </a:p>
          <a:p>
            <a:pPr marL="0" indent="0">
              <a:buNone/>
            </a:pPr>
            <a:r>
              <a:rPr lang="en-US" i="1" dirty="0"/>
              <a:t>Note: Must come back into Discharge to update the Status of the Appointment </a:t>
            </a:r>
            <a:endParaRPr lang="en-US" dirty="0"/>
          </a:p>
          <a:p>
            <a:endParaRPr lang="en-US" dirty="0"/>
          </a:p>
        </p:txBody>
      </p:sp>
    </p:spTree>
    <p:extLst>
      <p:ext uri="{BB962C8B-B14F-4D97-AF65-F5344CB8AC3E}">
        <p14:creationId xmlns:p14="http://schemas.microsoft.com/office/powerpoint/2010/main" val="28484717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976CC-F178-4B47-A830-EE63D8407710}"/>
              </a:ext>
            </a:extLst>
          </p:cNvPr>
          <p:cNvSpPr>
            <a:spLocks noGrp="1"/>
          </p:cNvSpPr>
          <p:nvPr>
            <p:ph type="title"/>
          </p:nvPr>
        </p:nvSpPr>
        <p:spPr>
          <a:xfrm>
            <a:off x="677334" y="609600"/>
            <a:ext cx="8596668" cy="788894"/>
          </a:xfrm>
        </p:spPr>
        <p:txBody>
          <a:bodyPr/>
          <a:lstStyle/>
          <a:p>
            <a:r>
              <a:rPr lang="en-US" dirty="0"/>
              <a:t>Indicator 4b: FAQ</a:t>
            </a:r>
          </a:p>
        </p:txBody>
      </p:sp>
      <p:sp>
        <p:nvSpPr>
          <p:cNvPr id="3" name="Content Placeholder 2">
            <a:extLst>
              <a:ext uri="{FF2B5EF4-FFF2-40B4-BE49-F238E27FC236}">
                <a16:creationId xmlns:a16="http://schemas.microsoft.com/office/drawing/2014/main" id="{5B99D743-6D1E-4420-84A5-D84587DCAC4E}"/>
              </a:ext>
            </a:extLst>
          </p:cNvPr>
          <p:cNvSpPr>
            <a:spLocks noGrp="1"/>
          </p:cNvSpPr>
          <p:nvPr>
            <p:ph idx="1"/>
          </p:nvPr>
        </p:nvSpPr>
        <p:spPr>
          <a:xfrm>
            <a:off x="677334" y="1398494"/>
            <a:ext cx="8596668" cy="4849905"/>
          </a:xfrm>
        </p:spPr>
        <p:txBody>
          <a:bodyPr>
            <a:normAutofit fontScale="92500" lnSpcReduction="10000"/>
          </a:bodyPr>
          <a:lstStyle/>
          <a:p>
            <a:pPr lvl="0"/>
            <a:r>
              <a:rPr lang="en-US" dirty="0"/>
              <a:t>A consumer has been discharged from services as a result of not following facility rules. Is this an exception? Or Out of compliance? What should the “Reason for Delay” be?</a:t>
            </a:r>
          </a:p>
          <a:p>
            <a:pPr marL="0" indent="0">
              <a:buNone/>
            </a:pPr>
            <a:r>
              <a:rPr lang="en-US" u="sng" dirty="0"/>
              <a:t>ANSWER: </a:t>
            </a:r>
            <a:r>
              <a:rPr lang="en-US" dirty="0"/>
              <a:t>The reason for delay is “A client chose to leave services.” This would be considered an exception.</a:t>
            </a:r>
          </a:p>
          <a:p>
            <a:pPr lvl="0"/>
            <a:r>
              <a:rPr lang="en-US" dirty="0"/>
              <a:t>A resident leaves against staff advise? What should the “Reason for Delay” be?</a:t>
            </a:r>
          </a:p>
          <a:p>
            <a:pPr marL="0" indent="0">
              <a:buNone/>
            </a:pPr>
            <a:r>
              <a:rPr lang="en-US" u="sng" dirty="0"/>
              <a:t>ANSWER</a:t>
            </a:r>
            <a:r>
              <a:rPr lang="en-US" dirty="0"/>
              <a:t> The reason for Delay is “Client chose to leave treatment (dropped out)” . this is considered an exception.</a:t>
            </a:r>
          </a:p>
          <a:p>
            <a:pPr lvl="0"/>
            <a:r>
              <a:rPr lang="en-US" dirty="0"/>
              <a:t>A resident refused to schedule a follow up appointment and indicates they will call to schedule an appointment when they are home. What should the “Reason for Delay” be? </a:t>
            </a:r>
          </a:p>
          <a:p>
            <a:pPr marL="0" indent="0">
              <a:buNone/>
            </a:pPr>
            <a:r>
              <a:rPr lang="en-US" u="sng" dirty="0"/>
              <a:t>ANSWER</a:t>
            </a:r>
            <a:r>
              <a:rPr lang="en-US" dirty="0"/>
              <a:t>: The reason for delay is “Refused a follow up appointment within 7 days” However only if it is supported by documentation of an appointment offered within the 7 days. If an appointment has not been offered, it would be out of compliance.  It is staff’s responsibility to offer an appointment. </a:t>
            </a:r>
          </a:p>
          <a:p>
            <a:pPr marL="0" indent="0">
              <a:buNone/>
            </a:pPr>
            <a:r>
              <a:rPr lang="en-US" dirty="0"/>
              <a:t> </a:t>
            </a:r>
            <a:r>
              <a:rPr lang="en-US" u="sng" dirty="0"/>
              <a:t>ANSWER:</a:t>
            </a:r>
            <a:r>
              <a:rPr lang="en-US" dirty="0"/>
              <a:t> the reason for Delay should be “Consumer who choose not to use CA/CMHSP/PIHP services (3/12/2019)” If they refuse services.</a:t>
            </a:r>
          </a:p>
          <a:p>
            <a:pPr marL="0" indent="0">
              <a:buNone/>
            </a:pPr>
            <a:endParaRPr lang="en-US" dirty="0"/>
          </a:p>
          <a:p>
            <a:endParaRPr lang="en-US" dirty="0"/>
          </a:p>
        </p:txBody>
      </p:sp>
    </p:spTree>
    <p:extLst>
      <p:ext uri="{BB962C8B-B14F-4D97-AF65-F5344CB8AC3E}">
        <p14:creationId xmlns:p14="http://schemas.microsoft.com/office/powerpoint/2010/main" val="38907810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CFD34-2CCC-4249-80B3-3AF78F242F09}"/>
              </a:ext>
            </a:extLst>
          </p:cNvPr>
          <p:cNvSpPr>
            <a:spLocks noGrp="1"/>
          </p:cNvSpPr>
          <p:nvPr>
            <p:ph type="title"/>
          </p:nvPr>
        </p:nvSpPr>
        <p:spPr/>
        <p:txBody>
          <a:bodyPr/>
          <a:lstStyle/>
          <a:p>
            <a:r>
              <a:rPr lang="en-US" dirty="0"/>
              <a:t>Indicator 4b FAQ continued</a:t>
            </a:r>
          </a:p>
        </p:txBody>
      </p:sp>
      <p:sp>
        <p:nvSpPr>
          <p:cNvPr id="3" name="Content Placeholder 2">
            <a:extLst>
              <a:ext uri="{FF2B5EF4-FFF2-40B4-BE49-F238E27FC236}">
                <a16:creationId xmlns:a16="http://schemas.microsoft.com/office/drawing/2014/main" id="{7A4EC1F2-815E-4D7A-84F3-3A65E3FF9EEC}"/>
              </a:ext>
            </a:extLst>
          </p:cNvPr>
          <p:cNvSpPr>
            <a:spLocks noGrp="1"/>
          </p:cNvSpPr>
          <p:nvPr>
            <p:ph idx="1"/>
          </p:nvPr>
        </p:nvSpPr>
        <p:spPr>
          <a:xfrm>
            <a:off x="677334" y="1592133"/>
            <a:ext cx="8596668" cy="4449230"/>
          </a:xfrm>
        </p:spPr>
        <p:txBody>
          <a:bodyPr>
            <a:normAutofit fontScale="92500" lnSpcReduction="20000"/>
          </a:bodyPr>
          <a:lstStyle/>
          <a:p>
            <a:r>
              <a:rPr lang="en-US" dirty="0"/>
              <a:t> An appointment is not scheduled with a provider.  Staff document that the consumer will attend AA. Is this an exception? What should the “Reason for Delay” be? </a:t>
            </a:r>
          </a:p>
          <a:p>
            <a:pPr marL="0" indent="0">
              <a:buNone/>
            </a:pPr>
            <a:r>
              <a:rPr lang="en-US" u="sng" dirty="0"/>
              <a:t>ANSWER</a:t>
            </a:r>
            <a:r>
              <a:rPr lang="en-US" dirty="0"/>
              <a:t>: The reason for delay would be “A consumer who chose to not use a MSHN in Network SUD Provider/Consumer chose not to use CA/CMHSP/PIHP”.  This would be an exception. </a:t>
            </a:r>
          </a:p>
          <a:p>
            <a:r>
              <a:rPr lang="en-US" dirty="0"/>
              <a:t> A consumer is being discharged and referred for residential treatment. They are put on a waiting list. How should this be documented?</a:t>
            </a:r>
          </a:p>
          <a:p>
            <a:pPr marL="0" indent="0">
              <a:buNone/>
            </a:pPr>
            <a:r>
              <a:rPr lang="en-US" u="sng" dirty="0"/>
              <a:t>ANSWER:</a:t>
            </a:r>
            <a:r>
              <a:rPr lang="en-US" dirty="0"/>
              <a:t> An attempt should be made to locate a residential program that does not have a waiting list to ensure continuity of treatment. Those with Medicaid or HMP must not be put on a wait list. Alternate treatment options should be made available. </a:t>
            </a:r>
          </a:p>
          <a:p>
            <a:pPr marL="0" indent="0">
              <a:buNone/>
            </a:pPr>
            <a:r>
              <a:rPr lang="en-US" dirty="0"/>
              <a:t>If the consumer does not want a different residential program and request the wait list. This would be documented by the reason for delay “Consumer chose not to use CA/CMHSP/PIHP”</a:t>
            </a:r>
          </a:p>
          <a:p>
            <a:pPr marL="0" indent="0">
              <a:buNone/>
            </a:pPr>
            <a:r>
              <a:rPr lang="en-US" dirty="0"/>
              <a:t> If you offer an appointment with a different provider and they chose to not accept the appointment, you must document the appointment offered and indicate “Refused a follow up appointment within the 7-day period “ </a:t>
            </a:r>
          </a:p>
          <a:p>
            <a:endParaRPr lang="en-US" dirty="0"/>
          </a:p>
        </p:txBody>
      </p:sp>
    </p:spTree>
    <p:extLst>
      <p:ext uri="{BB962C8B-B14F-4D97-AF65-F5344CB8AC3E}">
        <p14:creationId xmlns:p14="http://schemas.microsoft.com/office/powerpoint/2010/main" val="31058618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19B0E-25B6-40AE-A0F0-59F6A7A2FA84}"/>
              </a:ext>
            </a:extLst>
          </p:cNvPr>
          <p:cNvSpPr>
            <a:spLocks noGrp="1"/>
          </p:cNvSpPr>
          <p:nvPr>
            <p:ph type="title"/>
          </p:nvPr>
        </p:nvSpPr>
        <p:spPr/>
        <p:txBody>
          <a:bodyPr/>
          <a:lstStyle/>
          <a:p>
            <a:pPr algn="ctr"/>
            <a:r>
              <a:rPr lang="en-US" dirty="0"/>
              <a:t>Thank You!</a:t>
            </a:r>
          </a:p>
        </p:txBody>
      </p:sp>
      <p:sp>
        <p:nvSpPr>
          <p:cNvPr id="3" name="Content Placeholder 2">
            <a:extLst>
              <a:ext uri="{FF2B5EF4-FFF2-40B4-BE49-F238E27FC236}">
                <a16:creationId xmlns:a16="http://schemas.microsoft.com/office/drawing/2014/main" id="{810C4693-7668-4A41-A7BF-4C2848F3D720}"/>
              </a:ext>
            </a:extLst>
          </p:cNvPr>
          <p:cNvSpPr>
            <a:spLocks noGrp="1"/>
          </p:cNvSpPr>
          <p:nvPr>
            <p:ph idx="1"/>
          </p:nvPr>
        </p:nvSpPr>
        <p:spPr/>
        <p:txBody>
          <a:bodyPr>
            <a:normAutofit/>
          </a:bodyPr>
          <a:lstStyle/>
          <a:p>
            <a:pPr marL="0" indent="0" algn="ctr">
              <a:buNone/>
            </a:pPr>
            <a:r>
              <a:rPr lang="en-US" sz="5400" dirty="0"/>
              <a:t>Questions????</a:t>
            </a:r>
          </a:p>
        </p:txBody>
      </p:sp>
    </p:spTree>
    <p:extLst>
      <p:ext uri="{BB962C8B-B14F-4D97-AF65-F5344CB8AC3E}">
        <p14:creationId xmlns:p14="http://schemas.microsoft.com/office/powerpoint/2010/main" val="1806805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70818-8DBC-4025-9135-81027383B991}"/>
              </a:ext>
            </a:extLst>
          </p:cNvPr>
          <p:cNvSpPr>
            <a:spLocks noGrp="1"/>
          </p:cNvSpPr>
          <p:nvPr>
            <p:ph type="title"/>
          </p:nvPr>
        </p:nvSpPr>
        <p:spPr/>
        <p:txBody>
          <a:bodyPr/>
          <a:lstStyle/>
          <a:p>
            <a:r>
              <a:rPr lang="en-US" dirty="0"/>
              <a:t>Why do we collect the Performance Indicators</a:t>
            </a:r>
          </a:p>
        </p:txBody>
      </p:sp>
      <p:sp>
        <p:nvSpPr>
          <p:cNvPr id="3" name="Content Placeholder 2">
            <a:extLst>
              <a:ext uri="{FF2B5EF4-FFF2-40B4-BE49-F238E27FC236}">
                <a16:creationId xmlns:a16="http://schemas.microsoft.com/office/drawing/2014/main" id="{1E43DBA4-C463-48F2-A409-F1C15C00953F}"/>
              </a:ext>
            </a:extLst>
          </p:cNvPr>
          <p:cNvSpPr>
            <a:spLocks noGrp="1"/>
          </p:cNvSpPr>
          <p:nvPr>
            <p:ph idx="1"/>
          </p:nvPr>
        </p:nvSpPr>
        <p:spPr/>
        <p:txBody>
          <a:bodyPr>
            <a:normAutofit fontScale="92500" lnSpcReduction="10000"/>
          </a:bodyPr>
          <a:lstStyle/>
          <a:p>
            <a:r>
              <a:rPr lang="en-US" dirty="0"/>
              <a:t>To ensure individuals have timely access to services. (Indicator #2)</a:t>
            </a:r>
          </a:p>
          <a:p>
            <a:pPr marL="0" indent="0">
              <a:buNone/>
            </a:pPr>
            <a:r>
              <a:rPr lang="en-US" b="1" dirty="0"/>
              <a:t>Rationale for Use </a:t>
            </a:r>
            <a:endParaRPr lang="en-US" dirty="0"/>
          </a:p>
          <a:p>
            <a:r>
              <a:rPr lang="en-US" dirty="0"/>
              <a:t>Quick, convenient entry into the public mental health system is a critical aspect of accessibility of services. Delays in clinical and psychological assessment may lead to exacerbation of symptoms and distress and poorer role functioning. The amount of time between a request for service and clinical assessment with a professional is one measure of access to care. </a:t>
            </a:r>
          </a:p>
          <a:p>
            <a:r>
              <a:rPr lang="en-US" dirty="0"/>
              <a:t>To ensure individual's receive timely treatment and supports. (Indictor #3) </a:t>
            </a:r>
          </a:p>
          <a:p>
            <a:pPr marL="0" indent="0">
              <a:buNone/>
            </a:pPr>
            <a:r>
              <a:rPr lang="en-US" b="1" dirty="0"/>
              <a:t>Rationale for Use </a:t>
            </a:r>
            <a:endParaRPr lang="en-US" dirty="0"/>
          </a:p>
          <a:p>
            <a:r>
              <a:rPr lang="en-US" dirty="0"/>
              <a:t>The amount of time between professional assessment and the delivery of needed treatments and supports addresses a different aspect of access to care than Indicator #2. Delay in the delivery of needed services and supports may lead to exacerbation of symptoms and distress and poorer role functioning.</a:t>
            </a:r>
          </a:p>
          <a:p>
            <a:endParaRPr lang="en-US" dirty="0"/>
          </a:p>
        </p:txBody>
      </p:sp>
    </p:spTree>
    <p:extLst>
      <p:ext uri="{BB962C8B-B14F-4D97-AF65-F5344CB8AC3E}">
        <p14:creationId xmlns:p14="http://schemas.microsoft.com/office/powerpoint/2010/main" val="1711197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B406D-C63D-4714-9E1B-73BD2EE32741}"/>
              </a:ext>
            </a:extLst>
          </p:cNvPr>
          <p:cNvSpPr>
            <a:spLocks noGrp="1"/>
          </p:cNvSpPr>
          <p:nvPr>
            <p:ph type="title"/>
          </p:nvPr>
        </p:nvSpPr>
        <p:spPr/>
        <p:txBody>
          <a:bodyPr/>
          <a:lstStyle/>
          <a:p>
            <a:r>
              <a:rPr lang="en-US" dirty="0"/>
              <a:t>Why do we collect the Performance Indicators</a:t>
            </a:r>
          </a:p>
        </p:txBody>
      </p:sp>
      <p:sp>
        <p:nvSpPr>
          <p:cNvPr id="3" name="Content Placeholder 2">
            <a:extLst>
              <a:ext uri="{FF2B5EF4-FFF2-40B4-BE49-F238E27FC236}">
                <a16:creationId xmlns:a16="http://schemas.microsoft.com/office/drawing/2014/main" id="{768381D2-9F47-4296-B29C-D063AD94FCE3}"/>
              </a:ext>
            </a:extLst>
          </p:cNvPr>
          <p:cNvSpPr>
            <a:spLocks noGrp="1"/>
          </p:cNvSpPr>
          <p:nvPr>
            <p:ph idx="1"/>
          </p:nvPr>
        </p:nvSpPr>
        <p:spPr/>
        <p:txBody>
          <a:bodyPr/>
          <a:lstStyle/>
          <a:p>
            <a:r>
              <a:rPr lang="en-US" dirty="0"/>
              <a:t>To ensure coordination and continuity of care during the individuals most vulnerable times.(Indicator 4b)</a:t>
            </a:r>
          </a:p>
          <a:p>
            <a:pPr marL="0" indent="0">
              <a:buNone/>
            </a:pPr>
            <a:r>
              <a:rPr lang="en-US" b="1" dirty="0"/>
              <a:t>Rationale for Use </a:t>
            </a:r>
            <a:endParaRPr lang="en-US" dirty="0"/>
          </a:p>
          <a:p>
            <a:r>
              <a:rPr lang="en-US" dirty="0"/>
              <a:t>When responsibility for the care of an individual shifts from one organization to another, it is important that services remain relatively uninterrupted and continuous. Otherwise, the quality of care and consumer outcomes may suffer. This is an indicator required by the federal Substance Abuse and Mental Health Services Administration. </a:t>
            </a:r>
          </a:p>
          <a:p>
            <a:endParaRPr lang="en-US" dirty="0"/>
          </a:p>
        </p:txBody>
      </p:sp>
    </p:spTree>
    <p:extLst>
      <p:ext uri="{BB962C8B-B14F-4D97-AF65-F5344CB8AC3E}">
        <p14:creationId xmlns:p14="http://schemas.microsoft.com/office/powerpoint/2010/main" val="1568419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435A7-53CB-427A-B06E-9582AD5B7762}"/>
              </a:ext>
            </a:extLst>
          </p:cNvPr>
          <p:cNvSpPr>
            <a:spLocks noGrp="1"/>
          </p:cNvSpPr>
          <p:nvPr>
            <p:ph type="title"/>
          </p:nvPr>
        </p:nvSpPr>
        <p:spPr>
          <a:xfrm>
            <a:off x="677334" y="252413"/>
            <a:ext cx="8596668" cy="1320800"/>
          </a:xfrm>
        </p:spPr>
        <p:txBody>
          <a:bodyPr/>
          <a:lstStyle/>
          <a:p>
            <a:r>
              <a:rPr lang="en-US" dirty="0"/>
              <a:t>PIHP Data </a:t>
            </a:r>
            <a:br>
              <a:rPr lang="en-US" dirty="0"/>
            </a:br>
            <a:endParaRPr lang="en-US" dirty="0"/>
          </a:p>
        </p:txBody>
      </p:sp>
      <p:graphicFrame>
        <p:nvGraphicFramePr>
          <p:cNvPr id="16" name="Object 15">
            <a:extLst>
              <a:ext uri="{FF2B5EF4-FFF2-40B4-BE49-F238E27FC236}">
                <a16:creationId xmlns:a16="http://schemas.microsoft.com/office/drawing/2014/main" id="{018D9DE9-E97C-4F32-99FB-9CBAE307F45B}"/>
              </a:ext>
            </a:extLst>
          </p:cNvPr>
          <p:cNvGraphicFramePr>
            <a:graphicFrameLocks noChangeAspect="1"/>
          </p:cNvGraphicFramePr>
          <p:nvPr>
            <p:extLst>
              <p:ext uri="{D42A27DB-BD31-4B8C-83A1-F6EECF244321}">
                <p14:modId xmlns:p14="http://schemas.microsoft.com/office/powerpoint/2010/main" val="3341302876"/>
              </p:ext>
            </p:extLst>
          </p:nvPr>
        </p:nvGraphicFramePr>
        <p:xfrm>
          <a:off x="1054250" y="1356060"/>
          <a:ext cx="6919683" cy="5335587"/>
        </p:xfrm>
        <a:graphic>
          <a:graphicData uri="http://schemas.openxmlformats.org/presentationml/2006/ole">
            <mc:AlternateContent xmlns:mc="http://schemas.openxmlformats.org/markup-compatibility/2006">
              <mc:Choice xmlns:v="urn:schemas-microsoft-com:vml" Requires="v">
                <p:oleObj spid="_x0000_s2057" name="Document" r:id="rId3" imgW="5940848" imgH="5334918" progId="Word.Document.12">
                  <p:embed/>
                </p:oleObj>
              </mc:Choice>
              <mc:Fallback>
                <p:oleObj name="Document" r:id="rId3" imgW="5940848" imgH="5334918" progId="Word.Document.12">
                  <p:embed/>
                  <p:pic>
                    <p:nvPicPr>
                      <p:cNvPr id="0" name=""/>
                      <p:cNvPicPr/>
                      <p:nvPr/>
                    </p:nvPicPr>
                    <p:blipFill>
                      <a:blip r:embed="rId4"/>
                      <a:stretch>
                        <a:fillRect/>
                      </a:stretch>
                    </p:blipFill>
                    <p:spPr>
                      <a:xfrm>
                        <a:off x="1054250" y="1356060"/>
                        <a:ext cx="6919683" cy="5335587"/>
                      </a:xfrm>
                      <a:prstGeom prst="rect">
                        <a:avLst/>
                      </a:prstGeom>
                    </p:spPr>
                  </p:pic>
                </p:oleObj>
              </mc:Fallback>
            </mc:AlternateContent>
          </a:graphicData>
        </a:graphic>
      </p:graphicFrame>
    </p:spTree>
    <p:extLst>
      <p:ext uri="{BB962C8B-B14F-4D97-AF65-F5344CB8AC3E}">
        <p14:creationId xmlns:p14="http://schemas.microsoft.com/office/powerpoint/2010/main" val="4002287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25132-0A46-4489-B55A-AAF376B2409E}"/>
              </a:ext>
            </a:extLst>
          </p:cNvPr>
          <p:cNvSpPr>
            <a:spLocks noGrp="1"/>
          </p:cNvSpPr>
          <p:nvPr>
            <p:ph type="title"/>
          </p:nvPr>
        </p:nvSpPr>
        <p:spPr/>
        <p:txBody>
          <a:bodyPr/>
          <a:lstStyle/>
          <a:p>
            <a:r>
              <a:rPr lang="en-US" dirty="0"/>
              <a:t>Lets Talk Numbers</a:t>
            </a:r>
          </a:p>
        </p:txBody>
      </p:sp>
      <p:graphicFrame>
        <p:nvGraphicFramePr>
          <p:cNvPr id="5" name="Object 4">
            <a:extLst>
              <a:ext uri="{FF2B5EF4-FFF2-40B4-BE49-F238E27FC236}">
                <a16:creationId xmlns:a16="http://schemas.microsoft.com/office/drawing/2014/main" id="{3C1B14A2-2426-4B48-8EFE-821DB1CDEC51}"/>
              </a:ext>
            </a:extLst>
          </p:cNvPr>
          <p:cNvGraphicFramePr>
            <a:graphicFrameLocks noChangeAspect="1"/>
          </p:cNvGraphicFramePr>
          <p:nvPr>
            <p:extLst>
              <p:ext uri="{D42A27DB-BD31-4B8C-83A1-F6EECF244321}">
                <p14:modId xmlns:p14="http://schemas.microsoft.com/office/powerpoint/2010/main" val="3742964086"/>
              </p:ext>
            </p:extLst>
          </p:nvPr>
        </p:nvGraphicFramePr>
        <p:xfrm>
          <a:off x="365760" y="1656678"/>
          <a:ext cx="9187031" cy="3969571"/>
        </p:xfrm>
        <a:graphic>
          <a:graphicData uri="http://schemas.openxmlformats.org/presentationml/2006/ole">
            <mc:AlternateContent xmlns:mc="http://schemas.openxmlformats.org/markup-compatibility/2006">
              <mc:Choice xmlns:v="urn:schemas-microsoft-com:vml" Requires="v">
                <p:oleObj spid="_x0000_s6149" name="Document" r:id="rId3" imgW="7032583" imgH="2834738" progId="Word.Document.12">
                  <p:embed/>
                </p:oleObj>
              </mc:Choice>
              <mc:Fallback>
                <p:oleObj name="Document" r:id="rId3" imgW="7032583" imgH="2834738" progId="Word.Document.12">
                  <p:embed/>
                  <p:pic>
                    <p:nvPicPr>
                      <p:cNvPr id="0" name=""/>
                      <p:cNvPicPr/>
                      <p:nvPr/>
                    </p:nvPicPr>
                    <p:blipFill>
                      <a:blip r:embed="rId4"/>
                      <a:stretch>
                        <a:fillRect/>
                      </a:stretch>
                    </p:blipFill>
                    <p:spPr>
                      <a:xfrm>
                        <a:off x="365760" y="1656678"/>
                        <a:ext cx="9187031" cy="3969571"/>
                      </a:xfrm>
                      <a:prstGeom prst="rect">
                        <a:avLst/>
                      </a:prstGeom>
                    </p:spPr>
                  </p:pic>
                </p:oleObj>
              </mc:Fallback>
            </mc:AlternateContent>
          </a:graphicData>
        </a:graphic>
      </p:graphicFrame>
    </p:spTree>
    <p:extLst>
      <p:ext uri="{BB962C8B-B14F-4D97-AF65-F5344CB8AC3E}">
        <p14:creationId xmlns:p14="http://schemas.microsoft.com/office/powerpoint/2010/main" val="4680703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4412D-D498-49B1-B38A-F5C8A5112131}"/>
              </a:ext>
            </a:extLst>
          </p:cNvPr>
          <p:cNvSpPr>
            <a:spLocks noGrp="1"/>
          </p:cNvSpPr>
          <p:nvPr>
            <p:ph type="title"/>
          </p:nvPr>
        </p:nvSpPr>
        <p:spPr/>
        <p:txBody>
          <a:bodyPr/>
          <a:lstStyle/>
          <a:p>
            <a:r>
              <a:rPr lang="en-US" dirty="0"/>
              <a:t>Lets Talk Numbers</a:t>
            </a:r>
          </a:p>
        </p:txBody>
      </p:sp>
      <p:graphicFrame>
        <p:nvGraphicFramePr>
          <p:cNvPr id="4" name="Object 3">
            <a:extLst>
              <a:ext uri="{FF2B5EF4-FFF2-40B4-BE49-F238E27FC236}">
                <a16:creationId xmlns:a16="http://schemas.microsoft.com/office/drawing/2014/main" id="{E1E3EFC4-804C-4679-B38A-66DC5466BA61}"/>
              </a:ext>
            </a:extLst>
          </p:cNvPr>
          <p:cNvGraphicFramePr>
            <a:graphicFrameLocks noChangeAspect="1"/>
          </p:cNvGraphicFramePr>
          <p:nvPr>
            <p:extLst>
              <p:ext uri="{D42A27DB-BD31-4B8C-83A1-F6EECF244321}">
                <p14:modId xmlns:p14="http://schemas.microsoft.com/office/powerpoint/2010/main" val="2448829108"/>
              </p:ext>
            </p:extLst>
          </p:nvPr>
        </p:nvGraphicFramePr>
        <p:xfrm>
          <a:off x="951345" y="1579418"/>
          <a:ext cx="8506691" cy="4331855"/>
        </p:xfrm>
        <a:graphic>
          <a:graphicData uri="http://schemas.openxmlformats.org/presentationml/2006/ole">
            <mc:AlternateContent xmlns:mc="http://schemas.openxmlformats.org/markup-compatibility/2006">
              <mc:Choice xmlns:v="urn:schemas-microsoft-com:vml" Requires="v">
                <p:oleObj spid="_x0000_s7173" name="Document" r:id="rId3" imgW="7032583" imgH="2711442" progId="Word.Document.12">
                  <p:embed/>
                </p:oleObj>
              </mc:Choice>
              <mc:Fallback>
                <p:oleObj name="Document" r:id="rId3" imgW="7032583" imgH="2711442" progId="Word.Document.12">
                  <p:embed/>
                  <p:pic>
                    <p:nvPicPr>
                      <p:cNvPr id="0" name=""/>
                      <p:cNvPicPr/>
                      <p:nvPr/>
                    </p:nvPicPr>
                    <p:blipFill>
                      <a:blip r:embed="rId4"/>
                      <a:stretch>
                        <a:fillRect/>
                      </a:stretch>
                    </p:blipFill>
                    <p:spPr>
                      <a:xfrm>
                        <a:off x="951345" y="1579418"/>
                        <a:ext cx="8506691" cy="4331855"/>
                      </a:xfrm>
                      <a:prstGeom prst="rect">
                        <a:avLst/>
                      </a:prstGeom>
                    </p:spPr>
                  </p:pic>
                </p:oleObj>
              </mc:Fallback>
            </mc:AlternateContent>
          </a:graphicData>
        </a:graphic>
      </p:graphicFrame>
    </p:spTree>
    <p:extLst>
      <p:ext uri="{BB962C8B-B14F-4D97-AF65-F5344CB8AC3E}">
        <p14:creationId xmlns:p14="http://schemas.microsoft.com/office/powerpoint/2010/main" val="10662331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769D0-7B01-4DBF-B68A-A81CBBA25A4D}"/>
              </a:ext>
            </a:extLst>
          </p:cNvPr>
          <p:cNvSpPr>
            <a:spLocks noGrp="1"/>
          </p:cNvSpPr>
          <p:nvPr>
            <p:ph type="title"/>
          </p:nvPr>
        </p:nvSpPr>
        <p:spPr/>
        <p:txBody>
          <a:bodyPr/>
          <a:lstStyle/>
          <a:p>
            <a:r>
              <a:rPr lang="en-US" dirty="0"/>
              <a:t>Lets Talk Numbers </a:t>
            </a:r>
          </a:p>
        </p:txBody>
      </p:sp>
      <p:graphicFrame>
        <p:nvGraphicFramePr>
          <p:cNvPr id="4" name="Object 3">
            <a:extLst>
              <a:ext uri="{FF2B5EF4-FFF2-40B4-BE49-F238E27FC236}">
                <a16:creationId xmlns:a16="http://schemas.microsoft.com/office/drawing/2014/main" id="{0E6D3ACE-CD37-4A64-8355-7EF5E11420FA}"/>
              </a:ext>
            </a:extLst>
          </p:cNvPr>
          <p:cNvGraphicFramePr>
            <a:graphicFrameLocks noChangeAspect="1"/>
          </p:cNvGraphicFramePr>
          <p:nvPr>
            <p:extLst>
              <p:ext uri="{D42A27DB-BD31-4B8C-83A1-F6EECF244321}">
                <p14:modId xmlns:p14="http://schemas.microsoft.com/office/powerpoint/2010/main" val="3705296132"/>
              </p:ext>
            </p:extLst>
          </p:nvPr>
        </p:nvGraphicFramePr>
        <p:xfrm>
          <a:off x="803564" y="1930400"/>
          <a:ext cx="7786254" cy="2900218"/>
        </p:xfrm>
        <a:graphic>
          <a:graphicData uri="http://schemas.openxmlformats.org/presentationml/2006/ole">
            <mc:AlternateContent xmlns:mc="http://schemas.openxmlformats.org/markup-compatibility/2006">
              <mc:Choice xmlns:v="urn:schemas-microsoft-com:vml" Requires="v">
                <p:oleObj spid="_x0000_s8197" name="Document" r:id="rId3" imgW="7032583" imgH="1300382" progId="Word.Document.12">
                  <p:embed/>
                </p:oleObj>
              </mc:Choice>
              <mc:Fallback>
                <p:oleObj name="Document" r:id="rId3" imgW="7032583" imgH="1300382" progId="Word.Document.12">
                  <p:embed/>
                  <p:pic>
                    <p:nvPicPr>
                      <p:cNvPr id="0" name=""/>
                      <p:cNvPicPr/>
                      <p:nvPr/>
                    </p:nvPicPr>
                    <p:blipFill>
                      <a:blip r:embed="rId4"/>
                      <a:stretch>
                        <a:fillRect/>
                      </a:stretch>
                    </p:blipFill>
                    <p:spPr>
                      <a:xfrm>
                        <a:off x="803564" y="1930400"/>
                        <a:ext cx="7786254" cy="2900218"/>
                      </a:xfrm>
                      <a:prstGeom prst="rect">
                        <a:avLst/>
                      </a:prstGeom>
                    </p:spPr>
                  </p:pic>
                </p:oleObj>
              </mc:Fallback>
            </mc:AlternateContent>
          </a:graphicData>
        </a:graphic>
      </p:graphicFrame>
    </p:spTree>
    <p:extLst>
      <p:ext uri="{BB962C8B-B14F-4D97-AF65-F5344CB8AC3E}">
        <p14:creationId xmlns:p14="http://schemas.microsoft.com/office/powerpoint/2010/main" val="2194957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3B679-64EC-4C98-8E76-57C7F201037E}"/>
              </a:ext>
            </a:extLst>
          </p:cNvPr>
          <p:cNvSpPr>
            <a:spLocks noGrp="1"/>
          </p:cNvSpPr>
          <p:nvPr>
            <p:ph type="title"/>
          </p:nvPr>
        </p:nvSpPr>
        <p:spPr/>
        <p:txBody>
          <a:bodyPr/>
          <a:lstStyle/>
          <a:p>
            <a:r>
              <a:rPr lang="en-US" dirty="0"/>
              <a:t>Exceptions-Indicator 2</a:t>
            </a:r>
          </a:p>
        </p:txBody>
      </p:sp>
      <p:graphicFrame>
        <p:nvGraphicFramePr>
          <p:cNvPr id="5" name="Object 4">
            <a:extLst>
              <a:ext uri="{FF2B5EF4-FFF2-40B4-BE49-F238E27FC236}">
                <a16:creationId xmlns:a16="http://schemas.microsoft.com/office/drawing/2014/main" id="{7032FC65-F427-4867-A3C3-B1D4EF33BA74}"/>
              </a:ext>
            </a:extLst>
          </p:cNvPr>
          <p:cNvGraphicFramePr>
            <a:graphicFrameLocks noChangeAspect="1"/>
          </p:cNvGraphicFramePr>
          <p:nvPr>
            <p:extLst>
              <p:ext uri="{D42A27DB-BD31-4B8C-83A1-F6EECF244321}">
                <p14:modId xmlns:p14="http://schemas.microsoft.com/office/powerpoint/2010/main" val="2462412432"/>
              </p:ext>
            </p:extLst>
          </p:nvPr>
        </p:nvGraphicFramePr>
        <p:xfrm>
          <a:off x="1956909" y="1930401"/>
          <a:ext cx="6397625" cy="3780286"/>
        </p:xfrm>
        <a:graphic>
          <a:graphicData uri="http://schemas.openxmlformats.org/presentationml/2006/ole">
            <mc:AlternateContent xmlns:mc="http://schemas.openxmlformats.org/markup-compatibility/2006">
              <mc:Choice xmlns:v="urn:schemas-microsoft-com:vml" Requires="v">
                <p:oleObj spid="_x0000_s3081" name="Document" r:id="rId3" imgW="6397837" imgH="3258705" progId="Word.Document.12">
                  <p:embed/>
                </p:oleObj>
              </mc:Choice>
              <mc:Fallback>
                <p:oleObj name="Document" r:id="rId3" imgW="6397837" imgH="3258705" progId="Word.Document.12">
                  <p:embed/>
                  <p:pic>
                    <p:nvPicPr>
                      <p:cNvPr id="0" name=""/>
                      <p:cNvPicPr/>
                      <p:nvPr/>
                    </p:nvPicPr>
                    <p:blipFill>
                      <a:blip r:embed="rId4"/>
                      <a:stretch>
                        <a:fillRect/>
                      </a:stretch>
                    </p:blipFill>
                    <p:spPr>
                      <a:xfrm>
                        <a:off x="1956909" y="1930401"/>
                        <a:ext cx="6397625" cy="3780286"/>
                      </a:xfrm>
                      <a:prstGeom prst="rect">
                        <a:avLst/>
                      </a:prstGeom>
                    </p:spPr>
                  </p:pic>
                </p:oleObj>
              </mc:Fallback>
            </mc:AlternateContent>
          </a:graphicData>
        </a:graphic>
      </p:graphicFrame>
    </p:spTree>
    <p:extLst>
      <p:ext uri="{BB962C8B-B14F-4D97-AF65-F5344CB8AC3E}">
        <p14:creationId xmlns:p14="http://schemas.microsoft.com/office/powerpoint/2010/main" val="2114088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96F35-D4D9-4605-A6F6-6696358A6F0B}"/>
              </a:ext>
            </a:extLst>
          </p:cNvPr>
          <p:cNvSpPr>
            <a:spLocks noGrp="1"/>
          </p:cNvSpPr>
          <p:nvPr>
            <p:ph type="title"/>
          </p:nvPr>
        </p:nvSpPr>
        <p:spPr/>
        <p:txBody>
          <a:bodyPr/>
          <a:lstStyle/>
          <a:p>
            <a:r>
              <a:rPr lang="en-US" dirty="0"/>
              <a:t>Exceptions-Indicator 3</a:t>
            </a:r>
          </a:p>
        </p:txBody>
      </p:sp>
      <p:graphicFrame>
        <p:nvGraphicFramePr>
          <p:cNvPr id="4" name="Object 3">
            <a:extLst>
              <a:ext uri="{FF2B5EF4-FFF2-40B4-BE49-F238E27FC236}">
                <a16:creationId xmlns:a16="http://schemas.microsoft.com/office/drawing/2014/main" id="{733B2535-A1DB-473A-B820-60EA1FF3026C}"/>
              </a:ext>
            </a:extLst>
          </p:cNvPr>
          <p:cNvGraphicFramePr>
            <a:graphicFrameLocks noChangeAspect="1"/>
          </p:cNvGraphicFramePr>
          <p:nvPr>
            <p:extLst>
              <p:ext uri="{D42A27DB-BD31-4B8C-83A1-F6EECF244321}">
                <p14:modId xmlns:p14="http://schemas.microsoft.com/office/powerpoint/2010/main" val="1685251914"/>
              </p:ext>
            </p:extLst>
          </p:nvPr>
        </p:nvGraphicFramePr>
        <p:xfrm>
          <a:off x="1268084" y="1768475"/>
          <a:ext cx="8047540" cy="3830068"/>
        </p:xfrm>
        <a:graphic>
          <a:graphicData uri="http://schemas.openxmlformats.org/presentationml/2006/ole">
            <mc:AlternateContent xmlns:mc="http://schemas.openxmlformats.org/markup-compatibility/2006">
              <mc:Choice xmlns:v="urn:schemas-microsoft-com:vml" Requires="v">
                <p:oleObj spid="_x0000_s4105" name="Document" r:id="rId3" imgW="6397837" imgH="3320714" progId="Word.Document.12">
                  <p:embed/>
                </p:oleObj>
              </mc:Choice>
              <mc:Fallback>
                <p:oleObj name="Document" r:id="rId3" imgW="6397837" imgH="3320714" progId="Word.Document.12">
                  <p:embed/>
                  <p:pic>
                    <p:nvPicPr>
                      <p:cNvPr id="0" name=""/>
                      <p:cNvPicPr/>
                      <p:nvPr/>
                    </p:nvPicPr>
                    <p:blipFill>
                      <a:blip r:embed="rId4"/>
                      <a:stretch>
                        <a:fillRect/>
                      </a:stretch>
                    </p:blipFill>
                    <p:spPr>
                      <a:xfrm>
                        <a:off x="1268084" y="1768475"/>
                        <a:ext cx="8047540" cy="3830068"/>
                      </a:xfrm>
                      <a:prstGeom prst="rect">
                        <a:avLst/>
                      </a:prstGeom>
                    </p:spPr>
                  </p:pic>
                </p:oleObj>
              </mc:Fallback>
            </mc:AlternateContent>
          </a:graphicData>
        </a:graphic>
      </p:graphicFrame>
    </p:spTree>
    <p:extLst>
      <p:ext uri="{BB962C8B-B14F-4D97-AF65-F5344CB8AC3E}">
        <p14:creationId xmlns:p14="http://schemas.microsoft.com/office/powerpoint/2010/main" val="66625753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91</TotalTime>
  <Words>930</Words>
  <Application>Microsoft Office PowerPoint</Application>
  <PresentationFormat>Widescreen</PresentationFormat>
  <Paragraphs>107</Paragraphs>
  <Slides>19</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19</vt:i4>
      </vt:variant>
    </vt:vector>
  </HeadingPairs>
  <TitlesOfParts>
    <vt:vector size="25" baseType="lpstr">
      <vt:lpstr>Arial</vt:lpstr>
      <vt:lpstr>Trebuchet MS</vt:lpstr>
      <vt:lpstr>Wingdings 3</vt:lpstr>
      <vt:lpstr>Facet</vt:lpstr>
      <vt:lpstr>Document</vt:lpstr>
      <vt:lpstr>Microsoft Word Document</vt:lpstr>
      <vt:lpstr>Performance Indicators</vt:lpstr>
      <vt:lpstr>Why do we collect the Performance Indicators</vt:lpstr>
      <vt:lpstr>Why do we collect the Performance Indicators</vt:lpstr>
      <vt:lpstr>PIHP Data  </vt:lpstr>
      <vt:lpstr>Lets Talk Numbers</vt:lpstr>
      <vt:lpstr>Lets Talk Numbers</vt:lpstr>
      <vt:lpstr>Lets Talk Numbers </vt:lpstr>
      <vt:lpstr>Exceptions-Indicator 2</vt:lpstr>
      <vt:lpstr>Exceptions-Indicator 3</vt:lpstr>
      <vt:lpstr>Exceptions – Indicator 4b</vt:lpstr>
      <vt:lpstr>Indicator 2: What do we collect?</vt:lpstr>
      <vt:lpstr>Indicator 3: What do we collect?</vt:lpstr>
      <vt:lpstr>Frequently Asked Questions Indicator 3:</vt:lpstr>
      <vt:lpstr>Indicator 3: FAQ continued</vt:lpstr>
      <vt:lpstr>Indicator 4b: What do we collect?</vt:lpstr>
      <vt:lpstr>Indicator 4b: What do we collect?</vt:lpstr>
      <vt:lpstr>Indicator 4b: FAQ</vt:lpstr>
      <vt:lpstr>Indicator 4b FAQ continued</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Performance Indicators</dc:title>
  <dc:creator>Sandy Gettel</dc:creator>
  <cp:lastModifiedBy>Sandy Gettel</cp:lastModifiedBy>
  <cp:revision>13</cp:revision>
  <dcterms:created xsi:type="dcterms:W3CDTF">2019-03-20T13:37:52Z</dcterms:created>
  <dcterms:modified xsi:type="dcterms:W3CDTF">2019-03-20T20:01:48Z</dcterms:modified>
</cp:coreProperties>
</file>