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648" r:id="rId1"/>
  </p:sldMasterIdLst>
  <p:notesMasterIdLst>
    <p:notesMasterId r:id="rId40"/>
  </p:notesMasterIdLst>
  <p:sldIdLst>
    <p:sldId id="257" r:id="rId2"/>
    <p:sldId id="256" r:id="rId3"/>
    <p:sldId id="307" r:id="rId4"/>
    <p:sldId id="261" r:id="rId5"/>
    <p:sldId id="260" r:id="rId6"/>
    <p:sldId id="276" r:id="rId7"/>
    <p:sldId id="277" r:id="rId8"/>
    <p:sldId id="278" r:id="rId9"/>
    <p:sldId id="279" r:id="rId10"/>
    <p:sldId id="280" r:id="rId11"/>
    <p:sldId id="308" r:id="rId12"/>
    <p:sldId id="281" r:id="rId13"/>
    <p:sldId id="282" r:id="rId14"/>
    <p:sldId id="283" r:id="rId15"/>
    <p:sldId id="285" r:id="rId16"/>
    <p:sldId id="286" r:id="rId17"/>
    <p:sldId id="287" r:id="rId18"/>
    <p:sldId id="288" r:id="rId19"/>
    <p:sldId id="289" r:id="rId20"/>
    <p:sldId id="290" r:id="rId21"/>
    <p:sldId id="292" r:id="rId22"/>
    <p:sldId id="309" r:id="rId23"/>
    <p:sldId id="291" r:id="rId24"/>
    <p:sldId id="293" r:id="rId25"/>
    <p:sldId id="310" r:id="rId26"/>
    <p:sldId id="295" r:id="rId27"/>
    <p:sldId id="294" r:id="rId28"/>
    <p:sldId id="296" r:id="rId29"/>
    <p:sldId id="297" r:id="rId30"/>
    <p:sldId id="298" r:id="rId31"/>
    <p:sldId id="299" r:id="rId32"/>
    <p:sldId id="300" r:id="rId33"/>
    <p:sldId id="301" r:id="rId34"/>
    <p:sldId id="302" r:id="rId35"/>
    <p:sldId id="303" r:id="rId36"/>
    <p:sldId id="304" r:id="rId37"/>
    <p:sldId id="305" r:id="rId38"/>
    <p:sldId id="306" r:id="rId3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883" autoAdjust="0"/>
    <p:restoredTop sz="94660"/>
  </p:normalViewPr>
  <p:slideViewPr>
    <p:cSldViewPr snapToGrid="0">
      <p:cViewPr varScale="1">
        <p:scale>
          <a:sx n="85" d="100"/>
          <a:sy n="85" d="100"/>
        </p:scale>
        <p:origin x="732"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DB7E3E0-1110-4BF1-87A8-DF6ACBDBCAEA}" type="datetimeFigureOut">
              <a:rPr lang="en-US" smtClean="0"/>
              <a:t>3/21/2019</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FC12A6B-8BD6-43D7-9282-D446ADE0042B}" type="slidenum">
              <a:rPr lang="en-US" smtClean="0"/>
              <a:t>‹#›</a:t>
            </a:fld>
            <a:endParaRPr lang="en-US" dirty="0"/>
          </a:p>
        </p:txBody>
      </p:sp>
    </p:spTree>
    <p:extLst>
      <p:ext uri="{BB962C8B-B14F-4D97-AF65-F5344CB8AC3E}">
        <p14:creationId xmlns:p14="http://schemas.microsoft.com/office/powerpoint/2010/main" val="34149068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77875" y="1200150"/>
            <a:ext cx="5759450" cy="3240088"/>
          </a:xfrm>
        </p:spPr>
      </p:sp>
      <p:sp>
        <p:nvSpPr>
          <p:cNvPr id="3" name="Notes Placeholder 2"/>
          <p:cNvSpPr>
            <a:spLocks noGrp="1"/>
          </p:cNvSpPr>
          <p:nvPr>
            <p:ph type="body" idx="1"/>
          </p:nvPr>
        </p:nvSpPr>
        <p:spPr/>
        <p:txBody>
          <a:bodyPr/>
          <a:lstStyle/>
          <a:p>
            <a:endParaRPr lang="en-US" b="1" dirty="0">
              <a:highlight>
                <a:srgbClr val="FFFF00"/>
              </a:highlight>
            </a:endParaRPr>
          </a:p>
        </p:txBody>
      </p:sp>
      <p:sp>
        <p:nvSpPr>
          <p:cNvPr id="4" name="Slide Number Placeholder 3"/>
          <p:cNvSpPr>
            <a:spLocks noGrp="1"/>
          </p:cNvSpPr>
          <p:nvPr>
            <p:ph type="sldNum" sz="quarter" idx="10"/>
          </p:nvPr>
        </p:nvSpPr>
        <p:spPr/>
        <p:txBody>
          <a:bodyPr/>
          <a:lstStyle/>
          <a:p>
            <a:fld id="{8F3BB60D-E21B-41EF-9C6E-D6BEBEF0916B}" type="slidenum">
              <a:rPr lang="en-US" smtClean="0"/>
              <a:t>1</a:t>
            </a:fld>
            <a:r>
              <a:rPr lang="en-US" dirty="0"/>
              <a:t> </a:t>
            </a:r>
          </a:p>
        </p:txBody>
      </p:sp>
    </p:spTree>
    <p:extLst>
      <p:ext uri="{BB962C8B-B14F-4D97-AF65-F5344CB8AC3E}">
        <p14:creationId xmlns:p14="http://schemas.microsoft.com/office/powerpoint/2010/main" val="11738833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0F5CD5-BC57-40C6-98D0-732E72C890D1}" type="datetime1">
              <a:rPr lang="en-US" smtClean="0"/>
              <a:t>3/21/2019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EA65EB9-915C-4BF3-A84D-1127AAECFB21}" type="datetime1">
              <a:rPr lang="en-US" smtClean="0"/>
              <a:t>3/21/2019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1FAE82C-A762-4339-9CD7-7D934F6A6BCA}" type="datetime1">
              <a:rPr lang="en-US" smtClean="0"/>
              <a:t>3/21/2019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C6E3B48-E6F5-454B-8AF2-41313EA5EC8D}" type="datetime1">
              <a:rPr lang="en-US" smtClean="0"/>
              <a:t>3/21/2019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7215841-7754-448B-A059-3FB665B38E78}" type="datetime1">
              <a:rPr lang="en-US" smtClean="0"/>
              <a:t>3/21/2019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4989629-C518-4F84-A17B-37DA594C5A1E}" type="datetime1">
              <a:rPr lang="en-US" smtClean="0"/>
              <a:t>3/21/2019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96548D-1C98-4CE2-A372-2F4FC1D96458}" type="datetime1">
              <a:rPr lang="en-US" smtClean="0"/>
              <a:t>3/21/2019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3F10E0A-2DDA-41E3-BBB1-D5C3D7E4154D}" type="datetime1">
              <a:rPr lang="en-US" smtClean="0"/>
              <a:t>3/21/2019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7C5E8A7-43EC-46C5-AF2B-307CA58E47C7}" type="datetime1">
              <a:rPr lang="en-US" smtClean="0"/>
              <a:t>3/21/2019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352D01D-217E-42EE-845D-D761E3750E13}" type="datetime1">
              <a:rPr lang="en-US" smtClean="0"/>
              <a:t>3/21/2019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D9B7EBF-47C2-4F91-BBB8-12920CD301D2}" type="datetime1">
              <a:rPr lang="en-US" smtClean="0"/>
              <a:t>3/21/2019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94383D5-A6D3-47DF-9E84-35AAF00676FF}" type="datetime1">
              <a:rPr lang="en-US" smtClean="0"/>
              <a:t>3/21/2019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A7093C0-A20C-4FCD-A6A8-7A625DCB49ED}" type="datetime1">
              <a:rPr lang="en-US" smtClean="0"/>
              <a:t>3/21/2019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DF40A41-6A71-492A-8CC6-3C056D5D53AC}" type="datetime1">
              <a:rPr lang="en-US" smtClean="0"/>
              <a:t>3/21/2019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4B584B5-1C9B-4C0C-B179-9823EB72D258}" type="datetime1">
              <a:rPr lang="en-US" smtClean="0"/>
              <a:t>3/21/2019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829D42BE-AED0-4FFC-8C9D-0136247C3ED8}" type="datetime1">
              <a:rPr lang="en-US" smtClean="0"/>
              <a:t>3/21/2019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20A83927-64EC-4B09-B24D-C633BDDC42A4}" type="datetime1">
              <a:rPr lang="en-US" smtClean="0"/>
              <a:t>3/21/2019</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hf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dmbinternet.state.mi.us/DMB/ORRDocs/AdminCode/1888_10901_AdminCode.pdf"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457652" y="1397000"/>
            <a:ext cx="7080048" cy="2653836"/>
          </a:xfrm>
        </p:spPr>
        <p:txBody>
          <a:bodyPr>
            <a:normAutofit/>
          </a:bodyPr>
          <a:lstStyle/>
          <a:p>
            <a:r>
              <a:rPr lang="en-US" dirty="0"/>
              <a:t>SUD Recipient Rights Program Core Competencies</a:t>
            </a:r>
          </a:p>
        </p:txBody>
      </p:sp>
      <p:sp>
        <p:nvSpPr>
          <p:cNvPr id="3" name="Subtitle 2"/>
          <p:cNvSpPr>
            <a:spLocks noGrp="1"/>
          </p:cNvSpPr>
          <p:nvPr>
            <p:ph type="subTitle" idx="1"/>
          </p:nvPr>
        </p:nvSpPr>
        <p:spPr>
          <a:xfrm>
            <a:off x="2654300" y="4486940"/>
            <a:ext cx="6883400" cy="1936438"/>
          </a:xfrm>
        </p:spPr>
        <p:txBody>
          <a:bodyPr>
            <a:normAutofit fontScale="92500" lnSpcReduction="20000"/>
          </a:bodyPr>
          <a:lstStyle/>
          <a:p>
            <a:pPr algn="l"/>
            <a:r>
              <a:rPr lang="en-US" sz="2400" b="1" dirty="0"/>
              <a:t>Dan R. Dedloff, MA, LPC</a:t>
            </a:r>
          </a:p>
          <a:p>
            <a:pPr algn="l"/>
            <a:r>
              <a:rPr lang="en-US" sz="2000" cap="small" dirty="0"/>
              <a:t>Customer Service &amp; Recipient Rights Specialist</a:t>
            </a:r>
          </a:p>
          <a:p>
            <a:pPr algn="l"/>
            <a:r>
              <a:rPr lang="en-US" sz="2000" cap="small" dirty="0"/>
              <a:t>Regional SUD Recipient Rights Consultant</a:t>
            </a:r>
          </a:p>
          <a:p>
            <a:pPr algn="l"/>
            <a:r>
              <a:rPr lang="en-US" sz="2000" cap="small" dirty="0"/>
              <a:t>Mid-State Health Network</a:t>
            </a:r>
          </a:p>
          <a:p>
            <a:pPr algn="l"/>
            <a:r>
              <a:rPr lang="en-US" sz="2000" b="1" dirty="0"/>
              <a:t>Email: dan.dedloff@midstatehealthnetwork.org</a:t>
            </a:r>
          </a:p>
          <a:p>
            <a:pPr algn="l"/>
            <a:endParaRPr lang="en-US" sz="2000" cap="small" dirty="0"/>
          </a:p>
          <a:p>
            <a:endParaRPr lang="en-US" cap="small" dirty="0"/>
          </a:p>
          <a:p>
            <a:endParaRPr lang="en-US" cap="small" dirty="0"/>
          </a:p>
          <a:p>
            <a:pPr>
              <a:lnSpc>
                <a:spcPct val="90000"/>
              </a:lnSpc>
            </a:pPr>
            <a:endParaRPr lang="en-US" dirty="0"/>
          </a:p>
        </p:txBody>
      </p:sp>
    </p:spTree>
    <p:extLst>
      <p:ext uri="{BB962C8B-B14F-4D97-AF65-F5344CB8AC3E}">
        <p14:creationId xmlns:p14="http://schemas.microsoft.com/office/powerpoint/2010/main" val="15334925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87A2728-89CE-44C0-B2A5-C6A2F5C1C1A7}"/>
              </a:ext>
            </a:extLst>
          </p:cNvPr>
          <p:cNvSpPr>
            <a:spLocks noGrp="1"/>
          </p:cNvSpPr>
          <p:nvPr>
            <p:ph type="title"/>
          </p:nvPr>
        </p:nvSpPr>
        <p:spPr>
          <a:xfrm>
            <a:off x="677334" y="609599"/>
            <a:ext cx="8596668" cy="889591"/>
          </a:xfrm>
        </p:spPr>
        <p:txBody>
          <a:bodyPr>
            <a:noAutofit/>
          </a:bodyPr>
          <a:lstStyle/>
          <a:p>
            <a:r>
              <a:rPr lang="en-US" sz="4000" b="1" cap="small" dirty="0"/>
              <a:t>Responsibilities of the SUD Program</a:t>
            </a:r>
            <a:br>
              <a:rPr lang="en-US" sz="4400" b="1" cap="small" dirty="0"/>
            </a:br>
            <a:br>
              <a:rPr lang="en-US" sz="4000" b="1" dirty="0"/>
            </a:br>
            <a:endParaRPr lang="en-US" sz="4000" b="1" dirty="0"/>
          </a:p>
        </p:txBody>
      </p:sp>
      <p:sp>
        <p:nvSpPr>
          <p:cNvPr id="5" name="Content Placeholder 4">
            <a:extLst>
              <a:ext uri="{FF2B5EF4-FFF2-40B4-BE49-F238E27FC236}">
                <a16:creationId xmlns:a16="http://schemas.microsoft.com/office/drawing/2014/main" id="{148973B6-EF2E-41EE-AC6D-183979C91789}"/>
              </a:ext>
            </a:extLst>
          </p:cNvPr>
          <p:cNvSpPr>
            <a:spLocks noGrp="1"/>
          </p:cNvSpPr>
          <p:nvPr>
            <p:ph idx="1"/>
          </p:nvPr>
        </p:nvSpPr>
        <p:spPr>
          <a:xfrm>
            <a:off x="677334" y="1499191"/>
            <a:ext cx="8596668" cy="4542172"/>
          </a:xfrm>
        </p:spPr>
        <p:txBody>
          <a:bodyPr>
            <a:normAutofit/>
          </a:bodyPr>
          <a:lstStyle/>
          <a:p>
            <a:pPr marL="0" indent="0">
              <a:buNone/>
            </a:pPr>
            <a:r>
              <a:rPr lang="en-US" sz="2200" dirty="0"/>
              <a:t>(2) Copies of recipient rights policies and procedures shall be provided to staff. </a:t>
            </a:r>
          </a:p>
          <a:p>
            <a:pPr lvl="1">
              <a:buFont typeface="Arial" panose="020B0604020202020204" pitchFamily="34" charset="0"/>
              <a:buChar char="•"/>
            </a:pPr>
            <a:r>
              <a:rPr lang="en-US" sz="2000" dirty="0"/>
              <a:t>Each staff member shall review the policies and procedures and shall sign a form that indicates that he or she understands and shall abide by the policies and procedures. </a:t>
            </a:r>
          </a:p>
          <a:p>
            <a:pPr lvl="1">
              <a:buFont typeface="Arial" panose="020B0604020202020204" pitchFamily="34" charset="0"/>
              <a:buChar char="•"/>
            </a:pPr>
            <a:r>
              <a:rPr lang="en-US" sz="2000" dirty="0"/>
              <a:t>A signed copy shall be maintained in the staff personnel file.</a:t>
            </a:r>
          </a:p>
          <a:p>
            <a:pPr marL="914400" lvl="2" indent="0">
              <a:buNone/>
            </a:pPr>
            <a:endParaRPr lang="en-US" sz="2000" dirty="0"/>
          </a:p>
          <a:p>
            <a:pPr marL="914400" lvl="2" indent="0">
              <a:buNone/>
            </a:pPr>
            <a:endParaRPr lang="en-US" sz="2000" dirty="0"/>
          </a:p>
          <a:p>
            <a:pPr marL="914400" lvl="2" indent="0">
              <a:buNone/>
            </a:pPr>
            <a:endParaRPr lang="en-US" sz="2000" dirty="0"/>
          </a:p>
          <a:p>
            <a:pPr marL="914400" lvl="2" indent="0">
              <a:buNone/>
            </a:pPr>
            <a:endParaRPr lang="en-US" sz="2000" dirty="0"/>
          </a:p>
          <a:p>
            <a:pPr marL="114300" indent="0">
              <a:buNone/>
            </a:pPr>
            <a:r>
              <a:rPr lang="en-US" sz="1600" dirty="0"/>
              <a:t>(Based upon section R 325.1397 Program policy and procedures.)</a:t>
            </a:r>
          </a:p>
          <a:p>
            <a:pPr lvl="2">
              <a:buFont typeface="Arial" panose="020B0604020202020204" pitchFamily="34" charset="0"/>
              <a:buChar char="•"/>
            </a:pPr>
            <a:endParaRPr lang="en-US" sz="2000" dirty="0"/>
          </a:p>
          <a:p>
            <a:pPr lvl="2">
              <a:buFont typeface="Arial" panose="020B0604020202020204" pitchFamily="34" charset="0"/>
              <a:buChar char="•"/>
            </a:pPr>
            <a:endParaRPr lang="en-US" sz="2800" b="1" dirty="0"/>
          </a:p>
          <a:p>
            <a:pPr marL="571500" indent="-514350">
              <a:buSzPct val="90000"/>
              <a:buFont typeface="+mj-lt"/>
              <a:buAutoNum type="arabicPeriod"/>
            </a:pPr>
            <a:endParaRPr lang="en-US" sz="2600" dirty="0"/>
          </a:p>
        </p:txBody>
      </p:sp>
      <p:sp>
        <p:nvSpPr>
          <p:cNvPr id="2" name="Slide Number Placeholder 1">
            <a:extLst>
              <a:ext uri="{FF2B5EF4-FFF2-40B4-BE49-F238E27FC236}">
                <a16:creationId xmlns:a16="http://schemas.microsoft.com/office/drawing/2014/main" id="{F8629098-3FCE-454C-B6C3-203E16863D50}"/>
              </a:ext>
            </a:extLst>
          </p:cNvPr>
          <p:cNvSpPr>
            <a:spLocks noGrp="1"/>
          </p:cNvSpPr>
          <p:nvPr>
            <p:ph type="sldNum" sz="quarter" idx="12"/>
          </p:nvPr>
        </p:nvSpPr>
        <p:spPr/>
        <p:txBody>
          <a:bodyPr/>
          <a:lstStyle/>
          <a:p>
            <a:fld id="{D57F1E4F-1CFF-5643-939E-217C01CDF565}" type="slidenum">
              <a:rPr lang="en-US" smtClean="0"/>
              <a:pPr/>
              <a:t>10</a:t>
            </a:fld>
            <a:endParaRPr lang="en-US" dirty="0"/>
          </a:p>
        </p:txBody>
      </p:sp>
    </p:spTree>
    <p:extLst>
      <p:ext uri="{BB962C8B-B14F-4D97-AF65-F5344CB8AC3E}">
        <p14:creationId xmlns:p14="http://schemas.microsoft.com/office/powerpoint/2010/main" val="10240512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87A2728-89CE-44C0-B2A5-C6A2F5C1C1A7}"/>
              </a:ext>
            </a:extLst>
          </p:cNvPr>
          <p:cNvSpPr>
            <a:spLocks noGrp="1"/>
          </p:cNvSpPr>
          <p:nvPr>
            <p:ph type="title"/>
          </p:nvPr>
        </p:nvSpPr>
        <p:spPr>
          <a:xfrm>
            <a:off x="677334" y="609599"/>
            <a:ext cx="8596668" cy="889591"/>
          </a:xfrm>
        </p:spPr>
        <p:txBody>
          <a:bodyPr>
            <a:noAutofit/>
          </a:bodyPr>
          <a:lstStyle/>
          <a:p>
            <a:r>
              <a:rPr lang="en-US" sz="4000" b="1" cap="small" dirty="0"/>
              <a:t>Responsibilities of the SUD Program</a:t>
            </a:r>
            <a:br>
              <a:rPr lang="en-US" sz="4400" b="1" cap="small" dirty="0"/>
            </a:br>
            <a:br>
              <a:rPr lang="en-US" sz="4000" b="1" dirty="0"/>
            </a:br>
            <a:endParaRPr lang="en-US" sz="4000" b="1" dirty="0"/>
          </a:p>
        </p:txBody>
      </p:sp>
      <p:sp>
        <p:nvSpPr>
          <p:cNvPr id="5" name="Content Placeholder 4">
            <a:extLst>
              <a:ext uri="{FF2B5EF4-FFF2-40B4-BE49-F238E27FC236}">
                <a16:creationId xmlns:a16="http://schemas.microsoft.com/office/drawing/2014/main" id="{148973B6-EF2E-41EE-AC6D-183979C91789}"/>
              </a:ext>
            </a:extLst>
          </p:cNvPr>
          <p:cNvSpPr>
            <a:spLocks noGrp="1"/>
          </p:cNvSpPr>
          <p:nvPr>
            <p:ph idx="1"/>
          </p:nvPr>
        </p:nvSpPr>
        <p:spPr>
          <a:xfrm>
            <a:off x="677334" y="1499191"/>
            <a:ext cx="8596668" cy="4542172"/>
          </a:xfrm>
        </p:spPr>
        <p:txBody>
          <a:bodyPr>
            <a:normAutofit/>
          </a:bodyPr>
          <a:lstStyle/>
          <a:p>
            <a:pPr marL="0" indent="0">
              <a:buNone/>
            </a:pPr>
            <a:r>
              <a:rPr lang="en-US" sz="2200" dirty="0"/>
              <a:t>(3) A program may choose to restrict specific rights of a recipient based on the program policies and procedures. </a:t>
            </a:r>
          </a:p>
          <a:p>
            <a:pPr lvl="1">
              <a:buFont typeface="Arial" panose="020B0604020202020204" pitchFamily="34" charset="0"/>
              <a:buChar char="•"/>
            </a:pPr>
            <a:r>
              <a:rPr lang="en-US" sz="2000" dirty="0"/>
              <a:t>These restrictions are permissible only when there is a documented therapeutic purpose and timeframe in the recipient’s record. </a:t>
            </a:r>
          </a:p>
          <a:p>
            <a:pPr lvl="1">
              <a:buFont typeface="Arial" panose="020B0604020202020204" pitchFamily="34" charset="0"/>
              <a:buChar char="•"/>
            </a:pPr>
            <a:r>
              <a:rPr lang="en-US" sz="2000" dirty="0"/>
              <a:t>A restriction shall not be for more than 30 days without being renewed in writing in the recipient record and shall be signed by a licensed health professional.</a:t>
            </a:r>
          </a:p>
          <a:p>
            <a:pPr lvl="2">
              <a:buFont typeface="Arial" panose="020B0604020202020204" pitchFamily="34" charset="0"/>
              <a:buChar char="•"/>
            </a:pPr>
            <a:endParaRPr lang="en-US" sz="2000" dirty="0"/>
          </a:p>
          <a:p>
            <a:pPr lvl="2">
              <a:buFont typeface="Arial" panose="020B0604020202020204" pitchFamily="34" charset="0"/>
              <a:buChar char="•"/>
            </a:pPr>
            <a:endParaRPr lang="en-US" sz="2000" dirty="0"/>
          </a:p>
          <a:p>
            <a:pPr lvl="2">
              <a:buFont typeface="Arial" panose="020B0604020202020204" pitchFamily="34" charset="0"/>
              <a:buChar char="•"/>
            </a:pPr>
            <a:endParaRPr lang="en-US" sz="2000" dirty="0"/>
          </a:p>
          <a:p>
            <a:pPr marL="114300" indent="0">
              <a:buNone/>
            </a:pPr>
            <a:r>
              <a:rPr lang="en-US" sz="1600" dirty="0"/>
              <a:t>(Based upon section R 325.1397 Program policy and procedures.)</a:t>
            </a:r>
          </a:p>
          <a:p>
            <a:pPr lvl="2">
              <a:buFont typeface="Arial" panose="020B0604020202020204" pitchFamily="34" charset="0"/>
              <a:buChar char="•"/>
            </a:pPr>
            <a:endParaRPr lang="en-US" sz="2000" dirty="0"/>
          </a:p>
          <a:p>
            <a:pPr lvl="2">
              <a:buFont typeface="Arial" panose="020B0604020202020204" pitchFamily="34" charset="0"/>
              <a:buChar char="•"/>
            </a:pPr>
            <a:endParaRPr lang="en-US" sz="2800" b="1" dirty="0"/>
          </a:p>
          <a:p>
            <a:pPr marL="571500" indent="-514350">
              <a:buSzPct val="90000"/>
              <a:buFont typeface="+mj-lt"/>
              <a:buAutoNum type="arabicPeriod"/>
            </a:pPr>
            <a:endParaRPr lang="en-US" sz="2600" dirty="0"/>
          </a:p>
        </p:txBody>
      </p:sp>
      <p:sp>
        <p:nvSpPr>
          <p:cNvPr id="2" name="Slide Number Placeholder 1">
            <a:extLst>
              <a:ext uri="{FF2B5EF4-FFF2-40B4-BE49-F238E27FC236}">
                <a16:creationId xmlns:a16="http://schemas.microsoft.com/office/drawing/2014/main" id="{F8629098-3FCE-454C-B6C3-203E16863D50}"/>
              </a:ext>
            </a:extLst>
          </p:cNvPr>
          <p:cNvSpPr>
            <a:spLocks noGrp="1"/>
          </p:cNvSpPr>
          <p:nvPr>
            <p:ph type="sldNum" sz="quarter" idx="12"/>
          </p:nvPr>
        </p:nvSpPr>
        <p:spPr/>
        <p:txBody>
          <a:bodyPr/>
          <a:lstStyle/>
          <a:p>
            <a:fld id="{D57F1E4F-1CFF-5643-939E-217C01CDF565}" type="slidenum">
              <a:rPr lang="en-US" smtClean="0"/>
              <a:pPr/>
              <a:t>11</a:t>
            </a:fld>
            <a:endParaRPr lang="en-US" dirty="0"/>
          </a:p>
        </p:txBody>
      </p:sp>
    </p:spTree>
    <p:extLst>
      <p:ext uri="{BB962C8B-B14F-4D97-AF65-F5344CB8AC3E}">
        <p14:creationId xmlns:p14="http://schemas.microsoft.com/office/powerpoint/2010/main" val="25017511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87A2728-89CE-44C0-B2A5-C6A2F5C1C1A7}"/>
              </a:ext>
            </a:extLst>
          </p:cNvPr>
          <p:cNvSpPr>
            <a:spLocks noGrp="1"/>
          </p:cNvSpPr>
          <p:nvPr>
            <p:ph type="title"/>
          </p:nvPr>
        </p:nvSpPr>
        <p:spPr>
          <a:xfrm>
            <a:off x="677334" y="609599"/>
            <a:ext cx="8596668" cy="889591"/>
          </a:xfrm>
        </p:spPr>
        <p:txBody>
          <a:bodyPr>
            <a:noAutofit/>
          </a:bodyPr>
          <a:lstStyle/>
          <a:p>
            <a:r>
              <a:rPr lang="en-US" sz="4000" b="1" cap="small" dirty="0"/>
              <a:t>Responsibilities of the SUD Program</a:t>
            </a:r>
            <a:br>
              <a:rPr lang="en-US" sz="4400" cap="small" dirty="0"/>
            </a:br>
            <a:br>
              <a:rPr lang="en-US" sz="4000" dirty="0"/>
            </a:br>
            <a:endParaRPr lang="en-US" sz="4000" dirty="0"/>
          </a:p>
        </p:txBody>
      </p:sp>
      <p:sp>
        <p:nvSpPr>
          <p:cNvPr id="5" name="Content Placeholder 4">
            <a:extLst>
              <a:ext uri="{FF2B5EF4-FFF2-40B4-BE49-F238E27FC236}">
                <a16:creationId xmlns:a16="http://schemas.microsoft.com/office/drawing/2014/main" id="{148973B6-EF2E-41EE-AC6D-183979C91789}"/>
              </a:ext>
            </a:extLst>
          </p:cNvPr>
          <p:cNvSpPr>
            <a:spLocks noGrp="1"/>
          </p:cNvSpPr>
          <p:nvPr>
            <p:ph idx="1"/>
          </p:nvPr>
        </p:nvSpPr>
        <p:spPr>
          <a:xfrm>
            <a:off x="677334" y="1499191"/>
            <a:ext cx="8596668" cy="4542172"/>
          </a:xfrm>
        </p:spPr>
        <p:txBody>
          <a:bodyPr>
            <a:normAutofit lnSpcReduction="10000"/>
          </a:bodyPr>
          <a:lstStyle/>
          <a:p>
            <a:pPr marL="0" indent="0">
              <a:buNone/>
            </a:pPr>
            <a:r>
              <a:rPr lang="en-US" sz="2000" dirty="0"/>
              <a:t>(4) As part of the admission procedure to a program, a recipient shall receive all of the following:</a:t>
            </a:r>
          </a:p>
          <a:p>
            <a:pPr lvl="1">
              <a:buFont typeface="Arial" panose="020B0604020202020204" pitchFamily="34" charset="0"/>
              <a:buChar char="•"/>
            </a:pPr>
            <a:r>
              <a:rPr lang="en-US" dirty="0"/>
              <a:t>(a) If incapacitated…as soon as possible but no more than 72 hours after admission.</a:t>
            </a:r>
          </a:p>
          <a:p>
            <a:pPr lvl="1">
              <a:buFont typeface="Arial" panose="020B0604020202020204" pitchFamily="34" charset="0"/>
              <a:buChar char="•"/>
            </a:pPr>
            <a:r>
              <a:rPr lang="en-US" dirty="0"/>
              <a:t>(b) A written description of the recipient rights.</a:t>
            </a:r>
          </a:p>
          <a:p>
            <a:pPr lvl="1">
              <a:buFont typeface="Arial" panose="020B0604020202020204" pitchFamily="34" charset="0"/>
              <a:buChar char="•"/>
            </a:pPr>
            <a:r>
              <a:rPr lang="en-US" dirty="0"/>
              <a:t>(c) A written description of any restrictions of the rights based on program policy.</a:t>
            </a:r>
          </a:p>
          <a:p>
            <a:pPr lvl="1">
              <a:buFont typeface="Arial" panose="020B0604020202020204" pitchFamily="34" charset="0"/>
              <a:buChar char="•"/>
            </a:pPr>
            <a:r>
              <a:rPr lang="en-US" dirty="0"/>
              <a:t>(d) An oral explanation of the rights in language that is understood by the recipient.</a:t>
            </a:r>
          </a:p>
          <a:p>
            <a:pPr lvl="1">
              <a:buFont typeface="Arial" panose="020B0604020202020204" pitchFamily="34" charset="0"/>
              <a:buChar char="•"/>
            </a:pPr>
            <a:r>
              <a:rPr lang="en-US" dirty="0"/>
              <a:t>(e) A form that indicates that the recipient understands the rights and consents to specific restrictions of rights based on program policy. </a:t>
            </a:r>
          </a:p>
          <a:p>
            <a:pPr lvl="2">
              <a:buFont typeface="Arial" panose="020B0604020202020204" pitchFamily="34" charset="0"/>
              <a:buChar char="•"/>
            </a:pPr>
            <a:r>
              <a:rPr lang="en-US" dirty="0"/>
              <a:t>The recipient shall sign this form.  (A copy of the form shall be provided to the recipient and also become a part of the recipient's record.)</a:t>
            </a:r>
          </a:p>
          <a:p>
            <a:pPr lvl="1">
              <a:buFont typeface="Arial" panose="020B0604020202020204" pitchFamily="34" charset="0"/>
              <a:buChar char="•"/>
            </a:pPr>
            <a:r>
              <a:rPr lang="en-US" dirty="0"/>
              <a:t>(f) A recipient rights complaint violation form shall be provided to the recipient after completing the consent form.</a:t>
            </a:r>
          </a:p>
          <a:p>
            <a:pPr marL="114300" indent="0">
              <a:buNone/>
            </a:pPr>
            <a:r>
              <a:rPr lang="en-US" sz="1600" dirty="0"/>
              <a:t>(Based upon section R 325.1397 Program policy and procedures.)</a:t>
            </a:r>
          </a:p>
          <a:p>
            <a:pPr lvl="2">
              <a:buFont typeface="Arial" panose="020B0604020202020204" pitchFamily="34" charset="0"/>
              <a:buChar char="•"/>
            </a:pPr>
            <a:endParaRPr lang="en-US" sz="2000" dirty="0"/>
          </a:p>
          <a:p>
            <a:pPr lvl="2">
              <a:buFont typeface="Arial" panose="020B0604020202020204" pitchFamily="34" charset="0"/>
              <a:buChar char="•"/>
            </a:pPr>
            <a:endParaRPr lang="en-US" sz="2800" b="1" dirty="0"/>
          </a:p>
          <a:p>
            <a:pPr marL="571500" indent="-514350">
              <a:buSzPct val="90000"/>
              <a:buFont typeface="+mj-lt"/>
              <a:buAutoNum type="arabicPeriod"/>
            </a:pPr>
            <a:endParaRPr lang="en-US" sz="2600" dirty="0"/>
          </a:p>
        </p:txBody>
      </p:sp>
      <p:sp>
        <p:nvSpPr>
          <p:cNvPr id="2" name="Slide Number Placeholder 1">
            <a:extLst>
              <a:ext uri="{FF2B5EF4-FFF2-40B4-BE49-F238E27FC236}">
                <a16:creationId xmlns:a16="http://schemas.microsoft.com/office/drawing/2014/main" id="{6D435C56-4E43-4CE3-8AD3-194B7CC9A0ED}"/>
              </a:ext>
            </a:extLst>
          </p:cNvPr>
          <p:cNvSpPr>
            <a:spLocks noGrp="1"/>
          </p:cNvSpPr>
          <p:nvPr>
            <p:ph type="sldNum" sz="quarter" idx="12"/>
          </p:nvPr>
        </p:nvSpPr>
        <p:spPr/>
        <p:txBody>
          <a:bodyPr/>
          <a:lstStyle/>
          <a:p>
            <a:fld id="{D57F1E4F-1CFF-5643-939E-217C01CDF565}" type="slidenum">
              <a:rPr lang="en-US" smtClean="0"/>
              <a:pPr/>
              <a:t>12</a:t>
            </a:fld>
            <a:endParaRPr lang="en-US" dirty="0"/>
          </a:p>
        </p:txBody>
      </p:sp>
    </p:spTree>
    <p:extLst>
      <p:ext uri="{BB962C8B-B14F-4D97-AF65-F5344CB8AC3E}">
        <p14:creationId xmlns:p14="http://schemas.microsoft.com/office/powerpoint/2010/main" val="24843387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87A2728-89CE-44C0-B2A5-C6A2F5C1C1A7}"/>
              </a:ext>
            </a:extLst>
          </p:cNvPr>
          <p:cNvSpPr>
            <a:spLocks noGrp="1"/>
          </p:cNvSpPr>
          <p:nvPr>
            <p:ph type="title"/>
          </p:nvPr>
        </p:nvSpPr>
        <p:spPr>
          <a:xfrm>
            <a:off x="677334" y="609599"/>
            <a:ext cx="8596668" cy="889591"/>
          </a:xfrm>
        </p:spPr>
        <p:txBody>
          <a:bodyPr>
            <a:noAutofit/>
          </a:bodyPr>
          <a:lstStyle/>
          <a:p>
            <a:r>
              <a:rPr lang="en-US" sz="4000" b="1" cap="small" dirty="0"/>
              <a:t>Responsibilities of the SUD Program</a:t>
            </a:r>
            <a:br>
              <a:rPr lang="en-US" sz="4400" cap="small" dirty="0"/>
            </a:br>
            <a:br>
              <a:rPr lang="en-US" sz="4000" dirty="0"/>
            </a:br>
            <a:endParaRPr lang="en-US" sz="4000" dirty="0"/>
          </a:p>
        </p:txBody>
      </p:sp>
      <p:sp>
        <p:nvSpPr>
          <p:cNvPr id="5" name="Content Placeholder 4">
            <a:extLst>
              <a:ext uri="{FF2B5EF4-FFF2-40B4-BE49-F238E27FC236}">
                <a16:creationId xmlns:a16="http://schemas.microsoft.com/office/drawing/2014/main" id="{148973B6-EF2E-41EE-AC6D-183979C91789}"/>
              </a:ext>
            </a:extLst>
          </p:cNvPr>
          <p:cNvSpPr>
            <a:spLocks noGrp="1"/>
          </p:cNvSpPr>
          <p:nvPr>
            <p:ph idx="1"/>
          </p:nvPr>
        </p:nvSpPr>
        <p:spPr>
          <a:xfrm>
            <a:off x="677334" y="1499191"/>
            <a:ext cx="8596668" cy="4542172"/>
          </a:xfrm>
        </p:spPr>
        <p:txBody>
          <a:bodyPr>
            <a:normAutofit/>
          </a:bodyPr>
          <a:lstStyle/>
          <a:p>
            <a:pPr marL="0" indent="0">
              <a:buNone/>
            </a:pPr>
            <a:r>
              <a:rPr lang="en-US" sz="2200" dirty="0"/>
              <a:t>(5) Rights of recipients shall be displayed on a poster provided by the department in a public area of all licensed programs. </a:t>
            </a:r>
          </a:p>
          <a:p>
            <a:pPr lvl="1">
              <a:buFont typeface="Arial" panose="020B0604020202020204" pitchFamily="34" charset="0"/>
              <a:buChar char="•"/>
            </a:pPr>
            <a:r>
              <a:rPr lang="en-US" sz="2000" dirty="0"/>
              <a:t>The poster shall indicate the program rights advisor's name and phone number and the name and phone number of the regional recipient rights consultant.</a:t>
            </a:r>
          </a:p>
          <a:p>
            <a:pPr marL="0" indent="0">
              <a:buNone/>
            </a:pPr>
            <a:endParaRPr lang="en-US" sz="1600" dirty="0"/>
          </a:p>
          <a:p>
            <a:pPr marL="0" indent="0">
              <a:buNone/>
            </a:pPr>
            <a:endParaRPr lang="en-US" sz="1600" dirty="0"/>
          </a:p>
          <a:p>
            <a:pPr marL="0" indent="0">
              <a:buNone/>
            </a:pPr>
            <a:endParaRPr lang="en-US" sz="1600" dirty="0"/>
          </a:p>
          <a:p>
            <a:pPr marL="0" indent="0">
              <a:buNone/>
            </a:pPr>
            <a:endParaRPr lang="en-US" sz="1600" dirty="0"/>
          </a:p>
          <a:p>
            <a:pPr marL="0" indent="0">
              <a:buNone/>
            </a:pPr>
            <a:endParaRPr lang="en-US" sz="1600" dirty="0"/>
          </a:p>
          <a:p>
            <a:pPr marL="0" indent="0">
              <a:buNone/>
            </a:pPr>
            <a:endParaRPr lang="en-US" sz="1600" dirty="0"/>
          </a:p>
          <a:p>
            <a:pPr marL="0" indent="0">
              <a:buNone/>
            </a:pPr>
            <a:r>
              <a:rPr lang="en-US" sz="1600" dirty="0"/>
              <a:t>(Based upon section R 325.1397 Program policy and procedures.)</a:t>
            </a:r>
          </a:p>
          <a:p>
            <a:pPr lvl="2">
              <a:buFont typeface="Arial" panose="020B0604020202020204" pitchFamily="34" charset="0"/>
              <a:buChar char="•"/>
            </a:pPr>
            <a:endParaRPr lang="en-US" sz="2000" dirty="0"/>
          </a:p>
          <a:p>
            <a:pPr lvl="2">
              <a:buFont typeface="Arial" panose="020B0604020202020204" pitchFamily="34" charset="0"/>
              <a:buChar char="•"/>
            </a:pPr>
            <a:endParaRPr lang="en-US" sz="2800" b="1" dirty="0"/>
          </a:p>
          <a:p>
            <a:pPr marL="571500" indent="-514350">
              <a:buSzPct val="90000"/>
              <a:buFont typeface="+mj-lt"/>
              <a:buAutoNum type="arabicPeriod"/>
            </a:pPr>
            <a:endParaRPr lang="en-US" sz="2600" dirty="0"/>
          </a:p>
        </p:txBody>
      </p:sp>
      <p:sp>
        <p:nvSpPr>
          <p:cNvPr id="2" name="Slide Number Placeholder 1">
            <a:extLst>
              <a:ext uri="{FF2B5EF4-FFF2-40B4-BE49-F238E27FC236}">
                <a16:creationId xmlns:a16="http://schemas.microsoft.com/office/drawing/2014/main" id="{0527A470-9459-4492-824E-F7A541063ED2}"/>
              </a:ext>
            </a:extLst>
          </p:cNvPr>
          <p:cNvSpPr>
            <a:spLocks noGrp="1"/>
          </p:cNvSpPr>
          <p:nvPr>
            <p:ph type="sldNum" sz="quarter" idx="12"/>
          </p:nvPr>
        </p:nvSpPr>
        <p:spPr/>
        <p:txBody>
          <a:bodyPr/>
          <a:lstStyle/>
          <a:p>
            <a:fld id="{D57F1E4F-1CFF-5643-939E-217C01CDF565}" type="slidenum">
              <a:rPr lang="en-US" smtClean="0"/>
              <a:pPr/>
              <a:t>13</a:t>
            </a:fld>
            <a:endParaRPr lang="en-US" dirty="0"/>
          </a:p>
        </p:txBody>
      </p:sp>
    </p:spTree>
    <p:extLst>
      <p:ext uri="{BB962C8B-B14F-4D97-AF65-F5344CB8AC3E}">
        <p14:creationId xmlns:p14="http://schemas.microsoft.com/office/powerpoint/2010/main" val="22102676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87A2728-89CE-44C0-B2A5-C6A2F5C1C1A7}"/>
              </a:ext>
            </a:extLst>
          </p:cNvPr>
          <p:cNvSpPr>
            <a:spLocks noGrp="1"/>
          </p:cNvSpPr>
          <p:nvPr>
            <p:ph type="title"/>
          </p:nvPr>
        </p:nvSpPr>
        <p:spPr>
          <a:xfrm>
            <a:off x="677334" y="609599"/>
            <a:ext cx="8596668" cy="889591"/>
          </a:xfrm>
        </p:spPr>
        <p:txBody>
          <a:bodyPr>
            <a:noAutofit/>
          </a:bodyPr>
          <a:lstStyle/>
          <a:p>
            <a:r>
              <a:rPr lang="en-US" sz="4000" b="1" cap="small" dirty="0"/>
              <a:t>Rights of recipients in SUD programs</a:t>
            </a:r>
            <a:br>
              <a:rPr lang="en-US" sz="3200" dirty="0"/>
            </a:br>
            <a:br>
              <a:rPr lang="en-US" sz="4400" cap="small" dirty="0"/>
            </a:br>
            <a:br>
              <a:rPr lang="en-US" sz="4000" dirty="0"/>
            </a:br>
            <a:endParaRPr lang="en-US" sz="4000" dirty="0"/>
          </a:p>
        </p:txBody>
      </p:sp>
      <p:sp>
        <p:nvSpPr>
          <p:cNvPr id="5" name="Content Placeholder 4">
            <a:extLst>
              <a:ext uri="{FF2B5EF4-FFF2-40B4-BE49-F238E27FC236}">
                <a16:creationId xmlns:a16="http://schemas.microsoft.com/office/drawing/2014/main" id="{148973B6-EF2E-41EE-AC6D-183979C91789}"/>
              </a:ext>
            </a:extLst>
          </p:cNvPr>
          <p:cNvSpPr>
            <a:spLocks noGrp="1"/>
          </p:cNvSpPr>
          <p:nvPr>
            <p:ph idx="1"/>
          </p:nvPr>
        </p:nvSpPr>
        <p:spPr>
          <a:xfrm>
            <a:off x="677334" y="1499191"/>
            <a:ext cx="8596668" cy="4542172"/>
          </a:xfrm>
        </p:spPr>
        <p:txBody>
          <a:bodyPr>
            <a:normAutofit/>
          </a:bodyPr>
          <a:lstStyle/>
          <a:p>
            <a:pPr marL="57150" indent="0">
              <a:buNone/>
            </a:pPr>
            <a:r>
              <a:rPr lang="en-US" sz="2200" b="1" dirty="0"/>
              <a:t>R 325.1391 Recipient rights. (General)</a:t>
            </a:r>
          </a:p>
          <a:p>
            <a:pPr marL="57150" indent="0">
              <a:buNone/>
            </a:pPr>
            <a:r>
              <a:rPr lang="en-US" dirty="0"/>
              <a:t>A recipient shall have all of the following rights:</a:t>
            </a:r>
          </a:p>
          <a:p>
            <a:pPr marL="57150" indent="0">
              <a:buNone/>
            </a:pPr>
            <a:r>
              <a:rPr lang="en-US" dirty="0"/>
              <a:t>(1) The right to appropriate services regardless of race, color, national origin, religion, sex, age, mental or physical handicap, marital status, sexual preference, sexual identity, or political beliefs.</a:t>
            </a:r>
          </a:p>
          <a:p>
            <a:pPr marL="57150" indent="0">
              <a:buNone/>
            </a:pPr>
            <a:r>
              <a:rPr lang="en-US" dirty="0"/>
              <a:t>(2) The right to services without being deprived of any rights, privileges, or benefits guaranteed by state or federal law or by the state or federal constitutions.</a:t>
            </a:r>
          </a:p>
          <a:p>
            <a:pPr marL="57150" indent="0">
              <a:buNone/>
            </a:pPr>
            <a:r>
              <a:rPr lang="en-US" dirty="0"/>
              <a:t>(3) The right to file grievances, recommend changes in program policies or services to the program staff, to governmental officials, or to another person within or outside the program without program interference.</a:t>
            </a:r>
            <a:endParaRPr lang="en-US" sz="3600" b="1" dirty="0"/>
          </a:p>
          <a:p>
            <a:pPr lvl="2">
              <a:buFont typeface="Arial" panose="020B0604020202020204" pitchFamily="34" charset="0"/>
              <a:buChar char="•"/>
            </a:pPr>
            <a:endParaRPr lang="en-US" sz="2800" b="1" dirty="0"/>
          </a:p>
          <a:p>
            <a:pPr marL="571500" indent="-514350">
              <a:buSzPct val="90000"/>
              <a:buFont typeface="+mj-lt"/>
              <a:buAutoNum type="arabicPeriod"/>
            </a:pPr>
            <a:endParaRPr lang="en-US" sz="2600" dirty="0"/>
          </a:p>
        </p:txBody>
      </p:sp>
      <p:sp>
        <p:nvSpPr>
          <p:cNvPr id="2" name="Slide Number Placeholder 1">
            <a:extLst>
              <a:ext uri="{FF2B5EF4-FFF2-40B4-BE49-F238E27FC236}">
                <a16:creationId xmlns:a16="http://schemas.microsoft.com/office/drawing/2014/main" id="{A310A32F-F5F5-4FB6-830C-F2F49473E7E3}"/>
              </a:ext>
            </a:extLst>
          </p:cNvPr>
          <p:cNvSpPr>
            <a:spLocks noGrp="1"/>
          </p:cNvSpPr>
          <p:nvPr>
            <p:ph type="sldNum" sz="quarter" idx="12"/>
          </p:nvPr>
        </p:nvSpPr>
        <p:spPr/>
        <p:txBody>
          <a:bodyPr/>
          <a:lstStyle/>
          <a:p>
            <a:fld id="{D57F1E4F-1CFF-5643-939E-217C01CDF565}" type="slidenum">
              <a:rPr lang="en-US" smtClean="0"/>
              <a:pPr/>
              <a:t>14</a:t>
            </a:fld>
            <a:endParaRPr lang="en-US" dirty="0"/>
          </a:p>
        </p:txBody>
      </p:sp>
    </p:spTree>
    <p:extLst>
      <p:ext uri="{BB962C8B-B14F-4D97-AF65-F5344CB8AC3E}">
        <p14:creationId xmlns:p14="http://schemas.microsoft.com/office/powerpoint/2010/main" val="31783876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87A2728-89CE-44C0-B2A5-C6A2F5C1C1A7}"/>
              </a:ext>
            </a:extLst>
          </p:cNvPr>
          <p:cNvSpPr>
            <a:spLocks noGrp="1"/>
          </p:cNvSpPr>
          <p:nvPr>
            <p:ph type="title"/>
          </p:nvPr>
        </p:nvSpPr>
        <p:spPr>
          <a:xfrm>
            <a:off x="677334" y="609599"/>
            <a:ext cx="8596668" cy="889591"/>
          </a:xfrm>
        </p:spPr>
        <p:txBody>
          <a:bodyPr>
            <a:noAutofit/>
          </a:bodyPr>
          <a:lstStyle/>
          <a:p>
            <a:r>
              <a:rPr lang="en-US" sz="4000" b="1" cap="small" dirty="0"/>
              <a:t>Rights of recipients in SUD programs</a:t>
            </a:r>
            <a:br>
              <a:rPr lang="en-US" sz="3200" dirty="0"/>
            </a:br>
            <a:br>
              <a:rPr lang="en-US" sz="4400" cap="small" dirty="0"/>
            </a:br>
            <a:br>
              <a:rPr lang="en-US" sz="4000" dirty="0"/>
            </a:br>
            <a:endParaRPr lang="en-US" sz="4000" dirty="0"/>
          </a:p>
        </p:txBody>
      </p:sp>
      <p:sp>
        <p:nvSpPr>
          <p:cNvPr id="5" name="Content Placeholder 4">
            <a:extLst>
              <a:ext uri="{FF2B5EF4-FFF2-40B4-BE49-F238E27FC236}">
                <a16:creationId xmlns:a16="http://schemas.microsoft.com/office/drawing/2014/main" id="{148973B6-EF2E-41EE-AC6D-183979C91789}"/>
              </a:ext>
            </a:extLst>
          </p:cNvPr>
          <p:cNvSpPr>
            <a:spLocks noGrp="1"/>
          </p:cNvSpPr>
          <p:nvPr>
            <p:ph idx="1"/>
          </p:nvPr>
        </p:nvSpPr>
        <p:spPr>
          <a:xfrm>
            <a:off x="677334" y="1499191"/>
            <a:ext cx="8596668" cy="4542172"/>
          </a:xfrm>
        </p:spPr>
        <p:txBody>
          <a:bodyPr>
            <a:normAutofit fontScale="92500" lnSpcReduction="10000"/>
          </a:bodyPr>
          <a:lstStyle/>
          <a:p>
            <a:pPr marL="57150" indent="0">
              <a:buNone/>
            </a:pPr>
            <a:r>
              <a:rPr lang="en-US" sz="2400" dirty="0"/>
              <a:t>R 325.1391 Recipient rights. (General)</a:t>
            </a:r>
          </a:p>
          <a:p>
            <a:pPr marL="57150" indent="0">
              <a:buNone/>
            </a:pPr>
            <a:r>
              <a:rPr lang="en-US" dirty="0"/>
              <a:t>A recipient shall have all of the following rights:</a:t>
            </a:r>
          </a:p>
          <a:p>
            <a:pPr marL="57150" indent="0">
              <a:buNone/>
            </a:pPr>
            <a:r>
              <a:rPr lang="en-US" dirty="0"/>
              <a:t>(4) The right to review, copy, or receive a summary of his or her program records, unless, in the judgment of the program director, this action will be detrimental to the recipient or to others for either of the following reasons:</a:t>
            </a:r>
          </a:p>
          <a:p>
            <a:pPr marL="914400" lvl="2" indent="0">
              <a:buNone/>
            </a:pPr>
            <a:r>
              <a:rPr lang="en-US" sz="1600" dirty="0"/>
              <a:t>(a) Granting the request for disclosure will cause substantial harm to the relationship between the recipient and the program or to the program's capacity to provide services in general.</a:t>
            </a:r>
          </a:p>
          <a:p>
            <a:pPr marL="914400" lvl="2" indent="0">
              <a:buNone/>
            </a:pPr>
            <a:r>
              <a:rPr lang="en-US" sz="1600" dirty="0"/>
              <a:t>(b) Granting the request for disclosure will cause substantial harm to the recipient.</a:t>
            </a:r>
            <a:endParaRPr lang="en-US" sz="4000" b="1" dirty="0"/>
          </a:p>
          <a:p>
            <a:pPr marL="57150" indent="0">
              <a:buNone/>
            </a:pPr>
            <a:r>
              <a:rPr lang="en-US" dirty="0"/>
              <a:t>(5) If the program director determines that this action will be detrimental, the recipient shall be allowed to review nondetrimental portions of the record or a summary of the nondetrimental portions of the record. If a recipient is denied the right to review all or part of his or her record, the reason for the denial shall be stated to the recipient. An explanation of what portions of the record are detrimental and for what reasons shall be stated in the recipient record and shall be signed by the program director.</a:t>
            </a:r>
            <a:endParaRPr lang="en-US" sz="2600" dirty="0"/>
          </a:p>
        </p:txBody>
      </p:sp>
      <p:sp>
        <p:nvSpPr>
          <p:cNvPr id="2" name="Slide Number Placeholder 1">
            <a:extLst>
              <a:ext uri="{FF2B5EF4-FFF2-40B4-BE49-F238E27FC236}">
                <a16:creationId xmlns:a16="http://schemas.microsoft.com/office/drawing/2014/main" id="{FC710C5E-83DE-42A2-8EF1-4AC022B71574}"/>
              </a:ext>
            </a:extLst>
          </p:cNvPr>
          <p:cNvSpPr>
            <a:spLocks noGrp="1"/>
          </p:cNvSpPr>
          <p:nvPr>
            <p:ph type="sldNum" sz="quarter" idx="12"/>
          </p:nvPr>
        </p:nvSpPr>
        <p:spPr/>
        <p:txBody>
          <a:bodyPr/>
          <a:lstStyle/>
          <a:p>
            <a:fld id="{D57F1E4F-1CFF-5643-939E-217C01CDF565}" type="slidenum">
              <a:rPr lang="en-US" smtClean="0"/>
              <a:pPr/>
              <a:t>15</a:t>
            </a:fld>
            <a:endParaRPr lang="en-US" dirty="0"/>
          </a:p>
        </p:txBody>
      </p:sp>
    </p:spTree>
    <p:extLst>
      <p:ext uri="{BB962C8B-B14F-4D97-AF65-F5344CB8AC3E}">
        <p14:creationId xmlns:p14="http://schemas.microsoft.com/office/powerpoint/2010/main" val="2651846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87A2728-89CE-44C0-B2A5-C6A2F5C1C1A7}"/>
              </a:ext>
            </a:extLst>
          </p:cNvPr>
          <p:cNvSpPr>
            <a:spLocks noGrp="1"/>
          </p:cNvSpPr>
          <p:nvPr>
            <p:ph type="title"/>
          </p:nvPr>
        </p:nvSpPr>
        <p:spPr>
          <a:xfrm>
            <a:off x="677334" y="609599"/>
            <a:ext cx="8596668" cy="889591"/>
          </a:xfrm>
        </p:spPr>
        <p:txBody>
          <a:bodyPr>
            <a:noAutofit/>
          </a:bodyPr>
          <a:lstStyle/>
          <a:p>
            <a:r>
              <a:rPr lang="en-US" sz="4000" b="1" cap="small" dirty="0"/>
              <a:t>Rights of recipients in SUD programs</a:t>
            </a:r>
            <a:br>
              <a:rPr lang="en-US" sz="3200" dirty="0"/>
            </a:br>
            <a:br>
              <a:rPr lang="en-US" sz="4400" cap="small" dirty="0"/>
            </a:br>
            <a:br>
              <a:rPr lang="en-US" sz="4000" dirty="0"/>
            </a:br>
            <a:endParaRPr lang="en-US" sz="4000" dirty="0"/>
          </a:p>
        </p:txBody>
      </p:sp>
      <p:sp>
        <p:nvSpPr>
          <p:cNvPr id="5" name="Content Placeholder 4">
            <a:extLst>
              <a:ext uri="{FF2B5EF4-FFF2-40B4-BE49-F238E27FC236}">
                <a16:creationId xmlns:a16="http://schemas.microsoft.com/office/drawing/2014/main" id="{148973B6-EF2E-41EE-AC6D-183979C91789}"/>
              </a:ext>
            </a:extLst>
          </p:cNvPr>
          <p:cNvSpPr>
            <a:spLocks noGrp="1"/>
          </p:cNvSpPr>
          <p:nvPr>
            <p:ph idx="1"/>
          </p:nvPr>
        </p:nvSpPr>
        <p:spPr>
          <a:xfrm>
            <a:off x="677334" y="1499191"/>
            <a:ext cx="8596668" cy="4542172"/>
          </a:xfrm>
        </p:spPr>
        <p:txBody>
          <a:bodyPr>
            <a:normAutofit lnSpcReduction="10000"/>
          </a:bodyPr>
          <a:lstStyle/>
          <a:p>
            <a:pPr marL="57150" indent="0">
              <a:buNone/>
            </a:pPr>
            <a:r>
              <a:rPr lang="en-US" sz="2200" dirty="0"/>
              <a:t>R 325.1391 Recipient rights. (General)</a:t>
            </a:r>
          </a:p>
          <a:p>
            <a:pPr marL="57150" indent="0">
              <a:buNone/>
            </a:pPr>
            <a:r>
              <a:rPr lang="en-US" dirty="0"/>
              <a:t>A recipient shall have all of the following rights:</a:t>
            </a:r>
          </a:p>
          <a:p>
            <a:pPr marL="57150" indent="0">
              <a:buNone/>
            </a:pPr>
            <a:r>
              <a:rPr lang="en-US" dirty="0"/>
              <a:t>(6) The right to receive services free from physical or mental abuse or neglect or sexual abuse from staff, including any of the following:</a:t>
            </a:r>
          </a:p>
          <a:p>
            <a:pPr marL="457200" lvl="1" indent="0">
              <a:buNone/>
            </a:pPr>
            <a:r>
              <a:rPr lang="en-US" dirty="0"/>
              <a:t>(a) An intentional act by a staff member that inflicts physical injury upon a recipient or results in sexual contact with a recipient that includes the intentional touching of the recipient's intimate parts such as primary genital area, groin, inner thigh, buttock, or female breast or the intentional touching of the clothing covering the immediate area of the recipient's intimate parts, and if that intentional touching can reasonably be construed as being for the purpose of sexual arousal or gratification.</a:t>
            </a:r>
          </a:p>
          <a:p>
            <a:pPr marL="457200" lvl="1" indent="0">
              <a:buNone/>
            </a:pPr>
            <a:r>
              <a:rPr lang="en-US" dirty="0"/>
              <a:t>(b) A communication made by a staff member to a recipient, the purpose of which is to curse, vilify, intimidate, or degrade a recipient or to threaten a recipient with physical injury.</a:t>
            </a:r>
          </a:p>
          <a:p>
            <a:pPr marL="457200" lvl="1" indent="0">
              <a:buNone/>
            </a:pPr>
            <a:r>
              <a:rPr lang="en-US" dirty="0"/>
              <a:t>(c) A recipient suffers injury, temporarily or permanently, because the staff member or other person responsible for the recipient's health or welfare has been found negligent.</a:t>
            </a:r>
            <a:endParaRPr lang="en-US" sz="2400" dirty="0"/>
          </a:p>
        </p:txBody>
      </p:sp>
      <p:sp>
        <p:nvSpPr>
          <p:cNvPr id="2" name="Slide Number Placeholder 1">
            <a:extLst>
              <a:ext uri="{FF2B5EF4-FFF2-40B4-BE49-F238E27FC236}">
                <a16:creationId xmlns:a16="http://schemas.microsoft.com/office/drawing/2014/main" id="{B97854A3-DBA6-4763-B167-D71E83994C71}"/>
              </a:ext>
            </a:extLst>
          </p:cNvPr>
          <p:cNvSpPr>
            <a:spLocks noGrp="1"/>
          </p:cNvSpPr>
          <p:nvPr>
            <p:ph type="sldNum" sz="quarter" idx="12"/>
          </p:nvPr>
        </p:nvSpPr>
        <p:spPr/>
        <p:txBody>
          <a:bodyPr/>
          <a:lstStyle/>
          <a:p>
            <a:fld id="{D57F1E4F-1CFF-5643-939E-217C01CDF565}" type="slidenum">
              <a:rPr lang="en-US" smtClean="0"/>
              <a:pPr/>
              <a:t>16</a:t>
            </a:fld>
            <a:endParaRPr lang="en-US" dirty="0"/>
          </a:p>
        </p:txBody>
      </p:sp>
    </p:spTree>
    <p:extLst>
      <p:ext uri="{BB962C8B-B14F-4D97-AF65-F5344CB8AC3E}">
        <p14:creationId xmlns:p14="http://schemas.microsoft.com/office/powerpoint/2010/main" val="29522138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87A2728-89CE-44C0-B2A5-C6A2F5C1C1A7}"/>
              </a:ext>
            </a:extLst>
          </p:cNvPr>
          <p:cNvSpPr>
            <a:spLocks noGrp="1"/>
          </p:cNvSpPr>
          <p:nvPr>
            <p:ph type="title"/>
          </p:nvPr>
        </p:nvSpPr>
        <p:spPr>
          <a:xfrm>
            <a:off x="677334" y="609599"/>
            <a:ext cx="8596668" cy="889591"/>
          </a:xfrm>
        </p:spPr>
        <p:txBody>
          <a:bodyPr>
            <a:noAutofit/>
          </a:bodyPr>
          <a:lstStyle/>
          <a:p>
            <a:r>
              <a:rPr lang="en-US" sz="4000" b="1" cap="small" dirty="0"/>
              <a:t>Rights of recipients in SUD programs</a:t>
            </a:r>
            <a:br>
              <a:rPr lang="en-US" sz="3200" dirty="0"/>
            </a:br>
            <a:br>
              <a:rPr lang="en-US" sz="4400" cap="small" dirty="0"/>
            </a:br>
            <a:br>
              <a:rPr lang="en-US" sz="4000" dirty="0"/>
            </a:br>
            <a:endParaRPr lang="en-US" sz="4000" dirty="0"/>
          </a:p>
        </p:txBody>
      </p:sp>
      <p:sp>
        <p:nvSpPr>
          <p:cNvPr id="5" name="Content Placeholder 4">
            <a:extLst>
              <a:ext uri="{FF2B5EF4-FFF2-40B4-BE49-F238E27FC236}">
                <a16:creationId xmlns:a16="http://schemas.microsoft.com/office/drawing/2014/main" id="{148973B6-EF2E-41EE-AC6D-183979C91789}"/>
              </a:ext>
            </a:extLst>
          </p:cNvPr>
          <p:cNvSpPr>
            <a:spLocks noGrp="1"/>
          </p:cNvSpPr>
          <p:nvPr>
            <p:ph idx="1"/>
          </p:nvPr>
        </p:nvSpPr>
        <p:spPr>
          <a:xfrm>
            <a:off x="677334" y="1499191"/>
            <a:ext cx="8596668" cy="4542172"/>
          </a:xfrm>
        </p:spPr>
        <p:txBody>
          <a:bodyPr>
            <a:normAutofit/>
          </a:bodyPr>
          <a:lstStyle/>
          <a:p>
            <a:pPr marL="57150" indent="0">
              <a:buNone/>
            </a:pPr>
            <a:r>
              <a:rPr lang="en-US" sz="2200" dirty="0"/>
              <a:t>R 325.1391 Recipient rights. (General)</a:t>
            </a:r>
          </a:p>
          <a:p>
            <a:pPr marL="57150" indent="0">
              <a:buNone/>
            </a:pPr>
            <a:r>
              <a:rPr lang="en-US" dirty="0"/>
              <a:t>A recipient shall have all of the following rights:</a:t>
            </a:r>
          </a:p>
          <a:p>
            <a:pPr marL="0" indent="0">
              <a:buNone/>
            </a:pPr>
            <a:r>
              <a:rPr lang="en-US" dirty="0"/>
              <a:t>(7) The right to review a written fee schedule in programs where recipients are charged for services. Policies on fees and any revisions of these policies shall be approved by the licensee and shall be recorded in the administrative record of the program.</a:t>
            </a:r>
          </a:p>
          <a:p>
            <a:pPr marL="0" indent="0">
              <a:buNone/>
            </a:pPr>
            <a:r>
              <a:rPr lang="en-US" dirty="0"/>
              <a:t>(8) The right to receive an explanation of his or her bill, regardless of the source of payment.</a:t>
            </a:r>
          </a:p>
          <a:p>
            <a:pPr marL="0" indent="0">
              <a:buNone/>
            </a:pPr>
            <a:r>
              <a:rPr lang="en-US" dirty="0"/>
              <a:t>(9) The right to information concerning any experimental or research procedure proposed as a part of his or her treatment or prevention services, and the right to refuse to participate in the experiment or research without jeopardizing his or her continuing services. A program shall comply with state and federal rules and regulations concerning research that involves human subjects.</a:t>
            </a:r>
            <a:endParaRPr lang="en-US" sz="2400" dirty="0"/>
          </a:p>
        </p:txBody>
      </p:sp>
      <p:sp>
        <p:nvSpPr>
          <p:cNvPr id="2" name="Slide Number Placeholder 1">
            <a:extLst>
              <a:ext uri="{FF2B5EF4-FFF2-40B4-BE49-F238E27FC236}">
                <a16:creationId xmlns:a16="http://schemas.microsoft.com/office/drawing/2014/main" id="{97AEA98B-E119-42B4-9CF9-6BCF7F3D02FA}"/>
              </a:ext>
            </a:extLst>
          </p:cNvPr>
          <p:cNvSpPr>
            <a:spLocks noGrp="1"/>
          </p:cNvSpPr>
          <p:nvPr>
            <p:ph type="sldNum" sz="quarter" idx="12"/>
          </p:nvPr>
        </p:nvSpPr>
        <p:spPr/>
        <p:txBody>
          <a:bodyPr/>
          <a:lstStyle/>
          <a:p>
            <a:fld id="{D57F1E4F-1CFF-5643-939E-217C01CDF565}" type="slidenum">
              <a:rPr lang="en-US" smtClean="0"/>
              <a:pPr/>
              <a:t>17</a:t>
            </a:fld>
            <a:endParaRPr lang="en-US" dirty="0"/>
          </a:p>
        </p:txBody>
      </p:sp>
    </p:spTree>
    <p:extLst>
      <p:ext uri="{BB962C8B-B14F-4D97-AF65-F5344CB8AC3E}">
        <p14:creationId xmlns:p14="http://schemas.microsoft.com/office/powerpoint/2010/main" val="41634587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87A2728-89CE-44C0-B2A5-C6A2F5C1C1A7}"/>
              </a:ext>
            </a:extLst>
          </p:cNvPr>
          <p:cNvSpPr>
            <a:spLocks noGrp="1"/>
          </p:cNvSpPr>
          <p:nvPr>
            <p:ph type="title"/>
          </p:nvPr>
        </p:nvSpPr>
        <p:spPr>
          <a:xfrm>
            <a:off x="677334" y="609599"/>
            <a:ext cx="8596668" cy="889591"/>
          </a:xfrm>
        </p:spPr>
        <p:txBody>
          <a:bodyPr>
            <a:noAutofit/>
          </a:bodyPr>
          <a:lstStyle/>
          <a:p>
            <a:r>
              <a:rPr lang="en-US" sz="4000" b="1" cap="small" dirty="0"/>
              <a:t>Rights of recipients in SUD programs</a:t>
            </a:r>
            <a:br>
              <a:rPr lang="en-US" sz="3200" dirty="0"/>
            </a:br>
            <a:br>
              <a:rPr lang="en-US" sz="4400" cap="small" dirty="0"/>
            </a:br>
            <a:br>
              <a:rPr lang="en-US" sz="4000" dirty="0"/>
            </a:br>
            <a:endParaRPr lang="en-US" sz="4000" dirty="0"/>
          </a:p>
        </p:txBody>
      </p:sp>
      <p:sp>
        <p:nvSpPr>
          <p:cNvPr id="5" name="Content Placeholder 4">
            <a:extLst>
              <a:ext uri="{FF2B5EF4-FFF2-40B4-BE49-F238E27FC236}">
                <a16:creationId xmlns:a16="http://schemas.microsoft.com/office/drawing/2014/main" id="{148973B6-EF2E-41EE-AC6D-183979C91789}"/>
              </a:ext>
            </a:extLst>
          </p:cNvPr>
          <p:cNvSpPr>
            <a:spLocks noGrp="1"/>
          </p:cNvSpPr>
          <p:nvPr>
            <p:ph idx="1"/>
          </p:nvPr>
        </p:nvSpPr>
        <p:spPr>
          <a:xfrm>
            <a:off x="677334" y="1499191"/>
            <a:ext cx="8596668" cy="4542172"/>
          </a:xfrm>
        </p:spPr>
        <p:txBody>
          <a:bodyPr>
            <a:normAutofit/>
          </a:bodyPr>
          <a:lstStyle/>
          <a:p>
            <a:pPr marL="57150" indent="0">
              <a:buNone/>
            </a:pPr>
            <a:r>
              <a:rPr lang="en-US" sz="2200" dirty="0"/>
              <a:t>R 325.1393 Treatment plan; specific recipient rights. </a:t>
            </a:r>
          </a:p>
          <a:p>
            <a:pPr marL="0" indent="0">
              <a:buNone/>
            </a:pPr>
            <a:r>
              <a:rPr lang="en-US" sz="2000" dirty="0"/>
              <a:t>(1) A recipient shall be allowed to participate in the development of his or her treatment plan.</a:t>
            </a:r>
          </a:p>
          <a:p>
            <a:pPr marL="0" indent="0">
              <a:buNone/>
            </a:pPr>
            <a:r>
              <a:rPr lang="en-US" sz="2000" dirty="0"/>
              <a:t>(2) A recipient has the right to refuse treatment and to be informed of the consequences of that refusal. When a refusal of treatment prevents a program from providing services according to ethical and professional standards, the relationship with the recipient may be terminated by the licensee upon reasonable notice.</a:t>
            </a:r>
            <a:endParaRPr lang="en-US" sz="2800" dirty="0"/>
          </a:p>
        </p:txBody>
      </p:sp>
      <p:sp>
        <p:nvSpPr>
          <p:cNvPr id="2" name="Slide Number Placeholder 1">
            <a:extLst>
              <a:ext uri="{FF2B5EF4-FFF2-40B4-BE49-F238E27FC236}">
                <a16:creationId xmlns:a16="http://schemas.microsoft.com/office/drawing/2014/main" id="{1A20E272-E72B-405A-BB70-A5406D323C63}"/>
              </a:ext>
            </a:extLst>
          </p:cNvPr>
          <p:cNvSpPr>
            <a:spLocks noGrp="1"/>
          </p:cNvSpPr>
          <p:nvPr>
            <p:ph type="sldNum" sz="quarter" idx="12"/>
          </p:nvPr>
        </p:nvSpPr>
        <p:spPr/>
        <p:txBody>
          <a:bodyPr/>
          <a:lstStyle/>
          <a:p>
            <a:fld id="{D57F1E4F-1CFF-5643-939E-217C01CDF565}" type="slidenum">
              <a:rPr lang="en-US" smtClean="0"/>
              <a:pPr/>
              <a:t>18</a:t>
            </a:fld>
            <a:endParaRPr lang="en-US" dirty="0"/>
          </a:p>
        </p:txBody>
      </p:sp>
    </p:spTree>
    <p:extLst>
      <p:ext uri="{BB962C8B-B14F-4D97-AF65-F5344CB8AC3E}">
        <p14:creationId xmlns:p14="http://schemas.microsoft.com/office/powerpoint/2010/main" val="317888008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87A2728-89CE-44C0-B2A5-C6A2F5C1C1A7}"/>
              </a:ext>
            </a:extLst>
          </p:cNvPr>
          <p:cNvSpPr>
            <a:spLocks noGrp="1"/>
          </p:cNvSpPr>
          <p:nvPr>
            <p:ph type="title"/>
          </p:nvPr>
        </p:nvSpPr>
        <p:spPr>
          <a:xfrm>
            <a:off x="677334" y="609599"/>
            <a:ext cx="8596668" cy="889591"/>
          </a:xfrm>
        </p:spPr>
        <p:txBody>
          <a:bodyPr>
            <a:noAutofit/>
          </a:bodyPr>
          <a:lstStyle/>
          <a:p>
            <a:r>
              <a:rPr lang="en-US" sz="4000" b="1" cap="small" dirty="0"/>
              <a:t>Rights of recipients in SUD programs</a:t>
            </a:r>
            <a:br>
              <a:rPr lang="en-US" sz="3200" dirty="0"/>
            </a:br>
            <a:br>
              <a:rPr lang="en-US" sz="4400" cap="small" dirty="0"/>
            </a:br>
            <a:br>
              <a:rPr lang="en-US" sz="4000" dirty="0"/>
            </a:br>
            <a:endParaRPr lang="en-US" sz="4000" dirty="0"/>
          </a:p>
        </p:txBody>
      </p:sp>
      <p:sp>
        <p:nvSpPr>
          <p:cNvPr id="5" name="Content Placeholder 4">
            <a:extLst>
              <a:ext uri="{FF2B5EF4-FFF2-40B4-BE49-F238E27FC236}">
                <a16:creationId xmlns:a16="http://schemas.microsoft.com/office/drawing/2014/main" id="{148973B6-EF2E-41EE-AC6D-183979C91789}"/>
              </a:ext>
            </a:extLst>
          </p:cNvPr>
          <p:cNvSpPr>
            <a:spLocks noGrp="1"/>
          </p:cNvSpPr>
          <p:nvPr>
            <p:ph idx="1"/>
          </p:nvPr>
        </p:nvSpPr>
        <p:spPr>
          <a:xfrm>
            <a:off x="677334" y="1499191"/>
            <a:ext cx="8596668" cy="4542172"/>
          </a:xfrm>
        </p:spPr>
        <p:txBody>
          <a:bodyPr>
            <a:normAutofit/>
          </a:bodyPr>
          <a:lstStyle/>
          <a:p>
            <a:pPr marL="57150" indent="0">
              <a:buNone/>
            </a:pPr>
            <a:r>
              <a:rPr lang="en-US" sz="2200" dirty="0"/>
              <a:t>R 325.1393 Treatment plan; specific recipient rights. </a:t>
            </a:r>
          </a:p>
          <a:p>
            <a:pPr marL="0" indent="0">
              <a:buNone/>
            </a:pPr>
            <a:r>
              <a:rPr lang="en-US" sz="2000" dirty="0"/>
              <a:t>(3) A recipient shall be informed if a program has a policy for discharging recipients who fail to comply with program rules and shall receive, at admission and thereafter upon request, a notification form that includes written procedures that explain all of the following:</a:t>
            </a:r>
          </a:p>
          <a:p>
            <a:pPr marL="400050" lvl="1" indent="0">
              <a:buNone/>
            </a:pPr>
            <a:r>
              <a:rPr lang="en-US" sz="1800" dirty="0"/>
              <a:t>(a) The types of infractions that can lead to discharge.</a:t>
            </a:r>
          </a:p>
          <a:p>
            <a:pPr marL="400050" lvl="1" indent="0">
              <a:buNone/>
            </a:pPr>
            <a:r>
              <a:rPr lang="en-US" sz="1800" dirty="0"/>
              <a:t>(b) Who has the authority to discharge recipients.</a:t>
            </a:r>
          </a:p>
          <a:p>
            <a:pPr marL="400050" lvl="1" indent="0">
              <a:buNone/>
            </a:pPr>
            <a:r>
              <a:rPr lang="en-US" sz="1800" dirty="0"/>
              <a:t>(c) How and in what situations prior notification is to be given to the 			     recipient who is being considered for discharge.</a:t>
            </a:r>
          </a:p>
          <a:p>
            <a:pPr marL="400050" lvl="1" indent="0">
              <a:buNone/>
            </a:pPr>
            <a:r>
              <a:rPr lang="en-US" sz="1800" dirty="0"/>
              <a:t>(d) The mechanism for review or appeal of a discharge decision.</a:t>
            </a:r>
            <a:endParaRPr lang="en-US" sz="2400" dirty="0"/>
          </a:p>
        </p:txBody>
      </p:sp>
      <p:sp>
        <p:nvSpPr>
          <p:cNvPr id="2" name="Slide Number Placeholder 1">
            <a:extLst>
              <a:ext uri="{FF2B5EF4-FFF2-40B4-BE49-F238E27FC236}">
                <a16:creationId xmlns:a16="http://schemas.microsoft.com/office/drawing/2014/main" id="{B180B140-78A3-44AB-BBFB-707A73417215}"/>
              </a:ext>
            </a:extLst>
          </p:cNvPr>
          <p:cNvSpPr>
            <a:spLocks noGrp="1"/>
          </p:cNvSpPr>
          <p:nvPr>
            <p:ph type="sldNum" sz="quarter" idx="12"/>
          </p:nvPr>
        </p:nvSpPr>
        <p:spPr/>
        <p:txBody>
          <a:bodyPr/>
          <a:lstStyle/>
          <a:p>
            <a:fld id="{D57F1E4F-1CFF-5643-939E-217C01CDF565}" type="slidenum">
              <a:rPr lang="en-US" smtClean="0"/>
              <a:pPr/>
              <a:t>19</a:t>
            </a:fld>
            <a:endParaRPr lang="en-US" dirty="0"/>
          </a:p>
        </p:txBody>
      </p:sp>
    </p:spTree>
    <p:extLst>
      <p:ext uri="{BB962C8B-B14F-4D97-AF65-F5344CB8AC3E}">
        <p14:creationId xmlns:p14="http://schemas.microsoft.com/office/powerpoint/2010/main" val="40297504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87A2728-89CE-44C0-B2A5-C6A2F5C1C1A7}"/>
              </a:ext>
            </a:extLst>
          </p:cNvPr>
          <p:cNvSpPr>
            <a:spLocks noGrp="1"/>
          </p:cNvSpPr>
          <p:nvPr>
            <p:ph type="title"/>
          </p:nvPr>
        </p:nvSpPr>
        <p:spPr>
          <a:xfrm>
            <a:off x="677334" y="609599"/>
            <a:ext cx="8596668" cy="889591"/>
          </a:xfrm>
        </p:spPr>
        <p:txBody>
          <a:bodyPr>
            <a:noAutofit/>
          </a:bodyPr>
          <a:lstStyle/>
          <a:p>
            <a:r>
              <a:rPr lang="en-US" sz="4400" cap="small" dirty="0"/>
              <a:t>Core Competencies</a:t>
            </a:r>
            <a:br>
              <a:rPr lang="en-US" sz="4000" dirty="0"/>
            </a:br>
            <a:endParaRPr lang="en-US" sz="4000" dirty="0"/>
          </a:p>
        </p:txBody>
      </p:sp>
      <p:sp>
        <p:nvSpPr>
          <p:cNvPr id="5" name="Content Placeholder 4">
            <a:extLst>
              <a:ext uri="{FF2B5EF4-FFF2-40B4-BE49-F238E27FC236}">
                <a16:creationId xmlns:a16="http://schemas.microsoft.com/office/drawing/2014/main" id="{148973B6-EF2E-41EE-AC6D-183979C91789}"/>
              </a:ext>
            </a:extLst>
          </p:cNvPr>
          <p:cNvSpPr>
            <a:spLocks noGrp="1"/>
          </p:cNvSpPr>
          <p:nvPr>
            <p:ph idx="1"/>
          </p:nvPr>
        </p:nvSpPr>
        <p:spPr>
          <a:xfrm>
            <a:off x="677334" y="1499191"/>
            <a:ext cx="8596668" cy="4542172"/>
          </a:xfrm>
        </p:spPr>
        <p:txBody>
          <a:bodyPr>
            <a:normAutofit/>
          </a:bodyPr>
          <a:lstStyle/>
          <a:p>
            <a:pPr marL="0" indent="0">
              <a:buNone/>
            </a:pPr>
            <a:r>
              <a:rPr lang="en-US" sz="2800" dirty="0"/>
              <a:t>The training will cover:</a:t>
            </a:r>
          </a:p>
          <a:p>
            <a:pPr marL="457200" indent="-457200">
              <a:buFont typeface="+mj-lt"/>
              <a:buAutoNum type="arabicPeriod"/>
            </a:pPr>
            <a:r>
              <a:rPr lang="en-US" sz="2800" dirty="0"/>
              <a:t>Responsibilities of a SUD Program</a:t>
            </a:r>
          </a:p>
          <a:p>
            <a:pPr marL="457200" indent="-457200">
              <a:buFont typeface="+mj-lt"/>
              <a:buAutoNum type="arabicPeriod"/>
            </a:pPr>
            <a:r>
              <a:rPr lang="en-US" sz="2800" dirty="0"/>
              <a:t>Rights of a SUD program recipients </a:t>
            </a:r>
          </a:p>
          <a:p>
            <a:pPr marL="457200" indent="-457200">
              <a:buFont typeface="+mj-lt"/>
              <a:buAutoNum type="arabicPeriod"/>
            </a:pPr>
            <a:r>
              <a:rPr lang="en-US" sz="2800" dirty="0"/>
              <a:t>Local level complaints process </a:t>
            </a:r>
          </a:p>
          <a:p>
            <a:pPr marL="457200" indent="-457200">
              <a:buFont typeface="+mj-lt"/>
              <a:buAutoNum type="arabicPeriod"/>
            </a:pPr>
            <a:r>
              <a:rPr lang="en-US" sz="2800" dirty="0"/>
              <a:t>Regional Entity appeal process </a:t>
            </a:r>
          </a:p>
          <a:p>
            <a:pPr marL="457200" indent="-457200">
              <a:buFont typeface="+mj-lt"/>
              <a:buAutoNum type="arabicPeriod"/>
            </a:pPr>
            <a:r>
              <a:rPr lang="en-US" sz="2800" dirty="0"/>
              <a:t>State level appeal process</a:t>
            </a:r>
          </a:p>
        </p:txBody>
      </p:sp>
      <p:sp>
        <p:nvSpPr>
          <p:cNvPr id="2" name="Slide Number Placeholder 1">
            <a:extLst>
              <a:ext uri="{FF2B5EF4-FFF2-40B4-BE49-F238E27FC236}">
                <a16:creationId xmlns:a16="http://schemas.microsoft.com/office/drawing/2014/main" id="{E954799A-9909-4B68-BE3E-1D26A2AABA40}"/>
              </a:ext>
            </a:extLst>
          </p:cNvPr>
          <p:cNvSpPr>
            <a:spLocks noGrp="1"/>
          </p:cNvSpPr>
          <p:nvPr>
            <p:ph type="sldNum" sz="quarter" idx="12"/>
          </p:nvPr>
        </p:nvSpPr>
        <p:spPr/>
        <p:txBody>
          <a:bodyPr/>
          <a:lstStyle/>
          <a:p>
            <a:fld id="{D57F1E4F-1CFF-5643-939E-217C01CDF565}" type="slidenum">
              <a:rPr lang="en-US" smtClean="0"/>
              <a:pPr/>
              <a:t>2</a:t>
            </a:fld>
            <a:endParaRPr lang="en-US" dirty="0"/>
          </a:p>
        </p:txBody>
      </p:sp>
    </p:spTree>
    <p:extLst>
      <p:ext uri="{BB962C8B-B14F-4D97-AF65-F5344CB8AC3E}">
        <p14:creationId xmlns:p14="http://schemas.microsoft.com/office/powerpoint/2010/main" val="144483080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87A2728-89CE-44C0-B2A5-C6A2F5C1C1A7}"/>
              </a:ext>
            </a:extLst>
          </p:cNvPr>
          <p:cNvSpPr>
            <a:spLocks noGrp="1"/>
          </p:cNvSpPr>
          <p:nvPr>
            <p:ph type="title"/>
          </p:nvPr>
        </p:nvSpPr>
        <p:spPr>
          <a:xfrm>
            <a:off x="677334" y="609599"/>
            <a:ext cx="8596668" cy="889591"/>
          </a:xfrm>
        </p:spPr>
        <p:txBody>
          <a:bodyPr>
            <a:noAutofit/>
          </a:bodyPr>
          <a:lstStyle/>
          <a:p>
            <a:r>
              <a:rPr lang="en-US" sz="4000" b="1" cap="small" dirty="0"/>
              <a:t>Rights of recipients in SUD programs</a:t>
            </a:r>
            <a:br>
              <a:rPr lang="en-US" sz="3200" dirty="0"/>
            </a:br>
            <a:br>
              <a:rPr lang="en-US" sz="4400" cap="small" dirty="0"/>
            </a:br>
            <a:br>
              <a:rPr lang="en-US" sz="4000" dirty="0"/>
            </a:br>
            <a:endParaRPr lang="en-US" sz="4000" dirty="0"/>
          </a:p>
        </p:txBody>
      </p:sp>
      <p:sp>
        <p:nvSpPr>
          <p:cNvPr id="5" name="Content Placeholder 4">
            <a:extLst>
              <a:ext uri="{FF2B5EF4-FFF2-40B4-BE49-F238E27FC236}">
                <a16:creationId xmlns:a16="http://schemas.microsoft.com/office/drawing/2014/main" id="{148973B6-EF2E-41EE-AC6D-183979C91789}"/>
              </a:ext>
            </a:extLst>
          </p:cNvPr>
          <p:cNvSpPr>
            <a:spLocks noGrp="1"/>
          </p:cNvSpPr>
          <p:nvPr>
            <p:ph idx="1"/>
          </p:nvPr>
        </p:nvSpPr>
        <p:spPr>
          <a:xfrm>
            <a:off x="677334" y="1499191"/>
            <a:ext cx="8596668" cy="4542172"/>
          </a:xfrm>
        </p:spPr>
        <p:txBody>
          <a:bodyPr>
            <a:normAutofit/>
          </a:bodyPr>
          <a:lstStyle/>
          <a:p>
            <a:pPr marL="57150" indent="0">
              <a:buNone/>
            </a:pPr>
            <a:r>
              <a:rPr lang="en-US" sz="2200" dirty="0"/>
              <a:t>R 325.1393 Treatment plan; specific recipient rights. </a:t>
            </a:r>
          </a:p>
          <a:p>
            <a:pPr marL="0" indent="0">
              <a:buNone/>
            </a:pPr>
            <a:r>
              <a:rPr lang="en-US" sz="2000" dirty="0"/>
              <a:t>(4) A copy of the notification form signed by the recipient shall be maintained in the recipient's case file.</a:t>
            </a:r>
          </a:p>
          <a:p>
            <a:pPr marL="0" indent="0">
              <a:buNone/>
            </a:pPr>
            <a:r>
              <a:rPr lang="en-US" sz="2000" dirty="0"/>
              <a:t>(5) A recipient shall have the benefits, side effects, and risks associated with the use of any medications fully explained in language that is understood by the recipient.</a:t>
            </a:r>
          </a:p>
          <a:p>
            <a:pPr marL="0" indent="0">
              <a:buNone/>
            </a:pPr>
            <a:r>
              <a:rPr lang="en-US" sz="2000" dirty="0"/>
              <a:t>(6) A recipient has the right to give prior informed consent, consistent with federal confidentiality regulations, for the use and future disposition of products of special observation and audiovisual techniques, such as 1-way vision mirrors, tape recorders, television, movies, or photographs.</a:t>
            </a:r>
            <a:endParaRPr lang="en-US" sz="2400" dirty="0"/>
          </a:p>
        </p:txBody>
      </p:sp>
      <p:sp>
        <p:nvSpPr>
          <p:cNvPr id="2" name="Slide Number Placeholder 1">
            <a:extLst>
              <a:ext uri="{FF2B5EF4-FFF2-40B4-BE49-F238E27FC236}">
                <a16:creationId xmlns:a16="http://schemas.microsoft.com/office/drawing/2014/main" id="{E8B2798F-1DCA-4647-962C-ACBD61E055CE}"/>
              </a:ext>
            </a:extLst>
          </p:cNvPr>
          <p:cNvSpPr>
            <a:spLocks noGrp="1"/>
          </p:cNvSpPr>
          <p:nvPr>
            <p:ph type="sldNum" sz="quarter" idx="12"/>
          </p:nvPr>
        </p:nvSpPr>
        <p:spPr/>
        <p:txBody>
          <a:bodyPr/>
          <a:lstStyle/>
          <a:p>
            <a:fld id="{D57F1E4F-1CFF-5643-939E-217C01CDF565}" type="slidenum">
              <a:rPr lang="en-US" smtClean="0"/>
              <a:pPr/>
              <a:t>20</a:t>
            </a:fld>
            <a:endParaRPr lang="en-US" dirty="0"/>
          </a:p>
        </p:txBody>
      </p:sp>
    </p:spTree>
    <p:extLst>
      <p:ext uri="{BB962C8B-B14F-4D97-AF65-F5344CB8AC3E}">
        <p14:creationId xmlns:p14="http://schemas.microsoft.com/office/powerpoint/2010/main" val="38608633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87A2728-89CE-44C0-B2A5-C6A2F5C1C1A7}"/>
              </a:ext>
            </a:extLst>
          </p:cNvPr>
          <p:cNvSpPr>
            <a:spLocks noGrp="1"/>
          </p:cNvSpPr>
          <p:nvPr>
            <p:ph type="title"/>
          </p:nvPr>
        </p:nvSpPr>
        <p:spPr>
          <a:xfrm>
            <a:off x="677334" y="609599"/>
            <a:ext cx="8596668" cy="889591"/>
          </a:xfrm>
        </p:spPr>
        <p:txBody>
          <a:bodyPr>
            <a:noAutofit/>
          </a:bodyPr>
          <a:lstStyle/>
          <a:p>
            <a:r>
              <a:rPr lang="en-US" sz="4000" b="1" cap="small" dirty="0"/>
              <a:t>Rights of recipients in SUD programs</a:t>
            </a:r>
            <a:br>
              <a:rPr lang="en-US" sz="3200" dirty="0"/>
            </a:br>
            <a:br>
              <a:rPr lang="en-US" sz="4400" cap="small" dirty="0"/>
            </a:br>
            <a:br>
              <a:rPr lang="en-US" sz="4000" dirty="0"/>
            </a:br>
            <a:endParaRPr lang="en-US" sz="4000" dirty="0"/>
          </a:p>
        </p:txBody>
      </p:sp>
      <p:sp>
        <p:nvSpPr>
          <p:cNvPr id="5" name="Content Placeholder 4">
            <a:extLst>
              <a:ext uri="{FF2B5EF4-FFF2-40B4-BE49-F238E27FC236}">
                <a16:creationId xmlns:a16="http://schemas.microsoft.com/office/drawing/2014/main" id="{148973B6-EF2E-41EE-AC6D-183979C91789}"/>
              </a:ext>
            </a:extLst>
          </p:cNvPr>
          <p:cNvSpPr>
            <a:spLocks noGrp="1"/>
          </p:cNvSpPr>
          <p:nvPr>
            <p:ph idx="1"/>
          </p:nvPr>
        </p:nvSpPr>
        <p:spPr>
          <a:xfrm>
            <a:off x="677334" y="1499191"/>
            <a:ext cx="8596668" cy="4542172"/>
          </a:xfrm>
        </p:spPr>
        <p:txBody>
          <a:bodyPr>
            <a:normAutofit/>
          </a:bodyPr>
          <a:lstStyle/>
          <a:p>
            <a:pPr marL="0" indent="0">
              <a:buNone/>
            </a:pPr>
            <a:r>
              <a:rPr lang="en-US" sz="2200" dirty="0"/>
              <a:t>R 325.1395 Inpatient, residential, and residential detoxification programs; specific recipient rights.</a:t>
            </a:r>
          </a:p>
          <a:p>
            <a:pPr marL="400050" lvl="1" indent="0">
              <a:buNone/>
            </a:pPr>
            <a:r>
              <a:rPr lang="en-US" sz="2000" dirty="0"/>
              <a:t>(1) A recipient has the right to associate and have private communications and consultations with his or her licensed health professional, attorney, or person of his or her choice.</a:t>
            </a:r>
          </a:p>
          <a:p>
            <a:pPr marL="400050" lvl="1" indent="0">
              <a:buNone/>
            </a:pPr>
            <a:r>
              <a:rPr lang="en-US" sz="2000" dirty="0"/>
              <a:t>(2) A program shall post its policy concerning visitors in a public place.</a:t>
            </a:r>
          </a:p>
        </p:txBody>
      </p:sp>
      <p:sp>
        <p:nvSpPr>
          <p:cNvPr id="2" name="Slide Number Placeholder 1">
            <a:extLst>
              <a:ext uri="{FF2B5EF4-FFF2-40B4-BE49-F238E27FC236}">
                <a16:creationId xmlns:a16="http://schemas.microsoft.com/office/drawing/2014/main" id="{DDD1F115-D8D9-477D-8274-6F5B54D1A793}"/>
              </a:ext>
            </a:extLst>
          </p:cNvPr>
          <p:cNvSpPr>
            <a:spLocks noGrp="1"/>
          </p:cNvSpPr>
          <p:nvPr>
            <p:ph type="sldNum" sz="quarter" idx="12"/>
          </p:nvPr>
        </p:nvSpPr>
        <p:spPr/>
        <p:txBody>
          <a:bodyPr/>
          <a:lstStyle/>
          <a:p>
            <a:fld id="{D57F1E4F-1CFF-5643-939E-217C01CDF565}" type="slidenum">
              <a:rPr lang="en-US" smtClean="0"/>
              <a:pPr/>
              <a:t>21</a:t>
            </a:fld>
            <a:endParaRPr lang="en-US" dirty="0"/>
          </a:p>
        </p:txBody>
      </p:sp>
    </p:spTree>
    <p:extLst>
      <p:ext uri="{BB962C8B-B14F-4D97-AF65-F5344CB8AC3E}">
        <p14:creationId xmlns:p14="http://schemas.microsoft.com/office/powerpoint/2010/main" val="361152021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87A2728-89CE-44C0-B2A5-C6A2F5C1C1A7}"/>
              </a:ext>
            </a:extLst>
          </p:cNvPr>
          <p:cNvSpPr>
            <a:spLocks noGrp="1"/>
          </p:cNvSpPr>
          <p:nvPr>
            <p:ph type="title"/>
          </p:nvPr>
        </p:nvSpPr>
        <p:spPr>
          <a:xfrm>
            <a:off x="677334" y="609599"/>
            <a:ext cx="8596668" cy="889591"/>
          </a:xfrm>
        </p:spPr>
        <p:txBody>
          <a:bodyPr>
            <a:noAutofit/>
          </a:bodyPr>
          <a:lstStyle/>
          <a:p>
            <a:r>
              <a:rPr lang="en-US" sz="4000" b="1" cap="small" dirty="0"/>
              <a:t>Rights of recipients in SUD programs</a:t>
            </a:r>
            <a:br>
              <a:rPr lang="en-US" sz="3200" dirty="0"/>
            </a:br>
            <a:br>
              <a:rPr lang="en-US" sz="4400" cap="small" dirty="0"/>
            </a:br>
            <a:br>
              <a:rPr lang="en-US" sz="4000" dirty="0"/>
            </a:br>
            <a:endParaRPr lang="en-US" sz="4000" dirty="0"/>
          </a:p>
        </p:txBody>
      </p:sp>
      <p:sp>
        <p:nvSpPr>
          <p:cNvPr id="5" name="Content Placeholder 4">
            <a:extLst>
              <a:ext uri="{FF2B5EF4-FFF2-40B4-BE49-F238E27FC236}">
                <a16:creationId xmlns:a16="http://schemas.microsoft.com/office/drawing/2014/main" id="{148973B6-EF2E-41EE-AC6D-183979C91789}"/>
              </a:ext>
            </a:extLst>
          </p:cNvPr>
          <p:cNvSpPr>
            <a:spLocks noGrp="1"/>
          </p:cNvSpPr>
          <p:nvPr>
            <p:ph idx="1"/>
          </p:nvPr>
        </p:nvSpPr>
        <p:spPr>
          <a:xfrm>
            <a:off x="677334" y="1499191"/>
            <a:ext cx="8596668" cy="4542172"/>
          </a:xfrm>
        </p:spPr>
        <p:txBody>
          <a:bodyPr>
            <a:normAutofit/>
          </a:bodyPr>
          <a:lstStyle/>
          <a:p>
            <a:pPr marL="0" indent="0">
              <a:buNone/>
            </a:pPr>
            <a:r>
              <a:rPr lang="en-US" sz="2200" dirty="0"/>
              <a:t>R 325.1395 Inpatient, residential, and residential detoxification programs; specific recipient rights.</a:t>
            </a:r>
          </a:p>
          <a:p>
            <a:pPr marL="400050" lvl="1" indent="0">
              <a:buNone/>
            </a:pPr>
            <a:r>
              <a:rPr lang="en-US" sz="2000" dirty="0"/>
              <a:t>(3) Unless contraindicated by program policy or individual treatment plan, a recipient is allowed visits from family members, friends, and other persons of his or her choice at reasonable times, as determined by the program director or according to posted visiting hours. A recipient shall be informed in writing of visiting hours upon admission to the program.</a:t>
            </a:r>
          </a:p>
          <a:p>
            <a:pPr marL="400050" lvl="1" indent="0">
              <a:buNone/>
            </a:pPr>
            <a:r>
              <a:rPr lang="en-US" sz="2000" dirty="0"/>
              <a:t>(4) To protect the privacy of all other recipients, a program director shall ensure, to the extent reasonable and possible, that the visitors of recipients will see or have contact with only the individual they have reason to visit.</a:t>
            </a:r>
            <a:endParaRPr lang="en-US" sz="4000" dirty="0"/>
          </a:p>
        </p:txBody>
      </p:sp>
      <p:sp>
        <p:nvSpPr>
          <p:cNvPr id="2" name="Slide Number Placeholder 1">
            <a:extLst>
              <a:ext uri="{FF2B5EF4-FFF2-40B4-BE49-F238E27FC236}">
                <a16:creationId xmlns:a16="http://schemas.microsoft.com/office/drawing/2014/main" id="{DDD1F115-D8D9-477D-8274-6F5B54D1A793}"/>
              </a:ext>
            </a:extLst>
          </p:cNvPr>
          <p:cNvSpPr>
            <a:spLocks noGrp="1"/>
          </p:cNvSpPr>
          <p:nvPr>
            <p:ph type="sldNum" sz="quarter" idx="12"/>
          </p:nvPr>
        </p:nvSpPr>
        <p:spPr/>
        <p:txBody>
          <a:bodyPr/>
          <a:lstStyle/>
          <a:p>
            <a:fld id="{D57F1E4F-1CFF-5643-939E-217C01CDF565}" type="slidenum">
              <a:rPr lang="en-US" smtClean="0"/>
              <a:pPr/>
              <a:t>22</a:t>
            </a:fld>
            <a:endParaRPr lang="en-US" dirty="0"/>
          </a:p>
        </p:txBody>
      </p:sp>
    </p:spTree>
    <p:extLst>
      <p:ext uri="{BB962C8B-B14F-4D97-AF65-F5344CB8AC3E}">
        <p14:creationId xmlns:p14="http://schemas.microsoft.com/office/powerpoint/2010/main" val="219126844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87A2728-89CE-44C0-B2A5-C6A2F5C1C1A7}"/>
              </a:ext>
            </a:extLst>
          </p:cNvPr>
          <p:cNvSpPr>
            <a:spLocks noGrp="1"/>
          </p:cNvSpPr>
          <p:nvPr>
            <p:ph type="title"/>
          </p:nvPr>
        </p:nvSpPr>
        <p:spPr>
          <a:xfrm>
            <a:off x="677334" y="609599"/>
            <a:ext cx="8596668" cy="889591"/>
          </a:xfrm>
        </p:spPr>
        <p:txBody>
          <a:bodyPr>
            <a:noAutofit/>
          </a:bodyPr>
          <a:lstStyle/>
          <a:p>
            <a:r>
              <a:rPr lang="en-US" sz="4000" b="1" cap="small" dirty="0"/>
              <a:t>Rights of recipients in SUD programs</a:t>
            </a:r>
            <a:br>
              <a:rPr lang="en-US" sz="3200" dirty="0"/>
            </a:br>
            <a:br>
              <a:rPr lang="en-US" sz="4400" cap="small" dirty="0"/>
            </a:br>
            <a:br>
              <a:rPr lang="en-US" sz="4000" dirty="0"/>
            </a:br>
            <a:endParaRPr lang="en-US" sz="4000" dirty="0"/>
          </a:p>
        </p:txBody>
      </p:sp>
      <p:sp>
        <p:nvSpPr>
          <p:cNvPr id="5" name="Content Placeholder 4">
            <a:extLst>
              <a:ext uri="{FF2B5EF4-FFF2-40B4-BE49-F238E27FC236}">
                <a16:creationId xmlns:a16="http://schemas.microsoft.com/office/drawing/2014/main" id="{148973B6-EF2E-41EE-AC6D-183979C91789}"/>
              </a:ext>
            </a:extLst>
          </p:cNvPr>
          <p:cNvSpPr>
            <a:spLocks noGrp="1"/>
          </p:cNvSpPr>
          <p:nvPr>
            <p:ph idx="1"/>
          </p:nvPr>
        </p:nvSpPr>
        <p:spPr>
          <a:xfrm>
            <a:off x="677334" y="1499191"/>
            <a:ext cx="8596668" cy="4542172"/>
          </a:xfrm>
        </p:spPr>
        <p:txBody>
          <a:bodyPr>
            <a:normAutofit/>
          </a:bodyPr>
          <a:lstStyle/>
          <a:p>
            <a:pPr marL="0" indent="0">
              <a:buNone/>
            </a:pPr>
            <a:r>
              <a:rPr lang="en-US" sz="2200" dirty="0"/>
              <a:t>R 325.1395 Inpatient, residential, and residential detoxification programs; specific recipient rights.</a:t>
            </a:r>
          </a:p>
          <a:p>
            <a:pPr marL="400050" lvl="1" indent="0">
              <a:buNone/>
            </a:pPr>
            <a:r>
              <a:rPr lang="en-US" sz="1800" dirty="0"/>
              <a:t>(5) A recipient has the right to be free from physical and chemical restraints, except those authorized in writing by a physician, physician’s assistant, or advanced practice registered nurse for a specified and limited time. Written policies and procedures that set forth the circumstances that require the use of restraints and designate the program personnel responsible for applying restraints shall be approved in writing by a physician, physician’s assistant, or advanced practice registered nurse and shall be adopted by the licensee. Restraints may be applied in an emergency to protect the recipient from injury to self or others. The restraints shall be applied by designated staff. This action shall be reported immediately to a physician, physician’s assistant, or advanced practice registered nurse and shall be reduced to writing in the recipient record within 24 hours.</a:t>
            </a:r>
            <a:endParaRPr lang="en-US" sz="2000" b="1" dirty="0"/>
          </a:p>
        </p:txBody>
      </p:sp>
      <p:sp>
        <p:nvSpPr>
          <p:cNvPr id="2" name="Slide Number Placeholder 1">
            <a:extLst>
              <a:ext uri="{FF2B5EF4-FFF2-40B4-BE49-F238E27FC236}">
                <a16:creationId xmlns:a16="http://schemas.microsoft.com/office/drawing/2014/main" id="{46D0DC60-C2A7-49F1-B9A6-D7AB1C931E3E}"/>
              </a:ext>
            </a:extLst>
          </p:cNvPr>
          <p:cNvSpPr>
            <a:spLocks noGrp="1"/>
          </p:cNvSpPr>
          <p:nvPr>
            <p:ph type="sldNum" sz="quarter" idx="12"/>
          </p:nvPr>
        </p:nvSpPr>
        <p:spPr/>
        <p:txBody>
          <a:bodyPr/>
          <a:lstStyle/>
          <a:p>
            <a:fld id="{D57F1E4F-1CFF-5643-939E-217C01CDF565}" type="slidenum">
              <a:rPr lang="en-US" smtClean="0"/>
              <a:pPr/>
              <a:t>23</a:t>
            </a:fld>
            <a:endParaRPr lang="en-US" dirty="0"/>
          </a:p>
        </p:txBody>
      </p:sp>
    </p:spTree>
    <p:extLst>
      <p:ext uri="{BB962C8B-B14F-4D97-AF65-F5344CB8AC3E}">
        <p14:creationId xmlns:p14="http://schemas.microsoft.com/office/powerpoint/2010/main" val="422923105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87A2728-89CE-44C0-B2A5-C6A2F5C1C1A7}"/>
              </a:ext>
            </a:extLst>
          </p:cNvPr>
          <p:cNvSpPr>
            <a:spLocks noGrp="1"/>
          </p:cNvSpPr>
          <p:nvPr>
            <p:ph type="title"/>
          </p:nvPr>
        </p:nvSpPr>
        <p:spPr>
          <a:xfrm>
            <a:off x="677334" y="609599"/>
            <a:ext cx="8596668" cy="889591"/>
          </a:xfrm>
        </p:spPr>
        <p:txBody>
          <a:bodyPr>
            <a:noAutofit/>
          </a:bodyPr>
          <a:lstStyle/>
          <a:p>
            <a:r>
              <a:rPr lang="en-US" sz="4000" b="1" cap="small" dirty="0"/>
              <a:t>Rights of recipients in SUD programs</a:t>
            </a:r>
            <a:br>
              <a:rPr lang="en-US" sz="3200" dirty="0"/>
            </a:br>
            <a:br>
              <a:rPr lang="en-US" sz="4400" cap="small" dirty="0"/>
            </a:br>
            <a:br>
              <a:rPr lang="en-US" sz="4000" dirty="0"/>
            </a:br>
            <a:endParaRPr lang="en-US" sz="4000" dirty="0"/>
          </a:p>
        </p:txBody>
      </p:sp>
      <p:sp>
        <p:nvSpPr>
          <p:cNvPr id="5" name="Content Placeholder 4">
            <a:extLst>
              <a:ext uri="{FF2B5EF4-FFF2-40B4-BE49-F238E27FC236}">
                <a16:creationId xmlns:a16="http://schemas.microsoft.com/office/drawing/2014/main" id="{148973B6-EF2E-41EE-AC6D-183979C91789}"/>
              </a:ext>
            </a:extLst>
          </p:cNvPr>
          <p:cNvSpPr>
            <a:spLocks noGrp="1"/>
          </p:cNvSpPr>
          <p:nvPr>
            <p:ph idx="1"/>
          </p:nvPr>
        </p:nvSpPr>
        <p:spPr>
          <a:xfrm>
            <a:off x="677334" y="1499191"/>
            <a:ext cx="8596668" cy="4542172"/>
          </a:xfrm>
        </p:spPr>
        <p:txBody>
          <a:bodyPr>
            <a:normAutofit/>
          </a:bodyPr>
          <a:lstStyle/>
          <a:p>
            <a:pPr marL="0" indent="0">
              <a:buNone/>
            </a:pPr>
            <a:r>
              <a:rPr lang="en-US" sz="2200" dirty="0"/>
              <a:t>R 325.1395 Inpatient, residential, and residential detoxification programs; specific recipient rights.</a:t>
            </a:r>
          </a:p>
          <a:p>
            <a:pPr marL="400050" lvl="1" indent="0">
              <a:buNone/>
            </a:pPr>
            <a:r>
              <a:rPr lang="en-US" sz="2000" dirty="0"/>
              <a:t>(6) A recipient has the right to be free from doing work the program would otherwise employ someone else to do, unless the work and the rationale for its therapeutic benefit are included in program policy or in the treatment plan for the recipient.</a:t>
            </a:r>
          </a:p>
          <a:p>
            <a:pPr marL="400050" lvl="1" indent="0">
              <a:buNone/>
            </a:pPr>
            <a:r>
              <a:rPr lang="en-US" sz="2000" dirty="0"/>
              <a:t>(7) A recipient has the right to a reasonable amount of personal storage space for clothing and other personal property. All of these items shall be returned to the recipient upon discharge from the program. </a:t>
            </a:r>
          </a:p>
        </p:txBody>
      </p:sp>
      <p:sp>
        <p:nvSpPr>
          <p:cNvPr id="2" name="Slide Number Placeholder 1">
            <a:extLst>
              <a:ext uri="{FF2B5EF4-FFF2-40B4-BE49-F238E27FC236}">
                <a16:creationId xmlns:a16="http://schemas.microsoft.com/office/drawing/2014/main" id="{1A440247-DD82-4EC6-AF4F-A82468563F0B}"/>
              </a:ext>
            </a:extLst>
          </p:cNvPr>
          <p:cNvSpPr>
            <a:spLocks noGrp="1"/>
          </p:cNvSpPr>
          <p:nvPr>
            <p:ph type="sldNum" sz="quarter" idx="12"/>
          </p:nvPr>
        </p:nvSpPr>
        <p:spPr/>
        <p:txBody>
          <a:bodyPr/>
          <a:lstStyle/>
          <a:p>
            <a:fld id="{D57F1E4F-1CFF-5643-939E-217C01CDF565}" type="slidenum">
              <a:rPr lang="en-US" smtClean="0"/>
              <a:pPr/>
              <a:t>24</a:t>
            </a:fld>
            <a:endParaRPr lang="en-US" dirty="0"/>
          </a:p>
        </p:txBody>
      </p:sp>
    </p:spTree>
    <p:extLst>
      <p:ext uri="{BB962C8B-B14F-4D97-AF65-F5344CB8AC3E}">
        <p14:creationId xmlns:p14="http://schemas.microsoft.com/office/powerpoint/2010/main" val="105338766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87A2728-89CE-44C0-B2A5-C6A2F5C1C1A7}"/>
              </a:ext>
            </a:extLst>
          </p:cNvPr>
          <p:cNvSpPr>
            <a:spLocks noGrp="1"/>
          </p:cNvSpPr>
          <p:nvPr>
            <p:ph type="title"/>
          </p:nvPr>
        </p:nvSpPr>
        <p:spPr>
          <a:xfrm>
            <a:off x="677334" y="609599"/>
            <a:ext cx="8596668" cy="889591"/>
          </a:xfrm>
        </p:spPr>
        <p:txBody>
          <a:bodyPr>
            <a:noAutofit/>
          </a:bodyPr>
          <a:lstStyle/>
          <a:p>
            <a:r>
              <a:rPr lang="en-US" sz="4000" b="1" cap="small" dirty="0"/>
              <a:t>Rights of recipients in SUD programs</a:t>
            </a:r>
            <a:br>
              <a:rPr lang="en-US" sz="3200" dirty="0"/>
            </a:br>
            <a:br>
              <a:rPr lang="en-US" sz="4400" cap="small" dirty="0"/>
            </a:br>
            <a:br>
              <a:rPr lang="en-US" sz="4000" dirty="0"/>
            </a:br>
            <a:endParaRPr lang="en-US" sz="4000" dirty="0"/>
          </a:p>
        </p:txBody>
      </p:sp>
      <p:sp>
        <p:nvSpPr>
          <p:cNvPr id="5" name="Content Placeholder 4">
            <a:extLst>
              <a:ext uri="{FF2B5EF4-FFF2-40B4-BE49-F238E27FC236}">
                <a16:creationId xmlns:a16="http://schemas.microsoft.com/office/drawing/2014/main" id="{148973B6-EF2E-41EE-AC6D-183979C91789}"/>
              </a:ext>
            </a:extLst>
          </p:cNvPr>
          <p:cNvSpPr>
            <a:spLocks noGrp="1"/>
          </p:cNvSpPr>
          <p:nvPr>
            <p:ph idx="1"/>
          </p:nvPr>
        </p:nvSpPr>
        <p:spPr>
          <a:xfrm>
            <a:off x="677334" y="1499191"/>
            <a:ext cx="8596668" cy="4542172"/>
          </a:xfrm>
        </p:spPr>
        <p:txBody>
          <a:bodyPr>
            <a:normAutofit/>
          </a:bodyPr>
          <a:lstStyle/>
          <a:p>
            <a:pPr marL="0" indent="0">
              <a:buNone/>
            </a:pPr>
            <a:r>
              <a:rPr lang="en-US" sz="2200" dirty="0"/>
              <a:t>R 325.1395 Inpatient, residential, and residential detoxification programs; specific recipient rights.</a:t>
            </a:r>
          </a:p>
          <a:p>
            <a:pPr marL="400050" lvl="1" indent="0">
              <a:buNone/>
            </a:pPr>
            <a:r>
              <a:rPr lang="en-US" sz="2000" dirty="0"/>
              <a:t>(8) A recipient has the right to deposit money, earnings, or income in his or her name in an account with a commercial financial institution. A recipient has the right to get money from the account and to spend it or use it as he or she chooses, unless restricted by program policy or by the treatment plan for the recipient. A recipient has the right to receive all money or other belongings held for him or her by the program within 24 hours of discharge from the program.</a:t>
            </a:r>
            <a:endParaRPr lang="en-US" sz="3600" b="1" dirty="0"/>
          </a:p>
        </p:txBody>
      </p:sp>
      <p:sp>
        <p:nvSpPr>
          <p:cNvPr id="2" name="Slide Number Placeholder 1">
            <a:extLst>
              <a:ext uri="{FF2B5EF4-FFF2-40B4-BE49-F238E27FC236}">
                <a16:creationId xmlns:a16="http://schemas.microsoft.com/office/drawing/2014/main" id="{1A440247-DD82-4EC6-AF4F-A82468563F0B}"/>
              </a:ext>
            </a:extLst>
          </p:cNvPr>
          <p:cNvSpPr>
            <a:spLocks noGrp="1"/>
          </p:cNvSpPr>
          <p:nvPr>
            <p:ph type="sldNum" sz="quarter" idx="12"/>
          </p:nvPr>
        </p:nvSpPr>
        <p:spPr/>
        <p:txBody>
          <a:bodyPr/>
          <a:lstStyle/>
          <a:p>
            <a:fld id="{D57F1E4F-1CFF-5643-939E-217C01CDF565}" type="slidenum">
              <a:rPr lang="en-US" smtClean="0"/>
              <a:pPr/>
              <a:t>25</a:t>
            </a:fld>
            <a:endParaRPr lang="en-US" dirty="0"/>
          </a:p>
        </p:txBody>
      </p:sp>
    </p:spTree>
    <p:extLst>
      <p:ext uri="{BB962C8B-B14F-4D97-AF65-F5344CB8AC3E}">
        <p14:creationId xmlns:p14="http://schemas.microsoft.com/office/powerpoint/2010/main" val="250263703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87A2728-89CE-44C0-B2A5-C6A2F5C1C1A7}"/>
              </a:ext>
            </a:extLst>
          </p:cNvPr>
          <p:cNvSpPr>
            <a:spLocks noGrp="1"/>
          </p:cNvSpPr>
          <p:nvPr>
            <p:ph type="title"/>
          </p:nvPr>
        </p:nvSpPr>
        <p:spPr>
          <a:xfrm>
            <a:off x="677334" y="609599"/>
            <a:ext cx="8596668" cy="889591"/>
          </a:xfrm>
        </p:spPr>
        <p:txBody>
          <a:bodyPr>
            <a:noAutofit/>
          </a:bodyPr>
          <a:lstStyle/>
          <a:p>
            <a:r>
              <a:rPr lang="en-US" sz="4000" cap="small" dirty="0"/>
              <a:t>Complaints process at the local level</a:t>
            </a:r>
            <a:br>
              <a:rPr lang="en-US" sz="4000" dirty="0"/>
            </a:br>
            <a:br>
              <a:rPr lang="en-US" sz="3200" dirty="0"/>
            </a:br>
            <a:br>
              <a:rPr lang="en-US" sz="4400" cap="small" dirty="0"/>
            </a:br>
            <a:br>
              <a:rPr lang="en-US" sz="4000" dirty="0"/>
            </a:br>
            <a:endParaRPr lang="en-US" sz="4000" dirty="0"/>
          </a:p>
        </p:txBody>
      </p:sp>
      <p:sp>
        <p:nvSpPr>
          <p:cNvPr id="5" name="Content Placeholder 4">
            <a:extLst>
              <a:ext uri="{FF2B5EF4-FFF2-40B4-BE49-F238E27FC236}">
                <a16:creationId xmlns:a16="http://schemas.microsoft.com/office/drawing/2014/main" id="{148973B6-EF2E-41EE-AC6D-183979C91789}"/>
              </a:ext>
            </a:extLst>
          </p:cNvPr>
          <p:cNvSpPr>
            <a:spLocks noGrp="1"/>
          </p:cNvSpPr>
          <p:nvPr>
            <p:ph idx="1"/>
          </p:nvPr>
        </p:nvSpPr>
        <p:spPr>
          <a:xfrm>
            <a:off x="677334" y="1499190"/>
            <a:ext cx="8596668" cy="4542172"/>
          </a:xfrm>
        </p:spPr>
        <p:txBody>
          <a:bodyPr>
            <a:normAutofit fontScale="55000" lnSpcReduction="20000"/>
          </a:bodyPr>
          <a:lstStyle/>
          <a:p>
            <a:pPr marL="0" indent="0">
              <a:lnSpc>
                <a:spcPct val="120000"/>
              </a:lnSpc>
              <a:buNone/>
            </a:pPr>
            <a:r>
              <a:rPr lang="en-US" sz="4400" dirty="0"/>
              <a:t>A complaint of a recipient rights violation shall be made on a form (504) provided by the department and shall be distributed to the recipient by the program.</a:t>
            </a:r>
          </a:p>
          <a:p>
            <a:pPr marL="0" indent="0">
              <a:buNone/>
            </a:pPr>
            <a:r>
              <a:rPr lang="en-US" sz="3200" dirty="0"/>
              <a:t>SUB-504 : </a:t>
            </a:r>
            <a:r>
              <a:rPr lang="en-US" sz="3400" dirty="0"/>
              <a:t>HOW TO FILE A COMPLAINT (Instructions)</a:t>
            </a:r>
          </a:p>
          <a:p>
            <a:pPr marL="400050" lvl="1" indent="0">
              <a:buNone/>
            </a:pPr>
            <a:r>
              <a:rPr lang="en-US" sz="3200" dirty="0"/>
              <a:t>A. Fill out the form if you believe one of your rights has been violated.</a:t>
            </a:r>
          </a:p>
          <a:p>
            <a:pPr marL="400050" lvl="1" indent="0">
              <a:buNone/>
            </a:pPr>
            <a:r>
              <a:rPr lang="en-US" sz="3200" dirty="0"/>
              <a:t>B. If you need help to write out your complaint, please see your rights advisor.</a:t>
            </a:r>
          </a:p>
          <a:p>
            <a:pPr marL="400050" lvl="1" indent="0">
              <a:buNone/>
            </a:pPr>
            <a:r>
              <a:rPr lang="en-US" sz="3200" dirty="0"/>
              <a:t>C. If you are not sure what right was violated, ask your rights advisor for a list of your rights.</a:t>
            </a:r>
          </a:p>
          <a:p>
            <a:pPr marL="400050" lvl="1" indent="0">
              <a:buNone/>
            </a:pPr>
            <a:r>
              <a:rPr lang="en-US" sz="3200" dirty="0"/>
              <a:t>D. Fill out the form and sign the authorization to release information.</a:t>
            </a:r>
          </a:p>
          <a:p>
            <a:pPr marL="400050" lvl="1" indent="0">
              <a:buNone/>
            </a:pPr>
            <a:r>
              <a:rPr lang="en-US" sz="3200" dirty="0"/>
              <a:t>E. Give the form to the rights advisor.</a:t>
            </a:r>
            <a:endParaRPr lang="en-US" sz="3000" b="1" dirty="0"/>
          </a:p>
          <a:p>
            <a:pPr marL="0" indent="0">
              <a:spcBef>
                <a:spcPts val="1800"/>
              </a:spcBef>
              <a:buNone/>
            </a:pPr>
            <a:r>
              <a:rPr lang="en-US" sz="2900" dirty="0"/>
              <a:t>(Based upon R 325.1399 Recipient rights violations; complaints; procedures; remedies.)</a:t>
            </a:r>
            <a:endParaRPr lang="en-US" sz="3600" dirty="0"/>
          </a:p>
        </p:txBody>
      </p:sp>
      <p:sp>
        <p:nvSpPr>
          <p:cNvPr id="2" name="Slide Number Placeholder 1">
            <a:extLst>
              <a:ext uri="{FF2B5EF4-FFF2-40B4-BE49-F238E27FC236}">
                <a16:creationId xmlns:a16="http://schemas.microsoft.com/office/drawing/2014/main" id="{925B50A1-DDE9-45A7-AC7E-8D9660B3396E}"/>
              </a:ext>
            </a:extLst>
          </p:cNvPr>
          <p:cNvSpPr>
            <a:spLocks noGrp="1"/>
          </p:cNvSpPr>
          <p:nvPr>
            <p:ph type="sldNum" sz="quarter" idx="12"/>
          </p:nvPr>
        </p:nvSpPr>
        <p:spPr/>
        <p:txBody>
          <a:bodyPr/>
          <a:lstStyle/>
          <a:p>
            <a:fld id="{D57F1E4F-1CFF-5643-939E-217C01CDF565}" type="slidenum">
              <a:rPr lang="en-US" smtClean="0"/>
              <a:pPr/>
              <a:t>26</a:t>
            </a:fld>
            <a:endParaRPr lang="en-US" dirty="0"/>
          </a:p>
        </p:txBody>
      </p:sp>
    </p:spTree>
    <p:extLst>
      <p:ext uri="{BB962C8B-B14F-4D97-AF65-F5344CB8AC3E}">
        <p14:creationId xmlns:p14="http://schemas.microsoft.com/office/powerpoint/2010/main" val="335649797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87A2728-89CE-44C0-B2A5-C6A2F5C1C1A7}"/>
              </a:ext>
            </a:extLst>
          </p:cNvPr>
          <p:cNvSpPr>
            <a:spLocks noGrp="1"/>
          </p:cNvSpPr>
          <p:nvPr>
            <p:ph type="title"/>
          </p:nvPr>
        </p:nvSpPr>
        <p:spPr>
          <a:xfrm>
            <a:off x="677334" y="609599"/>
            <a:ext cx="8596668" cy="889591"/>
          </a:xfrm>
        </p:spPr>
        <p:txBody>
          <a:bodyPr>
            <a:noAutofit/>
          </a:bodyPr>
          <a:lstStyle/>
          <a:p>
            <a:r>
              <a:rPr lang="en-US" sz="4000" cap="small" dirty="0"/>
              <a:t>Complaints process at the local level</a:t>
            </a:r>
            <a:br>
              <a:rPr lang="en-US" sz="4000" dirty="0"/>
            </a:br>
            <a:br>
              <a:rPr lang="en-US" sz="3200" dirty="0"/>
            </a:br>
            <a:br>
              <a:rPr lang="en-US" sz="4400" cap="small" dirty="0"/>
            </a:br>
            <a:br>
              <a:rPr lang="en-US" sz="4000" dirty="0"/>
            </a:br>
            <a:endParaRPr lang="en-US" sz="4000" dirty="0"/>
          </a:p>
        </p:txBody>
      </p:sp>
      <p:sp>
        <p:nvSpPr>
          <p:cNvPr id="5" name="Content Placeholder 4">
            <a:extLst>
              <a:ext uri="{FF2B5EF4-FFF2-40B4-BE49-F238E27FC236}">
                <a16:creationId xmlns:a16="http://schemas.microsoft.com/office/drawing/2014/main" id="{148973B6-EF2E-41EE-AC6D-183979C91789}"/>
              </a:ext>
            </a:extLst>
          </p:cNvPr>
          <p:cNvSpPr>
            <a:spLocks noGrp="1"/>
          </p:cNvSpPr>
          <p:nvPr>
            <p:ph idx="1"/>
          </p:nvPr>
        </p:nvSpPr>
        <p:spPr>
          <a:xfrm>
            <a:off x="677334" y="1499190"/>
            <a:ext cx="8596668" cy="4542172"/>
          </a:xfrm>
        </p:spPr>
        <p:txBody>
          <a:bodyPr>
            <a:normAutofit/>
          </a:bodyPr>
          <a:lstStyle/>
          <a:p>
            <a:pPr marL="0" indent="0">
              <a:buNone/>
            </a:pPr>
            <a:r>
              <a:rPr lang="en-US" sz="2200" dirty="0"/>
              <a:t>(2) When circumstances prevent completion of the procedures outlined in subrules (3) and (5) of this rule, the program rights advisor or the regional entity rights consultant shall submit a written report to the department stating the reasons for tardiness and the actions being taken to expedite completion of the procedures.</a:t>
            </a:r>
          </a:p>
          <a:p>
            <a:pPr marL="0" indent="0">
              <a:buNone/>
            </a:pPr>
            <a:endParaRPr lang="en-US" sz="2500" b="1" dirty="0"/>
          </a:p>
          <a:p>
            <a:pPr marL="0" indent="0">
              <a:buNone/>
            </a:pPr>
            <a:endParaRPr lang="en-US" sz="2500" b="1" dirty="0"/>
          </a:p>
          <a:p>
            <a:pPr marL="0" indent="0">
              <a:buNone/>
            </a:pPr>
            <a:endParaRPr lang="en-US" sz="2500" b="1" dirty="0"/>
          </a:p>
          <a:p>
            <a:pPr marL="0" indent="0">
              <a:buNone/>
            </a:pPr>
            <a:endParaRPr lang="en-US" sz="2500" b="1" dirty="0"/>
          </a:p>
          <a:p>
            <a:pPr marL="0" indent="0">
              <a:buNone/>
            </a:pPr>
            <a:r>
              <a:rPr lang="en-US" sz="1600" dirty="0"/>
              <a:t>(Based upon R 325.1399 Recipient rights violations; complaints; procedures; remedies.)</a:t>
            </a:r>
            <a:endParaRPr lang="en-US" dirty="0"/>
          </a:p>
        </p:txBody>
      </p:sp>
      <p:sp>
        <p:nvSpPr>
          <p:cNvPr id="2" name="Slide Number Placeholder 1">
            <a:extLst>
              <a:ext uri="{FF2B5EF4-FFF2-40B4-BE49-F238E27FC236}">
                <a16:creationId xmlns:a16="http://schemas.microsoft.com/office/drawing/2014/main" id="{09C21209-1FC8-4911-8F2C-ABA6F92F7F9F}"/>
              </a:ext>
            </a:extLst>
          </p:cNvPr>
          <p:cNvSpPr>
            <a:spLocks noGrp="1"/>
          </p:cNvSpPr>
          <p:nvPr>
            <p:ph type="sldNum" sz="quarter" idx="12"/>
          </p:nvPr>
        </p:nvSpPr>
        <p:spPr/>
        <p:txBody>
          <a:bodyPr/>
          <a:lstStyle/>
          <a:p>
            <a:fld id="{D57F1E4F-1CFF-5643-939E-217C01CDF565}" type="slidenum">
              <a:rPr lang="en-US" smtClean="0"/>
              <a:pPr/>
              <a:t>27</a:t>
            </a:fld>
            <a:endParaRPr lang="en-US" dirty="0"/>
          </a:p>
        </p:txBody>
      </p:sp>
    </p:spTree>
    <p:extLst>
      <p:ext uri="{BB962C8B-B14F-4D97-AF65-F5344CB8AC3E}">
        <p14:creationId xmlns:p14="http://schemas.microsoft.com/office/powerpoint/2010/main" val="16307027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87A2728-89CE-44C0-B2A5-C6A2F5C1C1A7}"/>
              </a:ext>
            </a:extLst>
          </p:cNvPr>
          <p:cNvSpPr>
            <a:spLocks noGrp="1"/>
          </p:cNvSpPr>
          <p:nvPr>
            <p:ph type="title"/>
          </p:nvPr>
        </p:nvSpPr>
        <p:spPr>
          <a:xfrm>
            <a:off x="677334" y="609599"/>
            <a:ext cx="8596668" cy="889591"/>
          </a:xfrm>
        </p:spPr>
        <p:txBody>
          <a:bodyPr>
            <a:noAutofit/>
          </a:bodyPr>
          <a:lstStyle/>
          <a:p>
            <a:r>
              <a:rPr lang="en-US" sz="4000" cap="small" dirty="0"/>
              <a:t>Complaints process at the local level</a:t>
            </a:r>
            <a:br>
              <a:rPr lang="en-US" sz="4000" dirty="0"/>
            </a:br>
            <a:br>
              <a:rPr lang="en-US" sz="3200" dirty="0"/>
            </a:br>
            <a:br>
              <a:rPr lang="en-US" sz="4400" cap="small" dirty="0"/>
            </a:br>
            <a:br>
              <a:rPr lang="en-US" sz="4000" dirty="0"/>
            </a:br>
            <a:endParaRPr lang="en-US" sz="4000" dirty="0"/>
          </a:p>
        </p:txBody>
      </p:sp>
      <p:sp>
        <p:nvSpPr>
          <p:cNvPr id="5" name="Content Placeholder 4">
            <a:extLst>
              <a:ext uri="{FF2B5EF4-FFF2-40B4-BE49-F238E27FC236}">
                <a16:creationId xmlns:a16="http://schemas.microsoft.com/office/drawing/2014/main" id="{148973B6-EF2E-41EE-AC6D-183979C91789}"/>
              </a:ext>
            </a:extLst>
          </p:cNvPr>
          <p:cNvSpPr>
            <a:spLocks noGrp="1"/>
          </p:cNvSpPr>
          <p:nvPr>
            <p:ph idx="1"/>
          </p:nvPr>
        </p:nvSpPr>
        <p:spPr>
          <a:xfrm>
            <a:off x="677334" y="1499190"/>
            <a:ext cx="8596668" cy="4542172"/>
          </a:xfrm>
        </p:spPr>
        <p:txBody>
          <a:bodyPr>
            <a:normAutofit/>
          </a:bodyPr>
          <a:lstStyle/>
          <a:p>
            <a:pPr marL="0" indent="0">
              <a:buNone/>
            </a:pPr>
            <a:r>
              <a:rPr lang="en-US" sz="2200" dirty="0"/>
              <a:t>(3) An initial complaint of a recipient rights violation shall be investigated by the program rights advisor, except in instances where the recipient requests that the initial complaint be reviewed by the regional entity rights consultant. The investigation shall be initiated within 10 working days of receipt of the complaint by the program rights advisor or the regional entity rights consultant.</a:t>
            </a:r>
          </a:p>
          <a:p>
            <a:pPr marL="0" indent="0">
              <a:buNone/>
            </a:pPr>
            <a:endParaRPr lang="en-US" sz="2000" b="1" dirty="0"/>
          </a:p>
          <a:p>
            <a:pPr marL="0" indent="0">
              <a:buNone/>
            </a:pPr>
            <a:endParaRPr lang="en-US" sz="2000" b="1" dirty="0"/>
          </a:p>
          <a:p>
            <a:pPr marL="0" indent="0">
              <a:buNone/>
            </a:pPr>
            <a:endParaRPr lang="en-US" sz="2000" b="1" dirty="0"/>
          </a:p>
          <a:p>
            <a:pPr marL="0" indent="0">
              <a:buNone/>
            </a:pPr>
            <a:endParaRPr lang="en-US" sz="2000" b="1" dirty="0"/>
          </a:p>
          <a:p>
            <a:pPr marL="0" indent="0">
              <a:buNone/>
            </a:pPr>
            <a:r>
              <a:rPr lang="en-US" sz="1600" dirty="0"/>
              <a:t>(Based upon R 325.1399 Recipient rights violations; complaints; procedures; remedies.)</a:t>
            </a:r>
            <a:endParaRPr lang="en-US" dirty="0"/>
          </a:p>
        </p:txBody>
      </p:sp>
      <p:sp>
        <p:nvSpPr>
          <p:cNvPr id="2" name="Slide Number Placeholder 1">
            <a:extLst>
              <a:ext uri="{FF2B5EF4-FFF2-40B4-BE49-F238E27FC236}">
                <a16:creationId xmlns:a16="http://schemas.microsoft.com/office/drawing/2014/main" id="{19E8E946-3AE2-4003-B33B-8A8982176DCD}"/>
              </a:ext>
            </a:extLst>
          </p:cNvPr>
          <p:cNvSpPr>
            <a:spLocks noGrp="1"/>
          </p:cNvSpPr>
          <p:nvPr>
            <p:ph type="sldNum" sz="quarter" idx="12"/>
          </p:nvPr>
        </p:nvSpPr>
        <p:spPr/>
        <p:txBody>
          <a:bodyPr/>
          <a:lstStyle/>
          <a:p>
            <a:fld id="{D57F1E4F-1CFF-5643-939E-217C01CDF565}" type="slidenum">
              <a:rPr lang="en-US" smtClean="0"/>
              <a:pPr/>
              <a:t>28</a:t>
            </a:fld>
            <a:endParaRPr lang="en-US" dirty="0"/>
          </a:p>
        </p:txBody>
      </p:sp>
    </p:spTree>
    <p:extLst>
      <p:ext uri="{BB962C8B-B14F-4D97-AF65-F5344CB8AC3E}">
        <p14:creationId xmlns:p14="http://schemas.microsoft.com/office/powerpoint/2010/main" val="196482614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87A2728-89CE-44C0-B2A5-C6A2F5C1C1A7}"/>
              </a:ext>
            </a:extLst>
          </p:cNvPr>
          <p:cNvSpPr>
            <a:spLocks noGrp="1"/>
          </p:cNvSpPr>
          <p:nvPr>
            <p:ph type="title"/>
          </p:nvPr>
        </p:nvSpPr>
        <p:spPr>
          <a:xfrm>
            <a:off x="677334" y="609599"/>
            <a:ext cx="8596668" cy="889591"/>
          </a:xfrm>
        </p:spPr>
        <p:txBody>
          <a:bodyPr>
            <a:noAutofit/>
          </a:bodyPr>
          <a:lstStyle/>
          <a:p>
            <a:r>
              <a:rPr lang="en-US" sz="4000" cap="small" dirty="0"/>
              <a:t>Complaints process at the local level</a:t>
            </a:r>
            <a:br>
              <a:rPr lang="en-US" sz="4000" dirty="0"/>
            </a:br>
            <a:br>
              <a:rPr lang="en-US" sz="3200" dirty="0"/>
            </a:br>
            <a:br>
              <a:rPr lang="en-US" sz="4400" cap="small" dirty="0"/>
            </a:br>
            <a:br>
              <a:rPr lang="en-US" sz="4000" dirty="0"/>
            </a:br>
            <a:endParaRPr lang="en-US" sz="4000" dirty="0"/>
          </a:p>
        </p:txBody>
      </p:sp>
      <p:sp>
        <p:nvSpPr>
          <p:cNvPr id="5" name="Content Placeholder 4">
            <a:extLst>
              <a:ext uri="{FF2B5EF4-FFF2-40B4-BE49-F238E27FC236}">
                <a16:creationId xmlns:a16="http://schemas.microsoft.com/office/drawing/2014/main" id="{148973B6-EF2E-41EE-AC6D-183979C91789}"/>
              </a:ext>
            </a:extLst>
          </p:cNvPr>
          <p:cNvSpPr>
            <a:spLocks noGrp="1"/>
          </p:cNvSpPr>
          <p:nvPr>
            <p:ph idx="1"/>
          </p:nvPr>
        </p:nvSpPr>
        <p:spPr>
          <a:xfrm>
            <a:off x="677334" y="1499190"/>
            <a:ext cx="8596668" cy="4542172"/>
          </a:xfrm>
        </p:spPr>
        <p:txBody>
          <a:bodyPr>
            <a:normAutofit fontScale="92500" lnSpcReduction="10000"/>
          </a:bodyPr>
          <a:lstStyle/>
          <a:p>
            <a:pPr marL="0" indent="0">
              <a:buNone/>
            </a:pPr>
            <a:r>
              <a:rPr lang="en-US" sz="2200" dirty="0"/>
              <a:t>(4) A written report and recommended remedial actions, if any, shall be completed within 25 working days of receipt of the initial complaint. Copies of the report shall be submitted within 5 working days of completion to the complainant and the region entity. This report shall serve as notice of the program rights advisor's final recommendation for resolution of the complaint.</a:t>
            </a:r>
          </a:p>
          <a:p>
            <a:pPr>
              <a:buFont typeface="Arial" panose="020B0604020202020204" pitchFamily="34" charset="0"/>
              <a:buChar char="•"/>
            </a:pPr>
            <a:r>
              <a:rPr lang="en-US" sz="2000" dirty="0"/>
              <a:t>Form Sub-505: </a:t>
            </a:r>
            <a:r>
              <a:rPr lang="en-US" dirty="0"/>
              <a:t>RECIPIENT RIGHTS INVESTIGATION REPORT is sent to the complainant.</a:t>
            </a:r>
          </a:p>
          <a:p>
            <a:pPr>
              <a:buFont typeface="Arial" panose="020B0604020202020204" pitchFamily="34" charset="0"/>
              <a:buChar char="•"/>
            </a:pPr>
            <a:r>
              <a:rPr lang="en-US" sz="2000" dirty="0"/>
              <a:t>Form Sub-507: RECIPIENT RIGHTS COORDINATING AGENCY APPEAL FORM should be included with the 505 report.</a:t>
            </a:r>
          </a:p>
          <a:p>
            <a:pPr>
              <a:buFont typeface="Arial" panose="020B0604020202020204" pitchFamily="34" charset="0"/>
              <a:buChar char="•"/>
            </a:pPr>
            <a:r>
              <a:rPr lang="en-US" sz="1900" dirty="0"/>
              <a:t>Copies of the completed report should be provided to: 1)The Program 2)LARA and 3)The Coordinating Agency's Recipient Rights Consultant. </a:t>
            </a:r>
          </a:p>
          <a:p>
            <a:pPr marL="0" indent="0">
              <a:buNone/>
            </a:pPr>
            <a:endParaRPr lang="en-US" sz="1600" b="1" dirty="0"/>
          </a:p>
          <a:p>
            <a:pPr marL="0" indent="0">
              <a:buNone/>
            </a:pPr>
            <a:r>
              <a:rPr lang="en-US" sz="1600" dirty="0"/>
              <a:t>(Based upon R 325.1399 Recipient rights violations; complaints; procedures; remedies.)</a:t>
            </a:r>
            <a:endParaRPr lang="en-US" dirty="0"/>
          </a:p>
        </p:txBody>
      </p:sp>
      <p:sp>
        <p:nvSpPr>
          <p:cNvPr id="2" name="Slide Number Placeholder 1">
            <a:extLst>
              <a:ext uri="{FF2B5EF4-FFF2-40B4-BE49-F238E27FC236}">
                <a16:creationId xmlns:a16="http://schemas.microsoft.com/office/drawing/2014/main" id="{6E6A9326-8503-43DF-8B1C-7E9C1DFFAEBD}"/>
              </a:ext>
            </a:extLst>
          </p:cNvPr>
          <p:cNvSpPr>
            <a:spLocks noGrp="1"/>
          </p:cNvSpPr>
          <p:nvPr>
            <p:ph type="sldNum" sz="quarter" idx="12"/>
          </p:nvPr>
        </p:nvSpPr>
        <p:spPr/>
        <p:txBody>
          <a:bodyPr/>
          <a:lstStyle/>
          <a:p>
            <a:fld id="{D57F1E4F-1CFF-5643-939E-217C01CDF565}" type="slidenum">
              <a:rPr lang="en-US" smtClean="0"/>
              <a:pPr/>
              <a:t>29</a:t>
            </a:fld>
            <a:endParaRPr lang="en-US" dirty="0"/>
          </a:p>
        </p:txBody>
      </p:sp>
    </p:spTree>
    <p:extLst>
      <p:ext uri="{BB962C8B-B14F-4D97-AF65-F5344CB8AC3E}">
        <p14:creationId xmlns:p14="http://schemas.microsoft.com/office/powerpoint/2010/main" val="12578075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87A2728-89CE-44C0-B2A5-C6A2F5C1C1A7}"/>
              </a:ext>
            </a:extLst>
          </p:cNvPr>
          <p:cNvSpPr>
            <a:spLocks noGrp="1"/>
          </p:cNvSpPr>
          <p:nvPr>
            <p:ph type="title"/>
          </p:nvPr>
        </p:nvSpPr>
        <p:spPr>
          <a:xfrm>
            <a:off x="677334" y="609599"/>
            <a:ext cx="8596668" cy="889591"/>
          </a:xfrm>
        </p:spPr>
        <p:txBody>
          <a:bodyPr>
            <a:noAutofit/>
          </a:bodyPr>
          <a:lstStyle/>
          <a:p>
            <a:r>
              <a:rPr lang="en-US" sz="4400" cap="small" dirty="0"/>
              <a:t>Recipient Rights</a:t>
            </a:r>
            <a:br>
              <a:rPr lang="en-US" sz="4000" dirty="0"/>
            </a:br>
            <a:endParaRPr lang="en-US" sz="4000" dirty="0"/>
          </a:p>
        </p:txBody>
      </p:sp>
      <p:sp>
        <p:nvSpPr>
          <p:cNvPr id="5" name="Content Placeholder 4">
            <a:extLst>
              <a:ext uri="{FF2B5EF4-FFF2-40B4-BE49-F238E27FC236}">
                <a16:creationId xmlns:a16="http://schemas.microsoft.com/office/drawing/2014/main" id="{148973B6-EF2E-41EE-AC6D-183979C91789}"/>
              </a:ext>
            </a:extLst>
          </p:cNvPr>
          <p:cNvSpPr>
            <a:spLocks noGrp="1"/>
          </p:cNvSpPr>
          <p:nvPr>
            <p:ph idx="1"/>
          </p:nvPr>
        </p:nvSpPr>
        <p:spPr>
          <a:xfrm>
            <a:off x="677334" y="1499191"/>
            <a:ext cx="8596668" cy="4542172"/>
          </a:xfrm>
        </p:spPr>
        <p:txBody>
          <a:bodyPr>
            <a:normAutofit/>
          </a:bodyPr>
          <a:lstStyle/>
          <a:p>
            <a:pPr marL="0" indent="0">
              <a:buNone/>
            </a:pPr>
            <a:r>
              <a:rPr lang="en-US" sz="2400" dirty="0"/>
              <a:t>Recipient Rights are the rights guaranteed by State and Federal laws and promulgated rules, including but not limited to Rule 325.14304, Vulnerable Adult Abuse, Civil Rights laws, Criminal Statutes, Michigan Constitution of 1963, the Federal Constitution, Federal laws, and Federal Regulations.</a:t>
            </a:r>
            <a:endParaRPr lang="en-US" sz="3600" dirty="0"/>
          </a:p>
        </p:txBody>
      </p:sp>
      <p:sp>
        <p:nvSpPr>
          <p:cNvPr id="2" name="Slide Number Placeholder 1">
            <a:extLst>
              <a:ext uri="{FF2B5EF4-FFF2-40B4-BE49-F238E27FC236}">
                <a16:creationId xmlns:a16="http://schemas.microsoft.com/office/drawing/2014/main" id="{E954799A-9909-4B68-BE3E-1D26A2AABA40}"/>
              </a:ext>
            </a:extLst>
          </p:cNvPr>
          <p:cNvSpPr>
            <a:spLocks noGrp="1"/>
          </p:cNvSpPr>
          <p:nvPr>
            <p:ph type="sldNum" sz="quarter" idx="12"/>
          </p:nvPr>
        </p:nvSpPr>
        <p:spPr/>
        <p:txBody>
          <a:bodyPr/>
          <a:lstStyle/>
          <a:p>
            <a:fld id="{D57F1E4F-1CFF-5643-939E-217C01CDF565}" type="slidenum">
              <a:rPr lang="en-US" smtClean="0"/>
              <a:pPr/>
              <a:t>3</a:t>
            </a:fld>
            <a:endParaRPr lang="en-US" dirty="0"/>
          </a:p>
        </p:txBody>
      </p:sp>
    </p:spTree>
    <p:extLst>
      <p:ext uri="{BB962C8B-B14F-4D97-AF65-F5344CB8AC3E}">
        <p14:creationId xmlns:p14="http://schemas.microsoft.com/office/powerpoint/2010/main" val="418401419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87A2728-89CE-44C0-B2A5-C6A2F5C1C1A7}"/>
              </a:ext>
            </a:extLst>
          </p:cNvPr>
          <p:cNvSpPr>
            <a:spLocks noGrp="1"/>
          </p:cNvSpPr>
          <p:nvPr>
            <p:ph type="title"/>
          </p:nvPr>
        </p:nvSpPr>
        <p:spPr>
          <a:xfrm>
            <a:off x="677334" y="609599"/>
            <a:ext cx="8596668" cy="889591"/>
          </a:xfrm>
        </p:spPr>
        <p:txBody>
          <a:bodyPr>
            <a:noAutofit/>
          </a:bodyPr>
          <a:lstStyle/>
          <a:p>
            <a:r>
              <a:rPr lang="en-US" sz="4000" cap="small" dirty="0"/>
              <a:t>Complaints process at the local level</a:t>
            </a:r>
            <a:br>
              <a:rPr lang="en-US" sz="4000" dirty="0"/>
            </a:br>
            <a:br>
              <a:rPr lang="en-US" sz="3200" dirty="0"/>
            </a:br>
            <a:br>
              <a:rPr lang="en-US" sz="4400" cap="small" dirty="0"/>
            </a:br>
            <a:br>
              <a:rPr lang="en-US" sz="4000" dirty="0"/>
            </a:br>
            <a:endParaRPr lang="en-US" sz="4000" dirty="0"/>
          </a:p>
        </p:txBody>
      </p:sp>
      <p:sp>
        <p:nvSpPr>
          <p:cNvPr id="5" name="Content Placeholder 4">
            <a:extLst>
              <a:ext uri="{FF2B5EF4-FFF2-40B4-BE49-F238E27FC236}">
                <a16:creationId xmlns:a16="http://schemas.microsoft.com/office/drawing/2014/main" id="{148973B6-EF2E-41EE-AC6D-183979C91789}"/>
              </a:ext>
            </a:extLst>
          </p:cNvPr>
          <p:cNvSpPr>
            <a:spLocks noGrp="1"/>
          </p:cNvSpPr>
          <p:nvPr>
            <p:ph idx="1"/>
          </p:nvPr>
        </p:nvSpPr>
        <p:spPr>
          <a:xfrm>
            <a:off x="677334" y="1499190"/>
            <a:ext cx="8596668" cy="4542172"/>
          </a:xfrm>
        </p:spPr>
        <p:txBody>
          <a:bodyPr>
            <a:normAutofit/>
          </a:bodyPr>
          <a:lstStyle/>
          <a:p>
            <a:pPr marL="0" indent="0">
              <a:buNone/>
            </a:pPr>
            <a:r>
              <a:rPr lang="en-US" sz="2200" dirty="0"/>
              <a:t>(5) Recommended remedial action shall include time limits for implementation. The regional entity rights consultant shall monitor the implementation of remedial actions recommended by the program rights advisor and shall notify the program rights advisor of situations where time limits appear unreasonably short or long or where unforeseen problems cause a delay in implementation of recommended remedial actions.</a:t>
            </a:r>
          </a:p>
          <a:p>
            <a:pPr marL="0" indent="0">
              <a:buNone/>
            </a:pPr>
            <a:endParaRPr lang="en-US" sz="2000" b="1" dirty="0"/>
          </a:p>
          <a:p>
            <a:pPr marL="0" indent="0">
              <a:buNone/>
            </a:pPr>
            <a:endParaRPr lang="en-US" sz="2000" b="1" dirty="0"/>
          </a:p>
          <a:p>
            <a:pPr marL="0" indent="0">
              <a:buNone/>
            </a:pPr>
            <a:endParaRPr lang="en-US" b="1" dirty="0"/>
          </a:p>
          <a:p>
            <a:pPr marL="0" indent="0">
              <a:buNone/>
            </a:pPr>
            <a:r>
              <a:rPr lang="en-US" sz="1600" dirty="0"/>
              <a:t>(Based upon R 325.1399 Recipient rights violations; complaints; procedures; remedies.)</a:t>
            </a:r>
            <a:endParaRPr lang="en-US" dirty="0"/>
          </a:p>
        </p:txBody>
      </p:sp>
      <p:sp>
        <p:nvSpPr>
          <p:cNvPr id="2" name="Slide Number Placeholder 1">
            <a:extLst>
              <a:ext uri="{FF2B5EF4-FFF2-40B4-BE49-F238E27FC236}">
                <a16:creationId xmlns:a16="http://schemas.microsoft.com/office/drawing/2014/main" id="{44C9873A-7E85-432F-B189-E40E755CD818}"/>
              </a:ext>
            </a:extLst>
          </p:cNvPr>
          <p:cNvSpPr>
            <a:spLocks noGrp="1"/>
          </p:cNvSpPr>
          <p:nvPr>
            <p:ph type="sldNum" sz="quarter" idx="12"/>
          </p:nvPr>
        </p:nvSpPr>
        <p:spPr/>
        <p:txBody>
          <a:bodyPr/>
          <a:lstStyle/>
          <a:p>
            <a:fld id="{D57F1E4F-1CFF-5643-939E-217C01CDF565}" type="slidenum">
              <a:rPr lang="en-US" smtClean="0"/>
              <a:pPr/>
              <a:t>30</a:t>
            </a:fld>
            <a:endParaRPr lang="en-US" dirty="0"/>
          </a:p>
        </p:txBody>
      </p:sp>
    </p:spTree>
    <p:extLst>
      <p:ext uri="{BB962C8B-B14F-4D97-AF65-F5344CB8AC3E}">
        <p14:creationId xmlns:p14="http://schemas.microsoft.com/office/powerpoint/2010/main" val="420137721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87A2728-89CE-44C0-B2A5-C6A2F5C1C1A7}"/>
              </a:ext>
            </a:extLst>
          </p:cNvPr>
          <p:cNvSpPr>
            <a:spLocks noGrp="1"/>
          </p:cNvSpPr>
          <p:nvPr>
            <p:ph type="title"/>
          </p:nvPr>
        </p:nvSpPr>
        <p:spPr>
          <a:xfrm>
            <a:off x="677334" y="609599"/>
            <a:ext cx="8596668" cy="889591"/>
          </a:xfrm>
        </p:spPr>
        <p:txBody>
          <a:bodyPr>
            <a:noAutofit/>
          </a:bodyPr>
          <a:lstStyle/>
          <a:p>
            <a:r>
              <a:rPr lang="en-US" sz="4000" cap="small" dirty="0"/>
              <a:t>Appeal process to the Regional Entity</a:t>
            </a:r>
            <a:br>
              <a:rPr lang="en-US" sz="4000" dirty="0"/>
            </a:br>
            <a:br>
              <a:rPr lang="en-US" sz="4000" dirty="0"/>
            </a:br>
            <a:br>
              <a:rPr lang="en-US" sz="3200" dirty="0"/>
            </a:br>
            <a:br>
              <a:rPr lang="en-US" sz="4400" cap="small" dirty="0"/>
            </a:br>
            <a:br>
              <a:rPr lang="en-US" sz="4000" dirty="0"/>
            </a:br>
            <a:endParaRPr lang="en-US" sz="4000" dirty="0"/>
          </a:p>
        </p:txBody>
      </p:sp>
      <p:sp>
        <p:nvSpPr>
          <p:cNvPr id="5" name="Content Placeholder 4">
            <a:extLst>
              <a:ext uri="{FF2B5EF4-FFF2-40B4-BE49-F238E27FC236}">
                <a16:creationId xmlns:a16="http://schemas.microsoft.com/office/drawing/2014/main" id="{148973B6-EF2E-41EE-AC6D-183979C91789}"/>
              </a:ext>
            </a:extLst>
          </p:cNvPr>
          <p:cNvSpPr>
            <a:spLocks noGrp="1"/>
          </p:cNvSpPr>
          <p:nvPr>
            <p:ph idx="1"/>
          </p:nvPr>
        </p:nvSpPr>
        <p:spPr>
          <a:xfrm>
            <a:off x="677334" y="1499190"/>
            <a:ext cx="8596668" cy="4542172"/>
          </a:xfrm>
        </p:spPr>
        <p:txBody>
          <a:bodyPr>
            <a:normAutofit lnSpcReduction="10000"/>
          </a:bodyPr>
          <a:lstStyle/>
          <a:p>
            <a:pPr marL="0" indent="0">
              <a:buNone/>
            </a:pPr>
            <a:r>
              <a:rPr lang="en-US" sz="2200" dirty="0"/>
              <a:t>(6) If a complainant is not satisfied with the program rights advisor’s findings, conclusions, recommended remedial action, or implementation of recommended remedial action, the complainant may appeal within 15 working days of receipt of the written report to the regional entity rights consultant on forms provided by the department and distributed to programs by the regional entity. Copies of these appeals shall be distributed to the complainant, the program, and the department within 5 working days of receipt of the appeal by the regional entity rights consultant.</a:t>
            </a:r>
          </a:p>
          <a:p>
            <a:pPr>
              <a:buFont typeface="Arial" panose="020B0604020202020204" pitchFamily="34" charset="0"/>
              <a:buChar char="•"/>
            </a:pPr>
            <a:r>
              <a:rPr lang="en-US" dirty="0"/>
              <a:t>Form Sub-507: RECIPIENT RIGHTS COORDINATING AGENCY APPEAL FORM</a:t>
            </a:r>
          </a:p>
          <a:p>
            <a:endParaRPr lang="en-US" sz="1600" b="1" dirty="0"/>
          </a:p>
          <a:p>
            <a:endParaRPr lang="en-US" sz="1600" b="1" dirty="0"/>
          </a:p>
          <a:p>
            <a:pPr marL="0" indent="0">
              <a:buNone/>
            </a:pPr>
            <a:r>
              <a:rPr lang="en-US" sz="1600" dirty="0"/>
              <a:t>(Based upon R 325.1399 Recipient rights violations; complaints; procedures; remedies.)</a:t>
            </a:r>
            <a:endParaRPr lang="en-US" dirty="0"/>
          </a:p>
        </p:txBody>
      </p:sp>
      <p:sp>
        <p:nvSpPr>
          <p:cNvPr id="2" name="Slide Number Placeholder 1">
            <a:extLst>
              <a:ext uri="{FF2B5EF4-FFF2-40B4-BE49-F238E27FC236}">
                <a16:creationId xmlns:a16="http://schemas.microsoft.com/office/drawing/2014/main" id="{33A6930D-4BC4-4286-B415-334122D2C2CE}"/>
              </a:ext>
            </a:extLst>
          </p:cNvPr>
          <p:cNvSpPr>
            <a:spLocks noGrp="1"/>
          </p:cNvSpPr>
          <p:nvPr>
            <p:ph type="sldNum" sz="quarter" idx="12"/>
          </p:nvPr>
        </p:nvSpPr>
        <p:spPr/>
        <p:txBody>
          <a:bodyPr/>
          <a:lstStyle/>
          <a:p>
            <a:fld id="{D57F1E4F-1CFF-5643-939E-217C01CDF565}" type="slidenum">
              <a:rPr lang="en-US" smtClean="0"/>
              <a:pPr/>
              <a:t>31</a:t>
            </a:fld>
            <a:endParaRPr lang="en-US" dirty="0"/>
          </a:p>
        </p:txBody>
      </p:sp>
    </p:spTree>
    <p:extLst>
      <p:ext uri="{BB962C8B-B14F-4D97-AF65-F5344CB8AC3E}">
        <p14:creationId xmlns:p14="http://schemas.microsoft.com/office/powerpoint/2010/main" val="191801809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87A2728-89CE-44C0-B2A5-C6A2F5C1C1A7}"/>
              </a:ext>
            </a:extLst>
          </p:cNvPr>
          <p:cNvSpPr>
            <a:spLocks noGrp="1"/>
          </p:cNvSpPr>
          <p:nvPr>
            <p:ph type="title"/>
          </p:nvPr>
        </p:nvSpPr>
        <p:spPr>
          <a:xfrm>
            <a:off x="677334" y="609599"/>
            <a:ext cx="8596668" cy="889591"/>
          </a:xfrm>
        </p:spPr>
        <p:txBody>
          <a:bodyPr>
            <a:noAutofit/>
          </a:bodyPr>
          <a:lstStyle/>
          <a:p>
            <a:r>
              <a:rPr lang="en-US" sz="4000" cap="small" dirty="0"/>
              <a:t>Appeal process to the Regional Entity</a:t>
            </a:r>
            <a:br>
              <a:rPr lang="en-US" sz="4000" dirty="0"/>
            </a:br>
            <a:br>
              <a:rPr lang="en-US" sz="3200" dirty="0"/>
            </a:br>
            <a:br>
              <a:rPr lang="en-US" sz="4400" cap="small" dirty="0"/>
            </a:br>
            <a:br>
              <a:rPr lang="en-US" sz="4000" dirty="0"/>
            </a:br>
            <a:endParaRPr lang="en-US" sz="4000" dirty="0"/>
          </a:p>
        </p:txBody>
      </p:sp>
      <p:sp>
        <p:nvSpPr>
          <p:cNvPr id="5" name="Content Placeholder 4">
            <a:extLst>
              <a:ext uri="{FF2B5EF4-FFF2-40B4-BE49-F238E27FC236}">
                <a16:creationId xmlns:a16="http://schemas.microsoft.com/office/drawing/2014/main" id="{148973B6-EF2E-41EE-AC6D-183979C91789}"/>
              </a:ext>
            </a:extLst>
          </p:cNvPr>
          <p:cNvSpPr>
            <a:spLocks noGrp="1"/>
          </p:cNvSpPr>
          <p:nvPr>
            <p:ph idx="1"/>
          </p:nvPr>
        </p:nvSpPr>
        <p:spPr>
          <a:xfrm>
            <a:off x="677334" y="1499190"/>
            <a:ext cx="8596668" cy="4542172"/>
          </a:xfrm>
        </p:spPr>
        <p:txBody>
          <a:bodyPr>
            <a:normAutofit lnSpcReduction="10000"/>
          </a:bodyPr>
          <a:lstStyle/>
          <a:p>
            <a:pPr marL="0" indent="0">
              <a:buNone/>
            </a:pPr>
            <a:r>
              <a:rPr lang="en-US" sz="2200" dirty="0"/>
              <a:t>(7) An appeal received by the regional entity shall be reviewed by the regional entity rights consultant within 10 working days of receipt, unless the time limitation is waived in writing by the complainant. The regional entity rights consultant may hold an informal conference involving the complainant and the program director to determine the basis of the complaint and the position of the program.</a:t>
            </a:r>
          </a:p>
          <a:p>
            <a:pPr marL="0" indent="0">
              <a:buNone/>
            </a:pPr>
            <a:endParaRPr lang="en-US" b="1" dirty="0"/>
          </a:p>
          <a:p>
            <a:pPr marL="0" indent="0">
              <a:buNone/>
            </a:pPr>
            <a:endParaRPr lang="en-US" b="1" dirty="0"/>
          </a:p>
          <a:p>
            <a:pPr marL="0" indent="0">
              <a:buNone/>
            </a:pPr>
            <a:endParaRPr lang="en-US" b="1" dirty="0"/>
          </a:p>
          <a:p>
            <a:pPr marL="0" indent="0">
              <a:buNone/>
            </a:pPr>
            <a:endParaRPr lang="en-US" b="1" dirty="0"/>
          </a:p>
          <a:p>
            <a:pPr marL="0" indent="0">
              <a:buNone/>
            </a:pPr>
            <a:endParaRPr lang="en-US" b="1" dirty="0"/>
          </a:p>
          <a:p>
            <a:pPr marL="0" indent="0">
              <a:buNone/>
            </a:pPr>
            <a:r>
              <a:rPr lang="en-US" sz="1600" dirty="0"/>
              <a:t>(Based upon R 325.1399 Recipient rights violations; complaints; procedures; remedies.)</a:t>
            </a:r>
            <a:endParaRPr lang="en-US" dirty="0"/>
          </a:p>
        </p:txBody>
      </p:sp>
      <p:sp>
        <p:nvSpPr>
          <p:cNvPr id="2" name="Slide Number Placeholder 1">
            <a:extLst>
              <a:ext uri="{FF2B5EF4-FFF2-40B4-BE49-F238E27FC236}">
                <a16:creationId xmlns:a16="http://schemas.microsoft.com/office/drawing/2014/main" id="{2B9BE5BF-600E-4B41-A69E-D1C2482B002D}"/>
              </a:ext>
            </a:extLst>
          </p:cNvPr>
          <p:cNvSpPr>
            <a:spLocks noGrp="1"/>
          </p:cNvSpPr>
          <p:nvPr>
            <p:ph type="sldNum" sz="quarter" idx="12"/>
          </p:nvPr>
        </p:nvSpPr>
        <p:spPr/>
        <p:txBody>
          <a:bodyPr/>
          <a:lstStyle/>
          <a:p>
            <a:fld id="{D57F1E4F-1CFF-5643-939E-217C01CDF565}" type="slidenum">
              <a:rPr lang="en-US" smtClean="0"/>
              <a:pPr/>
              <a:t>32</a:t>
            </a:fld>
            <a:endParaRPr lang="en-US" dirty="0"/>
          </a:p>
        </p:txBody>
      </p:sp>
    </p:spTree>
    <p:extLst>
      <p:ext uri="{BB962C8B-B14F-4D97-AF65-F5344CB8AC3E}">
        <p14:creationId xmlns:p14="http://schemas.microsoft.com/office/powerpoint/2010/main" val="245043352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87A2728-89CE-44C0-B2A5-C6A2F5C1C1A7}"/>
              </a:ext>
            </a:extLst>
          </p:cNvPr>
          <p:cNvSpPr>
            <a:spLocks noGrp="1"/>
          </p:cNvSpPr>
          <p:nvPr>
            <p:ph type="title"/>
          </p:nvPr>
        </p:nvSpPr>
        <p:spPr>
          <a:xfrm>
            <a:off x="677334" y="609599"/>
            <a:ext cx="8596668" cy="889591"/>
          </a:xfrm>
        </p:spPr>
        <p:txBody>
          <a:bodyPr>
            <a:noAutofit/>
          </a:bodyPr>
          <a:lstStyle/>
          <a:p>
            <a:r>
              <a:rPr lang="en-US" sz="4000" cap="small" dirty="0"/>
              <a:t>Appeal process to the Regional Entity</a:t>
            </a:r>
            <a:br>
              <a:rPr lang="en-US" sz="4000" dirty="0"/>
            </a:br>
            <a:br>
              <a:rPr lang="en-US" sz="3200" dirty="0"/>
            </a:br>
            <a:br>
              <a:rPr lang="en-US" sz="4400" cap="small" dirty="0"/>
            </a:br>
            <a:br>
              <a:rPr lang="en-US" sz="4000" dirty="0"/>
            </a:br>
            <a:endParaRPr lang="en-US" sz="4000" dirty="0"/>
          </a:p>
        </p:txBody>
      </p:sp>
      <p:sp>
        <p:nvSpPr>
          <p:cNvPr id="5" name="Content Placeholder 4">
            <a:extLst>
              <a:ext uri="{FF2B5EF4-FFF2-40B4-BE49-F238E27FC236}">
                <a16:creationId xmlns:a16="http://schemas.microsoft.com/office/drawing/2014/main" id="{148973B6-EF2E-41EE-AC6D-183979C91789}"/>
              </a:ext>
            </a:extLst>
          </p:cNvPr>
          <p:cNvSpPr>
            <a:spLocks noGrp="1"/>
          </p:cNvSpPr>
          <p:nvPr>
            <p:ph idx="1"/>
          </p:nvPr>
        </p:nvSpPr>
        <p:spPr>
          <a:xfrm>
            <a:off x="677334" y="1499190"/>
            <a:ext cx="8596668" cy="4542172"/>
          </a:xfrm>
        </p:spPr>
        <p:txBody>
          <a:bodyPr>
            <a:normAutofit fontScale="77500" lnSpcReduction="20000"/>
          </a:bodyPr>
          <a:lstStyle/>
          <a:p>
            <a:pPr marL="0" indent="0">
              <a:lnSpc>
                <a:spcPct val="110000"/>
              </a:lnSpc>
              <a:buNone/>
            </a:pPr>
            <a:r>
              <a:rPr lang="en-US" sz="2300" dirty="0"/>
              <a:t>8) If the regional entity rights consultant determines that the findings, conclusions, and recommended remedial action or implementation of recommended remedial action by the program </a:t>
            </a:r>
            <a:r>
              <a:rPr lang="en-US" sz="2300" u="sng" dirty="0"/>
              <a:t>resolves the problem</a:t>
            </a:r>
            <a:r>
              <a:rPr lang="en-US" sz="2300" dirty="0"/>
              <a:t> that caused the complaint, this determination, including the rationale for the determination, shall be submitted in a written report to the complainant, the program, and the department within 15 working days of receipt of the appeal. This report shall serve as notice of the regional entity rights consultant's final recommendation for resolution of the complaint.</a:t>
            </a:r>
          </a:p>
          <a:p>
            <a:pPr marL="0" indent="0">
              <a:lnSpc>
                <a:spcPct val="110000"/>
              </a:lnSpc>
              <a:buNone/>
            </a:pPr>
            <a:r>
              <a:rPr lang="en-US" sz="2300" dirty="0"/>
              <a:t>(9) If the regional entity rights consultant determines that the findings, conclusions, and recommended remedial action or implementation of recommended remedial action by the program </a:t>
            </a:r>
            <a:r>
              <a:rPr lang="en-US" sz="2300" u="sng" dirty="0"/>
              <a:t>do not appear to resolve the problem</a:t>
            </a:r>
            <a:r>
              <a:rPr lang="en-US" sz="2300" dirty="0"/>
              <a:t> that caused the complaint, or if the regional entity rights consultant feels the issues cannot be satisfactorily resolved at an informal conference, then the regional entity rights consultant shall initiate an investigation of the case within 15 working days of receipt of the appeal.</a:t>
            </a:r>
          </a:p>
          <a:p>
            <a:pPr marL="0" indent="0">
              <a:buNone/>
            </a:pPr>
            <a:r>
              <a:rPr lang="en-US" sz="2100" dirty="0"/>
              <a:t>(Based upon R 325.1399 Recipient rights violations; complaints; procedures; remedies.)</a:t>
            </a:r>
            <a:endParaRPr lang="en-US" sz="2300" dirty="0"/>
          </a:p>
        </p:txBody>
      </p:sp>
      <p:sp>
        <p:nvSpPr>
          <p:cNvPr id="2" name="Slide Number Placeholder 1">
            <a:extLst>
              <a:ext uri="{FF2B5EF4-FFF2-40B4-BE49-F238E27FC236}">
                <a16:creationId xmlns:a16="http://schemas.microsoft.com/office/drawing/2014/main" id="{1D1BAE36-2456-4852-B4A1-C2FD90F767CE}"/>
              </a:ext>
            </a:extLst>
          </p:cNvPr>
          <p:cNvSpPr>
            <a:spLocks noGrp="1"/>
          </p:cNvSpPr>
          <p:nvPr>
            <p:ph type="sldNum" sz="quarter" idx="12"/>
          </p:nvPr>
        </p:nvSpPr>
        <p:spPr/>
        <p:txBody>
          <a:bodyPr/>
          <a:lstStyle/>
          <a:p>
            <a:fld id="{D57F1E4F-1CFF-5643-939E-217C01CDF565}" type="slidenum">
              <a:rPr lang="en-US" smtClean="0"/>
              <a:pPr/>
              <a:t>33</a:t>
            </a:fld>
            <a:endParaRPr lang="en-US" dirty="0"/>
          </a:p>
        </p:txBody>
      </p:sp>
    </p:spTree>
    <p:extLst>
      <p:ext uri="{BB962C8B-B14F-4D97-AF65-F5344CB8AC3E}">
        <p14:creationId xmlns:p14="http://schemas.microsoft.com/office/powerpoint/2010/main" val="304143593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87A2728-89CE-44C0-B2A5-C6A2F5C1C1A7}"/>
              </a:ext>
            </a:extLst>
          </p:cNvPr>
          <p:cNvSpPr>
            <a:spLocks noGrp="1"/>
          </p:cNvSpPr>
          <p:nvPr>
            <p:ph type="title"/>
          </p:nvPr>
        </p:nvSpPr>
        <p:spPr>
          <a:xfrm>
            <a:off x="677334" y="609599"/>
            <a:ext cx="8596668" cy="889591"/>
          </a:xfrm>
        </p:spPr>
        <p:txBody>
          <a:bodyPr>
            <a:noAutofit/>
          </a:bodyPr>
          <a:lstStyle/>
          <a:p>
            <a:r>
              <a:rPr lang="en-US" sz="4000" cap="small" dirty="0"/>
              <a:t>Appeal process to the Regional Entity</a:t>
            </a:r>
            <a:br>
              <a:rPr lang="en-US" sz="4000" dirty="0"/>
            </a:br>
            <a:br>
              <a:rPr lang="en-US" sz="3200" dirty="0"/>
            </a:br>
            <a:br>
              <a:rPr lang="en-US" sz="4400" cap="small" dirty="0"/>
            </a:br>
            <a:br>
              <a:rPr lang="en-US" sz="4000" dirty="0"/>
            </a:br>
            <a:endParaRPr lang="en-US" sz="4000" dirty="0"/>
          </a:p>
        </p:txBody>
      </p:sp>
      <p:sp>
        <p:nvSpPr>
          <p:cNvPr id="5" name="Content Placeholder 4">
            <a:extLst>
              <a:ext uri="{FF2B5EF4-FFF2-40B4-BE49-F238E27FC236}">
                <a16:creationId xmlns:a16="http://schemas.microsoft.com/office/drawing/2014/main" id="{148973B6-EF2E-41EE-AC6D-183979C91789}"/>
              </a:ext>
            </a:extLst>
          </p:cNvPr>
          <p:cNvSpPr>
            <a:spLocks noGrp="1"/>
          </p:cNvSpPr>
          <p:nvPr>
            <p:ph idx="1"/>
          </p:nvPr>
        </p:nvSpPr>
        <p:spPr>
          <a:xfrm>
            <a:off x="677334" y="1499190"/>
            <a:ext cx="8596668" cy="4542172"/>
          </a:xfrm>
        </p:spPr>
        <p:txBody>
          <a:bodyPr>
            <a:normAutofit/>
          </a:bodyPr>
          <a:lstStyle/>
          <a:p>
            <a:pPr marL="0" indent="0">
              <a:lnSpc>
                <a:spcPct val="110000"/>
              </a:lnSpc>
              <a:buNone/>
            </a:pPr>
            <a:r>
              <a:rPr lang="en-US" dirty="0"/>
              <a:t>(10) A written report and recommended remedial action to be implemented by the program director shall be completed by the regional entity rights consultant within 25 working days of receipt of the appeal at the regional entity. Copies of the report shall be submitted within 5 working days of completion to the complainant and the program. This report shall serve as notice of the regional entity rights consultant's final recommendation for resolution of the complaint.</a:t>
            </a:r>
          </a:p>
          <a:p>
            <a:pPr marL="685800" lvl="1">
              <a:lnSpc>
                <a:spcPct val="110000"/>
              </a:lnSpc>
              <a:buFont typeface="Arial" panose="020B0604020202020204" pitchFamily="34" charset="0"/>
              <a:buChar char="•"/>
            </a:pPr>
            <a:r>
              <a:rPr lang="en-US" sz="1400" dirty="0"/>
              <a:t>Sub-506: RECIPIENT RIGHTS COORDINATING AGENCY INVESTIGATION REPORT is sent to the Complainant and copied to 1)The Program 2)LARA and 3)The Coordinating Agency's Recipient Rights Consultant. </a:t>
            </a:r>
          </a:p>
          <a:p>
            <a:pPr marL="0" indent="0">
              <a:buNone/>
            </a:pPr>
            <a:r>
              <a:rPr lang="en-US" dirty="0"/>
              <a:t>(11) Any recommended remedial action shall include time limits for implementation and shall be evaluated by the regional entity rights consultant for its effectiveness in resolving the problem that caused the complaint.</a:t>
            </a:r>
          </a:p>
          <a:p>
            <a:pPr marL="0" indent="0">
              <a:buNone/>
            </a:pPr>
            <a:r>
              <a:rPr lang="en-US" sz="1600" dirty="0"/>
              <a:t>(Based upon R 325.1399 Recipient rights violations; complaints; procedures; remedies.)</a:t>
            </a:r>
            <a:endParaRPr lang="en-US" dirty="0"/>
          </a:p>
        </p:txBody>
      </p:sp>
      <p:sp>
        <p:nvSpPr>
          <p:cNvPr id="2" name="Slide Number Placeholder 1">
            <a:extLst>
              <a:ext uri="{FF2B5EF4-FFF2-40B4-BE49-F238E27FC236}">
                <a16:creationId xmlns:a16="http://schemas.microsoft.com/office/drawing/2014/main" id="{7E575B32-BDAB-441D-AE58-6C59EA8049D0}"/>
              </a:ext>
            </a:extLst>
          </p:cNvPr>
          <p:cNvSpPr>
            <a:spLocks noGrp="1"/>
          </p:cNvSpPr>
          <p:nvPr>
            <p:ph type="sldNum" sz="quarter" idx="12"/>
          </p:nvPr>
        </p:nvSpPr>
        <p:spPr/>
        <p:txBody>
          <a:bodyPr/>
          <a:lstStyle/>
          <a:p>
            <a:fld id="{D57F1E4F-1CFF-5643-939E-217C01CDF565}" type="slidenum">
              <a:rPr lang="en-US" smtClean="0"/>
              <a:pPr/>
              <a:t>34</a:t>
            </a:fld>
            <a:endParaRPr lang="en-US" dirty="0"/>
          </a:p>
        </p:txBody>
      </p:sp>
    </p:spTree>
    <p:extLst>
      <p:ext uri="{BB962C8B-B14F-4D97-AF65-F5344CB8AC3E}">
        <p14:creationId xmlns:p14="http://schemas.microsoft.com/office/powerpoint/2010/main" val="175643663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87A2728-89CE-44C0-B2A5-C6A2F5C1C1A7}"/>
              </a:ext>
            </a:extLst>
          </p:cNvPr>
          <p:cNvSpPr>
            <a:spLocks noGrp="1"/>
          </p:cNvSpPr>
          <p:nvPr>
            <p:ph type="title"/>
          </p:nvPr>
        </p:nvSpPr>
        <p:spPr>
          <a:xfrm>
            <a:off x="677334" y="609599"/>
            <a:ext cx="8596668" cy="889591"/>
          </a:xfrm>
        </p:spPr>
        <p:txBody>
          <a:bodyPr>
            <a:noAutofit/>
          </a:bodyPr>
          <a:lstStyle/>
          <a:p>
            <a:r>
              <a:rPr lang="en-US" sz="4000" cap="small" dirty="0"/>
              <a:t>Appeal process to the State level</a:t>
            </a:r>
            <a:br>
              <a:rPr lang="en-US" sz="4000" dirty="0"/>
            </a:br>
            <a:br>
              <a:rPr lang="en-US" sz="4000" dirty="0"/>
            </a:br>
            <a:br>
              <a:rPr lang="en-US" sz="3200" dirty="0"/>
            </a:br>
            <a:br>
              <a:rPr lang="en-US" sz="4400" cap="small" dirty="0"/>
            </a:br>
            <a:br>
              <a:rPr lang="en-US" sz="4000" dirty="0"/>
            </a:br>
            <a:endParaRPr lang="en-US" sz="4000" dirty="0"/>
          </a:p>
        </p:txBody>
      </p:sp>
      <p:sp>
        <p:nvSpPr>
          <p:cNvPr id="5" name="Content Placeholder 4">
            <a:extLst>
              <a:ext uri="{FF2B5EF4-FFF2-40B4-BE49-F238E27FC236}">
                <a16:creationId xmlns:a16="http://schemas.microsoft.com/office/drawing/2014/main" id="{148973B6-EF2E-41EE-AC6D-183979C91789}"/>
              </a:ext>
            </a:extLst>
          </p:cNvPr>
          <p:cNvSpPr>
            <a:spLocks noGrp="1"/>
          </p:cNvSpPr>
          <p:nvPr>
            <p:ph idx="1"/>
          </p:nvPr>
        </p:nvSpPr>
        <p:spPr>
          <a:xfrm>
            <a:off x="677334" y="1499190"/>
            <a:ext cx="8596668" cy="4542172"/>
          </a:xfrm>
        </p:spPr>
        <p:txBody>
          <a:bodyPr>
            <a:normAutofit lnSpcReduction="10000"/>
          </a:bodyPr>
          <a:lstStyle/>
          <a:p>
            <a:pPr marL="0" indent="0">
              <a:buNone/>
            </a:pPr>
            <a:r>
              <a:rPr lang="en-US" sz="2200" dirty="0"/>
              <a:t>(12) The complainant may appeal, within 15 working days of receipt of the written report, to the department on a form provided by the department and distributed by the regional entity. The department shall distribute copies of the appeal to the program and regional entity within 5 working days of receipt. The department shall review the appeal within 10 working days of the receipt of the appeal. The department may hold an informal conference of concerned parties to explore the issues.</a:t>
            </a:r>
          </a:p>
          <a:p>
            <a:pPr marL="0" indent="0">
              <a:buNone/>
            </a:pPr>
            <a:endParaRPr lang="en-US" b="1" dirty="0"/>
          </a:p>
          <a:p>
            <a:pPr marL="0" indent="0">
              <a:buNone/>
            </a:pPr>
            <a:endParaRPr lang="en-US" b="1" dirty="0"/>
          </a:p>
          <a:p>
            <a:pPr marL="0" indent="0">
              <a:buNone/>
            </a:pPr>
            <a:endParaRPr lang="en-US" b="1" dirty="0"/>
          </a:p>
          <a:p>
            <a:pPr marL="0" indent="0">
              <a:buNone/>
            </a:pPr>
            <a:endParaRPr lang="en-US" b="1" dirty="0"/>
          </a:p>
          <a:p>
            <a:pPr marL="0" indent="0">
              <a:buNone/>
            </a:pPr>
            <a:r>
              <a:rPr lang="en-US" sz="1600" dirty="0"/>
              <a:t>(Based upon R 325.1399 Recipient rights violations; complaints; procedures; remedies.)</a:t>
            </a:r>
            <a:endParaRPr lang="en-US" dirty="0"/>
          </a:p>
        </p:txBody>
      </p:sp>
      <p:sp>
        <p:nvSpPr>
          <p:cNvPr id="2" name="Slide Number Placeholder 1">
            <a:extLst>
              <a:ext uri="{FF2B5EF4-FFF2-40B4-BE49-F238E27FC236}">
                <a16:creationId xmlns:a16="http://schemas.microsoft.com/office/drawing/2014/main" id="{E3279978-4D56-480D-9090-ECEAF8B9E41F}"/>
              </a:ext>
            </a:extLst>
          </p:cNvPr>
          <p:cNvSpPr>
            <a:spLocks noGrp="1"/>
          </p:cNvSpPr>
          <p:nvPr>
            <p:ph type="sldNum" sz="quarter" idx="12"/>
          </p:nvPr>
        </p:nvSpPr>
        <p:spPr/>
        <p:txBody>
          <a:bodyPr/>
          <a:lstStyle/>
          <a:p>
            <a:fld id="{D57F1E4F-1CFF-5643-939E-217C01CDF565}" type="slidenum">
              <a:rPr lang="en-US" smtClean="0"/>
              <a:pPr/>
              <a:t>35</a:t>
            </a:fld>
            <a:endParaRPr lang="en-US" dirty="0"/>
          </a:p>
        </p:txBody>
      </p:sp>
    </p:spTree>
    <p:extLst>
      <p:ext uri="{BB962C8B-B14F-4D97-AF65-F5344CB8AC3E}">
        <p14:creationId xmlns:p14="http://schemas.microsoft.com/office/powerpoint/2010/main" val="151117252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87A2728-89CE-44C0-B2A5-C6A2F5C1C1A7}"/>
              </a:ext>
            </a:extLst>
          </p:cNvPr>
          <p:cNvSpPr>
            <a:spLocks noGrp="1"/>
          </p:cNvSpPr>
          <p:nvPr>
            <p:ph type="title"/>
          </p:nvPr>
        </p:nvSpPr>
        <p:spPr>
          <a:xfrm>
            <a:off x="677334" y="609599"/>
            <a:ext cx="8596668" cy="889591"/>
          </a:xfrm>
        </p:spPr>
        <p:txBody>
          <a:bodyPr>
            <a:noAutofit/>
          </a:bodyPr>
          <a:lstStyle/>
          <a:p>
            <a:r>
              <a:rPr lang="en-US" sz="4000" cap="small" dirty="0"/>
              <a:t>Appeal process to the State level</a:t>
            </a:r>
            <a:br>
              <a:rPr lang="en-US" sz="4000" dirty="0"/>
            </a:br>
            <a:br>
              <a:rPr lang="en-US" sz="3200" dirty="0"/>
            </a:br>
            <a:br>
              <a:rPr lang="en-US" sz="4400" cap="small" dirty="0"/>
            </a:br>
            <a:br>
              <a:rPr lang="en-US" sz="4000" dirty="0"/>
            </a:br>
            <a:endParaRPr lang="en-US" sz="4000" dirty="0"/>
          </a:p>
        </p:txBody>
      </p:sp>
      <p:sp>
        <p:nvSpPr>
          <p:cNvPr id="5" name="Content Placeholder 4">
            <a:extLst>
              <a:ext uri="{FF2B5EF4-FFF2-40B4-BE49-F238E27FC236}">
                <a16:creationId xmlns:a16="http://schemas.microsoft.com/office/drawing/2014/main" id="{148973B6-EF2E-41EE-AC6D-183979C91789}"/>
              </a:ext>
            </a:extLst>
          </p:cNvPr>
          <p:cNvSpPr>
            <a:spLocks noGrp="1"/>
          </p:cNvSpPr>
          <p:nvPr>
            <p:ph idx="1"/>
          </p:nvPr>
        </p:nvSpPr>
        <p:spPr>
          <a:xfrm>
            <a:off x="677334" y="1499190"/>
            <a:ext cx="8596668" cy="4542172"/>
          </a:xfrm>
        </p:spPr>
        <p:txBody>
          <a:bodyPr>
            <a:normAutofit lnSpcReduction="10000"/>
          </a:bodyPr>
          <a:lstStyle/>
          <a:p>
            <a:pPr marL="0" indent="0">
              <a:buNone/>
            </a:pPr>
            <a:r>
              <a:rPr lang="en-US" sz="2200" dirty="0"/>
              <a:t>(13) If the department concurs with the regional entity, the complainant shall be so notified within 15 working days of receipt of the appeal by the department. Such notification shall include the rationale for the decision. If the complainant is not satisfied with the decision of the department, the complainant shall also be informed that he or she may subsequently request from the department director a hearing under the administrative procedures act of 1969, 1969 PA 306, MCL 24.201 to 24.328. This request may be made in a letter to the director from the complainant within 15 working days of receipt of the notification from the department.</a:t>
            </a:r>
          </a:p>
          <a:p>
            <a:pPr marL="0" indent="0">
              <a:buNone/>
            </a:pPr>
            <a:endParaRPr lang="en-US" b="1" dirty="0"/>
          </a:p>
          <a:p>
            <a:pPr marL="0" indent="0">
              <a:buNone/>
            </a:pPr>
            <a:endParaRPr lang="en-US" b="1" dirty="0"/>
          </a:p>
          <a:p>
            <a:pPr marL="0" indent="0">
              <a:buNone/>
            </a:pPr>
            <a:r>
              <a:rPr lang="en-US" sz="1600" dirty="0"/>
              <a:t>(Based upon R 325.1399 Recipient rights violations; complaints; procedures; remedies.)</a:t>
            </a:r>
            <a:endParaRPr lang="en-US" dirty="0"/>
          </a:p>
        </p:txBody>
      </p:sp>
      <p:sp>
        <p:nvSpPr>
          <p:cNvPr id="2" name="Slide Number Placeholder 1">
            <a:extLst>
              <a:ext uri="{FF2B5EF4-FFF2-40B4-BE49-F238E27FC236}">
                <a16:creationId xmlns:a16="http://schemas.microsoft.com/office/drawing/2014/main" id="{04D918C7-3D45-4779-9A0A-BC498028BCB7}"/>
              </a:ext>
            </a:extLst>
          </p:cNvPr>
          <p:cNvSpPr>
            <a:spLocks noGrp="1"/>
          </p:cNvSpPr>
          <p:nvPr>
            <p:ph type="sldNum" sz="quarter" idx="12"/>
          </p:nvPr>
        </p:nvSpPr>
        <p:spPr/>
        <p:txBody>
          <a:bodyPr/>
          <a:lstStyle/>
          <a:p>
            <a:fld id="{D57F1E4F-1CFF-5643-939E-217C01CDF565}" type="slidenum">
              <a:rPr lang="en-US" smtClean="0"/>
              <a:pPr/>
              <a:t>36</a:t>
            </a:fld>
            <a:endParaRPr lang="en-US" dirty="0"/>
          </a:p>
        </p:txBody>
      </p:sp>
    </p:spTree>
    <p:extLst>
      <p:ext uri="{BB962C8B-B14F-4D97-AF65-F5344CB8AC3E}">
        <p14:creationId xmlns:p14="http://schemas.microsoft.com/office/powerpoint/2010/main" val="350372713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87A2728-89CE-44C0-B2A5-C6A2F5C1C1A7}"/>
              </a:ext>
            </a:extLst>
          </p:cNvPr>
          <p:cNvSpPr>
            <a:spLocks noGrp="1"/>
          </p:cNvSpPr>
          <p:nvPr>
            <p:ph type="title"/>
          </p:nvPr>
        </p:nvSpPr>
        <p:spPr>
          <a:xfrm>
            <a:off x="677334" y="609599"/>
            <a:ext cx="8596668" cy="889591"/>
          </a:xfrm>
        </p:spPr>
        <p:txBody>
          <a:bodyPr>
            <a:noAutofit/>
          </a:bodyPr>
          <a:lstStyle/>
          <a:p>
            <a:r>
              <a:rPr lang="en-US" sz="4000" cap="small" dirty="0"/>
              <a:t>Appeal process to the State level</a:t>
            </a:r>
            <a:br>
              <a:rPr lang="en-US" sz="4000" dirty="0"/>
            </a:br>
            <a:br>
              <a:rPr lang="en-US" sz="4000" dirty="0"/>
            </a:br>
            <a:br>
              <a:rPr lang="en-US" sz="3200" dirty="0"/>
            </a:br>
            <a:br>
              <a:rPr lang="en-US" sz="4400" cap="small" dirty="0"/>
            </a:br>
            <a:br>
              <a:rPr lang="en-US" sz="4000" dirty="0"/>
            </a:br>
            <a:endParaRPr lang="en-US" sz="4000" dirty="0"/>
          </a:p>
        </p:txBody>
      </p:sp>
      <p:sp>
        <p:nvSpPr>
          <p:cNvPr id="5" name="Content Placeholder 4">
            <a:extLst>
              <a:ext uri="{FF2B5EF4-FFF2-40B4-BE49-F238E27FC236}">
                <a16:creationId xmlns:a16="http://schemas.microsoft.com/office/drawing/2014/main" id="{148973B6-EF2E-41EE-AC6D-183979C91789}"/>
              </a:ext>
            </a:extLst>
          </p:cNvPr>
          <p:cNvSpPr>
            <a:spLocks noGrp="1"/>
          </p:cNvSpPr>
          <p:nvPr>
            <p:ph idx="1"/>
          </p:nvPr>
        </p:nvSpPr>
        <p:spPr>
          <a:xfrm>
            <a:off x="677334" y="1499190"/>
            <a:ext cx="8596668" cy="4542172"/>
          </a:xfrm>
        </p:spPr>
        <p:txBody>
          <a:bodyPr>
            <a:normAutofit fontScale="92500" lnSpcReduction="10000"/>
          </a:bodyPr>
          <a:lstStyle/>
          <a:p>
            <a:pPr marL="0" indent="0">
              <a:buNone/>
            </a:pPr>
            <a:r>
              <a:rPr lang="en-US" sz="2200" dirty="0"/>
              <a:t>(14) If the director decides to reinvestigate the case, the complainant shall be notified of this within 10 working days of receipt of the appeal. Copies of this notification shall be sent to the program rights advisor and to the regional entity rights consultant.</a:t>
            </a:r>
          </a:p>
          <a:p>
            <a:pPr marL="0" indent="0">
              <a:buNone/>
            </a:pPr>
            <a:r>
              <a:rPr lang="en-US" sz="2200" dirty="0"/>
              <a:t>(15) A written report of the investigation procedures, findings, and administrative or licensing action recommended to the department director and resulting from the department's investigation shall be completed within 25 working days of receipt of the appeal and shall be submitted to the director. Copies shall be distributed to the regional entity rights consultant and to the program rights advisor. Findings and recommended action shall be submitted to the complainant within 30 working days of receipt of the appeal.</a:t>
            </a:r>
          </a:p>
          <a:p>
            <a:pPr marL="0" indent="0">
              <a:buNone/>
            </a:pPr>
            <a:endParaRPr lang="en-US" b="1" dirty="0"/>
          </a:p>
          <a:p>
            <a:pPr marL="0" indent="0">
              <a:buNone/>
            </a:pPr>
            <a:r>
              <a:rPr lang="en-US" sz="1600" dirty="0"/>
              <a:t>(Based upon R 325.1399 Recipient rights violations; complaints; procedures; remedies.)</a:t>
            </a:r>
            <a:endParaRPr lang="en-US" dirty="0"/>
          </a:p>
        </p:txBody>
      </p:sp>
      <p:sp>
        <p:nvSpPr>
          <p:cNvPr id="2" name="Slide Number Placeholder 1">
            <a:extLst>
              <a:ext uri="{FF2B5EF4-FFF2-40B4-BE49-F238E27FC236}">
                <a16:creationId xmlns:a16="http://schemas.microsoft.com/office/drawing/2014/main" id="{E1BD6CA1-7C41-438D-B5BF-9333F4E5B526}"/>
              </a:ext>
            </a:extLst>
          </p:cNvPr>
          <p:cNvSpPr>
            <a:spLocks noGrp="1"/>
          </p:cNvSpPr>
          <p:nvPr>
            <p:ph type="sldNum" sz="quarter" idx="12"/>
          </p:nvPr>
        </p:nvSpPr>
        <p:spPr/>
        <p:txBody>
          <a:bodyPr/>
          <a:lstStyle/>
          <a:p>
            <a:fld id="{D57F1E4F-1CFF-5643-939E-217C01CDF565}" type="slidenum">
              <a:rPr lang="en-US" smtClean="0"/>
              <a:pPr/>
              <a:t>37</a:t>
            </a:fld>
            <a:endParaRPr lang="en-US" dirty="0"/>
          </a:p>
        </p:txBody>
      </p:sp>
    </p:spTree>
    <p:extLst>
      <p:ext uri="{BB962C8B-B14F-4D97-AF65-F5344CB8AC3E}">
        <p14:creationId xmlns:p14="http://schemas.microsoft.com/office/powerpoint/2010/main" val="86637621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87A2728-89CE-44C0-B2A5-C6A2F5C1C1A7}"/>
              </a:ext>
            </a:extLst>
          </p:cNvPr>
          <p:cNvSpPr>
            <a:spLocks noGrp="1"/>
          </p:cNvSpPr>
          <p:nvPr>
            <p:ph type="ctrTitle"/>
          </p:nvPr>
        </p:nvSpPr>
        <p:spPr/>
        <p:txBody>
          <a:bodyPr>
            <a:noAutofit/>
          </a:bodyPr>
          <a:lstStyle/>
          <a:p>
            <a:pPr algn="ctr"/>
            <a:br>
              <a:rPr lang="en-US" sz="4000" dirty="0"/>
            </a:br>
            <a:br>
              <a:rPr lang="en-US" sz="4000" dirty="0"/>
            </a:br>
            <a:br>
              <a:rPr lang="en-US" sz="3200" dirty="0"/>
            </a:br>
            <a:br>
              <a:rPr lang="en-US" sz="4400" cap="small" dirty="0"/>
            </a:br>
            <a:r>
              <a:rPr lang="en-US" sz="8800" cap="small" dirty="0"/>
              <a:t>Questions?</a:t>
            </a:r>
            <a:br>
              <a:rPr lang="en-US" sz="4000" dirty="0"/>
            </a:br>
            <a:endParaRPr lang="en-US" sz="4000" dirty="0"/>
          </a:p>
        </p:txBody>
      </p:sp>
      <p:sp>
        <p:nvSpPr>
          <p:cNvPr id="2" name="Subtitle 1">
            <a:extLst>
              <a:ext uri="{FF2B5EF4-FFF2-40B4-BE49-F238E27FC236}">
                <a16:creationId xmlns:a16="http://schemas.microsoft.com/office/drawing/2014/main" id="{B83E0F71-17EC-4058-9718-77C56562F08B}"/>
              </a:ext>
            </a:extLst>
          </p:cNvPr>
          <p:cNvSpPr>
            <a:spLocks noGrp="1"/>
          </p:cNvSpPr>
          <p:nvPr>
            <p:ph type="subTitle" idx="1"/>
          </p:nvPr>
        </p:nvSpPr>
        <p:spPr>
          <a:xfrm>
            <a:off x="1507067" y="4050833"/>
            <a:ext cx="3652162" cy="1096899"/>
          </a:xfrm>
        </p:spPr>
        <p:txBody>
          <a:bodyPr>
            <a:normAutofit fontScale="62500" lnSpcReduction="20000"/>
          </a:bodyPr>
          <a:lstStyle/>
          <a:p>
            <a:pPr algn="l"/>
            <a:r>
              <a:rPr lang="en-US" sz="2000" b="1" dirty="0"/>
              <a:t>Dan R. Dedloff, MA, LPC</a:t>
            </a:r>
          </a:p>
          <a:p>
            <a:pPr algn="l"/>
            <a:r>
              <a:rPr lang="en-US" cap="small" dirty="0"/>
              <a:t>Customer Service &amp; Recipient Rights Specialist</a:t>
            </a:r>
          </a:p>
          <a:p>
            <a:pPr algn="l"/>
            <a:r>
              <a:rPr lang="en-US" cap="small" dirty="0"/>
              <a:t>Regional SUD Recipient Rights Consultant</a:t>
            </a:r>
          </a:p>
          <a:p>
            <a:pPr algn="l"/>
            <a:r>
              <a:rPr lang="en-US" cap="small" dirty="0"/>
              <a:t>Mid-State Health Network</a:t>
            </a:r>
          </a:p>
          <a:p>
            <a:endParaRPr lang="en-US" dirty="0"/>
          </a:p>
        </p:txBody>
      </p:sp>
      <p:sp>
        <p:nvSpPr>
          <p:cNvPr id="6" name="Subtitle 1">
            <a:extLst>
              <a:ext uri="{FF2B5EF4-FFF2-40B4-BE49-F238E27FC236}">
                <a16:creationId xmlns:a16="http://schemas.microsoft.com/office/drawing/2014/main" id="{C2A9D96C-7C4C-4B22-86FD-A145D7B1D070}"/>
              </a:ext>
            </a:extLst>
          </p:cNvPr>
          <p:cNvSpPr txBox="1">
            <a:spLocks/>
          </p:cNvSpPr>
          <p:nvPr/>
        </p:nvSpPr>
        <p:spPr>
          <a:xfrm>
            <a:off x="5159229" y="4050832"/>
            <a:ext cx="4706224" cy="1096899"/>
          </a:xfrm>
          <a:prstGeom prst="rect">
            <a:avLst/>
          </a:prstGeom>
        </p:spPr>
        <p:txBody>
          <a:bodyPr vert="horz" lIns="91440" tIns="45720" rIns="91440" bIns="45720" rtlCol="0" anchor="t">
            <a:normAutofit fontScale="85000" lnSpcReduction="10000"/>
          </a:bodyPr>
          <a:lstStyle>
            <a:lvl1pPr marL="0" indent="0" algn="r" defTabSz="457200" rtl="0" eaLnBrk="1" latinLnBrk="0" hangingPunct="1">
              <a:spcBef>
                <a:spcPts val="1000"/>
              </a:spcBef>
              <a:spcAft>
                <a:spcPts val="0"/>
              </a:spcAft>
              <a:buClr>
                <a:schemeClr val="accent1"/>
              </a:buClr>
              <a:buSzPct val="80000"/>
              <a:buFont typeface="Wingdings 3" charset="2"/>
              <a:buNone/>
              <a:defRPr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pPr algn="l"/>
            <a:r>
              <a:rPr lang="en-US" sz="2000" b="1" dirty="0"/>
              <a:t>Contact Information:</a:t>
            </a:r>
          </a:p>
          <a:p>
            <a:pPr algn="l"/>
            <a:r>
              <a:rPr lang="en-US" sz="2000" b="1" dirty="0"/>
              <a:t>dan.dedloff@midstatehealthnetwork.org</a:t>
            </a:r>
          </a:p>
          <a:p>
            <a:pPr algn="l"/>
            <a:r>
              <a:rPr lang="en-US" cap="small" dirty="0"/>
              <a:t>517.657.3011</a:t>
            </a:r>
          </a:p>
          <a:p>
            <a:endParaRPr lang="en-US" dirty="0"/>
          </a:p>
        </p:txBody>
      </p:sp>
    </p:spTree>
    <p:extLst>
      <p:ext uri="{BB962C8B-B14F-4D97-AF65-F5344CB8AC3E}">
        <p14:creationId xmlns:p14="http://schemas.microsoft.com/office/powerpoint/2010/main" val="13093680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87A2728-89CE-44C0-B2A5-C6A2F5C1C1A7}"/>
              </a:ext>
            </a:extLst>
          </p:cNvPr>
          <p:cNvSpPr>
            <a:spLocks noGrp="1"/>
          </p:cNvSpPr>
          <p:nvPr>
            <p:ph type="title"/>
          </p:nvPr>
        </p:nvSpPr>
        <p:spPr>
          <a:xfrm>
            <a:off x="677334" y="609599"/>
            <a:ext cx="8596668" cy="889591"/>
          </a:xfrm>
        </p:spPr>
        <p:txBody>
          <a:bodyPr>
            <a:noAutofit/>
          </a:bodyPr>
          <a:lstStyle/>
          <a:p>
            <a:r>
              <a:rPr lang="en-US" sz="4000" cap="small" dirty="0"/>
              <a:t>Recent Changes</a:t>
            </a:r>
            <a:br>
              <a:rPr lang="en-US" sz="4000" dirty="0"/>
            </a:br>
            <a:endParaRPr lang="en-US" sz="4000" dirty="0"/>
          </a:p>
        </p:txBody>
      </p:sp>
      <p:sp>
        <p:nvSpPr>
          <p:cNvPr id="5" name="Content Placeholder 4">
            <a:extLst>
              <a:ext uri="{FF2B5EF4-FFF2-40B4-BE49-F238E27FC236}">
                <a16:creationId xmlns:a16="http://schemas.microsoft.com/office/drawing/2014/main" id="{148973B6-EF2E-41EE-AC6D-183979C91789}"/>
              </a:ext>
            </a:extLst>
          </p:cNvPr>
          <p:cNvSpPr>
            <a:spLocks noGrp="1"/>
          </p:cNvSpPr>
          <p:nvPr>
            <p:ph idx="1"/>
          </p:nvPr>
        </p:nvSpPr>
        <p:spPr>
          <a:xfrm>
            <a:off x="677334" y="1499190"/>
            <a:ext cx="8596668" cy="5092995"/>
          </a:xfrm>
        </p:spPr>
        <p:txBody>
          <a:bodyPr>
            <a:normAutofit lnSpcReduction="10000"/>
          </a:bodyPr>
          <a:lstStyle/>
          <a:p>
            <a:pPr>
              <a:buFont typeface="Arial" panose="020B0604020202020204" pitchFamily="34" charset="0"/>
              <a:buChar char="•"/>
            </a:pPr>
            <a:r>
              <a:rPr lang="en-US" dirty="0"/>
              <a:t>2018-028 LR: Licensing and Regulatory Affairs; Bureau of Community and Health Systems</a:t>
            </a:r>
          </a:p>
          <a:p>
            <a:pPr>
              <a:buFont typeface="Arial" panose="020B0604020202020204" pitchFamily="34" charset="0"/>
              <a:buChar char="•"/>
            </a:pPr>
            <a:r>
              <a:rPr lang="en-US" dirty="0"/>
              <a:t>Rescinded - Substance Use Disorder Programs</a:t>
            </a:r>
            <a:br>
              <a:rPr lang="en-US" dirty="0"/>
            </a:br>
            <a:br>
              <a:rPr lang="en-US" dirty="0"/>
            </a:br>
            <a:r>
              <a:rPr lang="en-US" dirty="0"/>
              <a:t>The proposed rule set will be recodified with new numbers, eliminate any duplicative requirements from the existing rule sets, and become a single rule set for Substance Abuse Licensing. The proposed rule set: • Incorporates and modifies, where necessary, existing rule requirements. • Adheres to new requirements set forth in PA 500 of 2012 and PA 104 of 2015. • Clarifies staffing credentials and requirements. • Modernizes rules to meet current industry terms and standards. • Reorganizes rules to provide distinction on agency and program responsibilities. The proposed rule set will have the following five parts: • Part 1: General Provisions • Part 2: State Agency Requirements • Part 3: SUD Services Program Requirements. • Part 4: Special Requirement by Service Categories • Part 5: Recipient Rights</a:t>
            </a:r>
          </a:p>
          <a:p>
            <a:pPr>
              <a:buFont typeface="Arial" panose="020B0604020202020204" pitchFamily="34" charset="0"/>
              <a:buChar char="•"/>
            </a:pPr>
            <a:r>
              <a:rPr lang="en-US" dirty="0"/>
              <a:t>Certified by Office of Regulatory Reinvention: 12/3/2018</a:t>
            </a:r>
          </a:p>
          <a:p>
            <a:pPr>
              <a:buFont typeface="Arial" panose="020B0604020202020204" pitchFamily="34" charset="0"/>
              <a:buChar char="•"/>
            </a:pPr>
            <a:r>
              <a:rPr lang="en-US" dirty="0"/>
              <a:t>Filed with the Great Seal and went into effect: 12/17/2018</a:t>
            </a:r>
          </a:p>
          <a:p>
            <a:endParaRPr lang="en-US" dirty="0"/>
          </a:p>
        </p:txBody>
      </p:sp>
      <p:sp>
        <p:nvSpPr>
          <p:cNvPr id="2" name="Slide Number Placeholder 1">
            <a:extLst>
              <a:ext uri="{FF2B5EF4-FFF2-40B4-BE49-F238E27FC236}">
                <a16:creationId xmlns:a16="http://schemas.microsoft.com/office/drawing/2014/main" id="{D4F0F612-65DE-4A8C-8B1B-6F51A17C70A5}"/>
              </a:ext>
            </a:extLst>
          </p:cNvPr>
          <p:cNvSpPr>
            <a:spLocks noGrp="1"/>
          </p:cNvSpPr>
          <p:nvPr>
            <p:ph type="sldNum" sz="quarter" idx="12"/>
          </p:nvPr>
        </p:nvSpPr>
        <p:spPr/>
        <p:txBody>
          <a:bodyPr/>
          <a:lstStyle/>
          <a:p>
            <a:fld id="{D57F1E4F-1CFF-5643-939E-217C01CDF565}" type="slidenum">
              <a:rPr lang="en-US" smtClean="0"/>
              <a:pPr/>
              <a:t>4</a:t>
            </a:fld>
            <a:endParaRPr lang="en-US" dirty="0"/>
          </a:p>
        </p:txBody>
      </p:sp>
    </p:spTree>
    <p:extLst>
      <p:ext uri="{BB962C8B-B14F-4D97-AF65-F5344CB8AC3E}">
        <p14:creationId xmlns:p14="http://schemas.microsoft.com/office/powerpoint/2010/main" val="18917044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87A2728-89CE-44C0-B2A5-C6A2F5C1C1A7}"/>
              </a:ext>
            </a:extLst>
          </p:cNvPr>
          <p:cNvSpPr>
            <a:spLocks noGrp="1"/>
          </p:cNvSpPr>
          <p:nvPr>
            <p:ph type="title"/>
          </p:nvPr>
        </p:nvSpPr>
        <p:spPr>
          <a:xfrm>
            <a:off x="677334" y="609599"/>
            <a:ext cx="8596668" cy="889591"/>
          </a:xfrm>
        </p:spPr>
        <p:txBody>
          <a:bodyPr>
            <a:noAutofit/>
          </a:bodyPr>
          <a:lstStyle/>
          <a:p>
            <a:r>
              <a:rPr lang="en-US" sz="4400" cap="small" dirty="0"/>
              <a:t>Administrative Rule Structure</a:t>
            </a:r>
            <a:br>
              <a:rPr lang="en-US" sz="4000" dirty="0"/>
            </a:br>
            <a:endParaRPr lang="en-US" sz="4000" dirty="0"/>
          </a:p>
        </p:txBody>
      </p:sp>
      <p:sp>
        <p:nvSpPr>
          <p:cNvPr id="5" name="Content Placeholder 4">
            <a:extLst>
              <a:ext uri="{FF2B5EF4-FFF2-40B4-BE49-F238E27FC236}">
                <a16:creationId xmlns:a16="http://schemas.microsoft.com/office/drawing/2014/main" id="{148973B6-EF2E-41EE-AC6D-183979C91789}"/>
              </a:ext>
            </a:extLst>
          </p:cNvPr>
          <p:cNvSpPr>
            <a:spLocks noGrp="1"/>
          </p:cNvSpPr>
          <p:nvPr>
            <p:ph idx="1"/>
          </p:nvPr>
        </p:nvSpPr>
        <p:spPr>
          <a:xfrm>
            <a:off x="677334" y="1499191"/>
            <a:ext cx="8596668" cy="4542172"/>
          </a:xfrm>
        </p:spPr>
        <p:txBody>
          <a:bodyPr>
            <a:normAutofit/>
          </a:bodyPr>
          <a:lstStyle/>
          <a:p>
            <a:pPr marL="0" indent="0" algn="ctr">
              <a:spcBef>
                <a:spcPts val="600"/>
              </a:spcBef>
              <a:buNone/>
            </a:pPr>
            <a:r>
              <a:rPr lang="en-US" sz="2000" b="1" dirty="0"/>
              <a:t>DEPARTMENT OF LICENSING AND REGULATORY AFFAIRS</a:t>
            </a:r>
          </a:p>
          <a:p>
            <a:pPr marL="0" indent="0" algn="ctr">
              <a:spcBef>
                <a:spcPts val="600"/>
              </a:spcBef>
              <a:buNone/>
            </a:pPr>
            <a:r>
              <a:rPr lang="en-US" sz="2000" b="1" dirty="0"/>
              <a:t>BUREAU OF COMMUNITY AND HEALTH SYSTEMS</a:t>
            </a:r>
          </a:p>
          <a:p>
            <a:pPr marL="0" indent="0" algn="ctr">
              <a:spcBef>
                <a:spcPts val="600"/>
              </a:spcBef>
              <a:buNone/>
            </a:pPr>
            <a:r>
              <a:rPr lang="en-US" sz="2000" b="1" dirty="0"/>
              <a:t>SUBSTANCE USE DISORDERS SERVICE PROGRAM</a:t>
            </a:r>
            <a:endParaRPr lang="en-US" sz="2000" dirty="0"/>
          </a:p>
          <a:p>
            <a:pPr marL="0" indent="0" algn="ctr">
              <a:spcBef>
                <a:spcPts val="600"/>
              </a:spcBef>
              <a:buNone/>
            </a:pPr>
            <a:r>
              <a:rPr lang="en-US" dirty="0"/>
              <a:t>SUBSTANCE USE DISORDER SERVICES PROGRAM</a:t>
            </a:r>
          </a:p>
          <a:p>
            <a:pPr marL="0" indent="0" algn="ctr">
              <a:spcBef>
                <a:spcPts val="600"/>
              </a:spcBef>
              <a:buNone/>
            </a:pPr>
            <a:r>
              <a:rPr lang="en-US" dirty="0"/>
              <a:t>PART 1 – PART 5</a:t>
            </a:r>
          </a:p>
          <a:p>
            <a:pPr>
              <a:buFont typeface="Arial" panose="020B0604020202020204" pitchFamily="34" charset="0"/>
              <a:buChar char="•"/>
            </a:pPr>
            <a:r>
              <a:rPr lang="en-US" dirty="0"/>
              <a:t>PART 1: DEFINITIONS</a:t>
            </a:r>
          </a:p>
          <a:p>
            <a:pPr>
              <a:buFont typeface="Arial" panose="020B0604020202020204" pitchFamily="34" charset="0"/>
              <a:buChar char="•"/>
            </a:pPr>
            <a:r>
              <a:rPr lang="en-US" dirty="0"/>
              <a:t>PART 2: STATE AGENCY REQUIREMENTS</a:t>
            </a:r>
          </a:p>
          <a:p>
            <a:pPr>
              <a:buFont typeface="Arial" panose="020B0604020202020204" pitchFamily="34" charset="0"/>
              <a:buChar char="•"/>
            </a:pPr>
            <a:r>
              <a:rPr lang="en-US" dirty="0"/>
              <a:t>PART 3: SUBSTANCE USE DISORDER SERVICES PROGRAM REQUIREMENTS</a:t>
            </a:r>
          </a:p>
          <a:p>
            <a:pPr>
              <a:buFont typeface="Arial" panose="020B0604020202020204" pitchFamily="34" charset="0"/>
              <a:buChar char="•"/>
            </a:pPr>
            <a:r>
              <a:rPr lang="en-US" dirty="0"/>
              <a:t>PART 4: SPECIAL REQUIREMENTS BY SERVICE CATEGORIES</a:t>
            </a:r>
          </a:p>
          <a:p>
            <a:pPr>
              <a:buFont typeface="Arial" panose="020B0604020202020204" pitchFamily="34" charset="0"/>
              <a:buChar char="•"/>
            </a:pPr>
            <a:r>
              <a:rPr lang="en-US" dirty="0"/>
              <a:t>PART 5: RECIPIENT RIGHTS</a:t>
            </a:r>
          </a:p>
          <a:p>
            <a:pPr>
              <a:buFont typeface="Arial" panose="020B0604020202020204" pitchFamily="34" charset="0"/>
              <a:buChar char="•"/>
            </a:pPr>
            <a:r>
              <a:rPr lang="en-US" sz="1400" dirty="0">
                <a:solidFill>
                  <a:srgbClr val="0070C0"/>
                </a:solidFill>
                <a:hlinkClick r:id="rId2">
                  <a:extLst>
                    <a:ext uri="{A12FA001-AC4F-418D-AE19-62706E023703}">
                      <ahyp:hlinkClr xmlns:ahyp="http://schemas.microsoft.com/office/drawing/2018/hyperlinkcolor" val="tx"/>
                    </a:ext>
                  </a:extLst>
                </a:hlinkClick>
              </a:rPr>
              <a:t>http://dmbinternet.state.mi.us/DMB/ORRDocs/AdminCode/1888_10901_AdminCode.pdf</a:t>
            </a:r>
            <a:endParaRPr lang="en-US" sz="1400" dirty="0">
              <a:solidFill>
                <a:srgbClr val="0070C0"/>
              </a:solidFill>
            </a:endParaRPr>
          </a:p>
        </p:txBody>
      </p:sp>
      <p:sp>
        <p:nvSpPr>
          <p:cNvPr id="3" name="Slide Number Placeholder 2">
            <a:extLst>
              <a:ext uri="{FF2B5EF4-FFF2-40B4-BE49-F238E27FC236}">
                <a16:creationId xmlns:a16="http://schemas.microsoft.com/office/drawing/2014/main" id="{67EDFFD5-B9C4-4B5B-BB1C-0851C280F22F}"/>
              </a:ext>
            </a:extLst>
          </p:cNvPr>
          <p:cNvSpPr>
            <a:spLocks noGrp="1"/>
          </p:cNvSpPr>
          <p:nvPr>
            <p:ph type="sldNum" sz="quarter" idx="12"/>
          </p:nvPr>
        </p:nvSpPr>
        <p:spPr/>
        <p:txBody>
          <a:bodyPr/>
          <a:lstStyle/>
          <a:p>
            <a:fld id="{D57F1E4F-1CFF-5643-939E-217C01CDF565}" type="slidenum">
              <a:rPr lang="en-US" smtClean="0"/>
              <a:pPr/>
              <a:t>5</a:t>
            </a:fld>
            <a:endParaRPr lang="en-US" dirty="0"/>
          </a:p>
        </p:txBody>
      </p:sp>
    </p:spTree>
    <p:extLst>
      <p:ext uri="{BB962C8B-B14F-4D97-AF65-F5344CB8AC3E}">
        <p14:creationId xmlns:p14="http://schemas.microsoft.com/office/powerpoint/2010/main" val="38007602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87A2728-89CE-44C0-B2A5-C6A2F5C1C1A7}"/>
              </a:ext>
            </a:extLst>
          </p:cNvPr>
          <p:cNvSpPr>
            <a:spLocks noGrp="1"/>
          </p:cNvSpPr>
          <p:nvPr>
            <p:ph type="title"/>
          </p:nvPr>
        </p:nvSpPr>
        <p:spPr>
          <a:xfrm>
            <a:off x="677334" y="609599"/>
            <a:ext cx="8596668" cy="889591"/>
          </a:xfrm>
        </p:spPr>
        <p:txBody>
          <a:bodyPr>
            <a:noAutofit/>
          </a:bodyPr>
          <a:lstStyle/>
          <a:p>
            <a:r>
              <a:rPr lang="en-US" sz="4000" cap="small" dirty="0"/>
              <a:t>Administrative Rule Structure</a:t>
            </a:r>
            <a:br>
              <a:rPr lang="en-US" sz="4000" dirty="0"/>
            </a:br>
            <a:endParaRPr lang="en-US" sz="4000" dirty="0"/>
          </a:p>
        </p:txBody>
      </p:sp>
      <p:sp>
        <p:nvSpPr>
          <p:cNvPr id="5" name="Content Placeholder 4">
            <a:extLst>
              <a:ext uri="{FF2B5EF4-FFF2-40B4-BE49-F238E27FC236}">
                <a16:creationId xmlns:a16="http://schemas.microsoft.com/office/drawing/2014/main" id="{148973B6-EF2E-41EE-AC6D-183979C91789}"/>
              </a:ext>
            </a:extLst>
          </p:cNvPr>
          <p:cNvSpPr>
            <a:spLocks noGrp="1"/>
          </p:cNvSpPr>
          <p:nvPr>
            <p:ph idx="1"/>
          </p:nvPr>
        </p:nvSpPr>
        <p:spPr>
          <a:xfrm>
            <a:off x="677334" y="1499191"/>
            <a:ext cx="8596668" cy="4542172"/>
          </a:xfrm>
        </p:spPr>
        <p:txBody>
          <a:bodyPr>
            <a:normAutofit/>
          </a:bodyPr>
          <a:lstStyle/>
          <a:p>
            <a:pPr marL="571500" indent="-514350">
              <a:buSzPct val="90000"/>
              <a:buFont typeface="+mj-lt"/>
              <a:buAutoNum type="arabicPeriod"/>
            </a:pPr>
            <a:r>
              <a:rPr lang="en-US" sz="2400" dirty="0"/>
              <a:t>PART 5: RECIPIENT RIGHTS</a:t>
            </a:r>
          </a:p>
          <a:p>
            <a:pPr lvl="1">
              <a:buSzPct val="90000"/>
              <a:buFont typeface="Arial" panose="020B0604020202020204" pitchFamily="34" charset="0"/>
              <a:buChar char="•"/>
            </a:pPr>
            <a:r>
              <a:rPr lang="en-US" b="1" dirty="0"/>
              <a:t>R 325.1391 Recipient rights.</a:t>
            </a:r>
          </a:p>
          <a:p>
            <a:pPr lvl="1">
              <a:buSzPct val="90000"/>
              <a:buFont typeface="Arial" panose="020B0604020202020204" pitchFamily="34" charset="0"/>
              <a:buChar char="•"/>
            </a:pPr>
            <a:r>
              <a:rPr lang="en-US" b="1" dirty="0"/>
              <a:t>R 325.1393 Treatment plan; specific recipient rights.</a:t>
            </a:r>
          </a:p>
          <a:p>
            <a:pPr lvl="1">
              <a:buFont typeface="Arial" panose="020B0604020202020204" pitchFamily="34" charset="0"/>
              <a:buChar char="•"/>
            </a:pPr>
            <a:r>
              <a:rPr lang="en-US" b="1" dirty="0"/>
              <a:t>R 325.1395 Inpatient, residential, and residential detoxification programs; 				specific recipient rights.</a:t>
            </a:r>
          </a:p>
          <a:p>
            <a:pPr lvl="1">
              <a:buFont typeface="Arial" panose="020B0604020202020204" pitchFamily="34" charset="0"/>
              <a:buChar char="•"/>
            </a:pPr>
            <a:r>
              <a:rPr lang="en-US" b="1" dirty="0"/>
              <a:t>R 325.1397 Program policy and procedures.</a:t>
            </a:r>
          </a:p>
          <a:p>
            <a:pPr lvl="1">
              <a:buFont typeface="Arial" panose="020B0604020202020204" pitchFamily="34" charset="0"/>
              <a:buChar char="•"/>
            </a:pPr>
            <a:r>
              <a:rPr lang="en-US" b="1" dirty="0"/>
              <a:t>R 325.1399 Recipient rights violations; complaints; procedures; remedies.</a:t>
            </a:r>
          </a:p>
          <a:p>
            <a:pPr lvl="1">
              <a:buFont typeface="Arial" panose="020B0604020202020204" pitchFamily="34" charset="0"/>
              <a:buChar char="•"/>
            </a:pPr>
            <a:endParaRPr lang="en-US" sz="3400" b="1" dirty="0"/>
          </a:p>
          <a:p>
            <a:pPr lvl="2">
              <a:buFont typeface="Arial" panose="020B0604020202020204" pitchFamily="34" charset="0"/>
              <a:buChar char="•"/>
            </a:pPr>
            <a:endParaRPr lang="en-US" sz="2800" b="1" dirty="0"/>
          </a:p>
          <a:p>
            <a:pPr marL="571500" indent="-514350">
              <a:buSzPct val="90000"/>
              <a:buFont typeface="+mj-lt"/>
              <a:buAutoNum type="arabicPeriod"/>
            </a:pPr>
            <a:endParaRPr lang="en-US" sz="2600" dirty="0"/>
          </a:p>
        </p:txBody>
      </p:sp>
      <p:sp>
        <p:nvSpPr>
          <p:cNvPr id="2" name="Slide Number Placeholder 1">
            <a:extLst>
              <a:ext uri="{FF2B5EF4-FFF2-40B4-BE49-F238E27FC236}">
                <a16:creationId xmlns:a16="http://schemas.microsoft.com/office/drawing/2014/main" id="{422488EA-A01B-4DC7-80EE-FD22BB6F3E3B}"/>
              </a:ext>
            </a:extLst>
          </p:cNvPr>
          <p:cNvSpPr>
            <a:spLocks noGrp="1"/>
          </p:cNvSpPr>
          <p:nvPr>
            <p:ph type="sldNum" sz="quarter" idx="12"/>
          </p:nvPr>
        </p:nvSpPr>
        <p:spPr/>
        <p:txBody>
          <a:bodyPr/>
          <a:lstStyle/>
          <a:p>
            <a:fld id="{D57F1E4F-1CFF-5643-939E-217C01CDF565}" type="slidenum">
              <a:rPr lang="en-US" smtClean="0"/>
              <a:pPr/>
              <a:t>6</a:t>
            </a:fld>
            <a:endParaRPr lang="en-US" dirty="0"/>
          </a:p>
        </p:txBody>
      </p:sp>
    </p:spTree>
    <p:extLst>
      <p:ext uri="{BB962C8B-B14F-4D97-AF65-F5344CB8AC3E}">
        <p14:creationId xmlns:p14="http://schemas.microsoft.com/office/powerpoint/2010/main" val="16587715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87A2728-89CE-44C0-B2A5-C6A2F5C1C1A7}"/>
              </a:ext>
            </a:extLst>
          </p:cNvPr>
          <p:cNvSpPr>
            <a:spLocks noGrp="1"/>
          </p:cNvSpPr>
          <p:nvPr>
            <p:ph type="title"/>
          </p:nvPr>
        </p:nvSpPr>
        <p:spPr>
          <a:xfrm>
            <a:off x="677334" y="609599"/>
            <a:ext cx="8596668" cy="889591"/>
          </a:xfrm>
        </p:spPr>
        <p:txBody>
          <a:bodyPr>
            <a:noAutofit/>
          </a:bodyPr>
          <a:lstStyle/>
          <a:p>
            <a:r>
              <a:rPr lang="en-US" sz="4000" b="1" cap="small" dirty="0"/>
              <a:t>Responsibilities of the SUD Program</a:t>
            </a:r>
            <a:br>
              <a:rPr lang="en-US" sz="4400" b="1" cap="small" dirty="0"/>
            </a:br>
            <a:br>
              <a:rPr lang="en-US" sz="4000" b="1" dirty="0"/>
            </a:br>
            <a:endParaRPr lang="en-US" sz="4000" b="1" dirty="0"/>
          </a:p>
        </p:txBody>
      </p:sp>
      <p:sp>
        <p:nvSpPr>
          <p:cNvPr id="5" name="Content Placeholder 4">
            <a:extLst>
              <a:ext uri="{FF2B5EF4-FFF2-40B4-BE49-F238E27FC236}">
                <a16:creationId xmlns:a16="http://schemas.microsoft.com/office/drawing/2014/main" id="{148973B6-EF2E-41EE-AC6D-183979C91789}"/>
              </a:ext>
            </a:extLst>
          </p:cNvPr>
          <p:cNvSpPr>
            <a:spLocks noGrp="1"/>
          </p:cNvSpPr>
          <p:nvPr>
            <p:ph idx="1"/>
          </p:nvPr>
        </p:nvSpPr>
        <p:spPr>
          <a:xfrm>
            <a:off x="677334" y="1499191"/>
            <a:ext cx="8596668" cy="4542172"/>
          </a:xfrm>
        </p:spPr>
        <p:txBody>
          <a:bodyPr>
            <a:normAutofit/>
          </a:bodyPr>
          <a:lstStyle/>
          <a:p>
            <a:pPr marL="57150" indent="0">
              <a:buNone/>
            </a:pPr>
            <a:r>
              <a:rPr lang="en-US" sz="2200" dirty="0"/>
              <a:t>(1) Programs shall have policy and procedures to ensure compliance with Recipient Rights Requirements</a:t>
            </a:r>
          </a:p>
          <a:p>
            <a:pPr lvl="1">
              <a:buFont typeface="Arial" panose="020B0604020202020204" pitchFamily="34" charset="0"/>
              <a:buChar char="•"/>
            </a:pPr>
            <a:r>
              <a:rPr lang="en-US" sz="2000" dirty="0"/>
              <a:t>The policy and procedures shall be reviewed annually and updated as necessary.</a:t>
            </a:r>
          </a:p>
          <a:p>
            <a:pPr lvl="2">
              <a:buFont typeface="Arial" panose="020B0604020202020204" pitchFamily="34" charset="0"/>
              <a:buChar char="•"/>
            </a:pPr>
            <a:endParaRPr lang="en-US" sz="2000" dirty="0"/>
          </a:p>
          <a:p>
            <a:pPr lvl="2">
              <a:buFont typeface="Arial" panose="020B0604020202020204" pitchFamily="34" charset="0"/>
              <a:buChar char="•"/>
            </a:pPr>
            <a:endParaRPr lang="en-US" sz="2000" dirty="0"/>
          </a:p>
          <a:p>
            <a:pPr lvl="2">
              <a:buFont typeface="Arial" panose="020B0604020202020204" pitchFamily="34" charset="0"/>
              <a:buChar char="•"/>
            </a:pPr>
            <a:endParaRPr lang="en-US" sz="2000" dirty="0"/>
          </a:p>
          <a:p>
            <a:pPr lvl="2">
              <a:buFont typeface="Arial" panose="020B0604020202020204" pitchFamily="34" charset="0"/>
              <a:buChar char="•"/>
            </a:pPr>
            <a:endParaRPr lang="en-US" sz="2000" dirty="0"/>
          </a:p>
          <a:p>
            <a:pPr lvl="2">
              <a:buFont typeface="Arial" panose="020B0604020202020204" pitchFamily="34" charset="0"/>
              <a:buChar char="•"/>
            </a:pPr>
            <a:endParaRPr lang="en-US" sz="2000" dirty="0"/>
          </a:p>
          <a:p>
            <a:pPr marL="114300" indent="0">
              <a:buNone/>
            </a:pPr>
            <a:r>
              <a:rPr lang="en-US" sz="1600" dirty="0"/>
              <a:t>(Based upon section R 325.1397 Program policy and procedures.)</a:t>
            </a:r>
          </a:p>
          <a:p>
            <a:pPr lvl="2">
              <a:buFont typeface="Arial" panose="020B0604020202020204" pitchFamily="34" charset="0"/>
              <a:buChar char="•"/>
            </a:pPr>
            <a:endParaRPr lang="en-US" sz="2000" dirty="0"/>
          </a:p>
          <a:p>
            <a:pPr lvl="2">
              <a:buFont typeface="Arial" panose="020B0604020202020204" pitchFamily="34" charset="0"/>
              <a:buChar char="•"/>
            </a:pPr>
            <a:endParaRPr lang="en-US" sz="2800" b="1" dirty="0"/>
          </a:p>
          <a:p>
            <a:pPr marL="571500" indent="-514350">
              <a:buSzPct val="90000"/>
              <a:buFont typeface="+mj-lt"/>
              <a:buAutoNum type="arabicPeriod"/>
            </a:pPr>
            <a:endParaRPr lang="en-US" sz="2600" dirty="0"/>
          </a:p>
        </p:txBody>
      </p:sp>
      <p:sp>
        <p:nvSpPr>
          <p:cNvPr id="2" name="Slide Number Placeholder 1">
            <a:extLst>
              <a:ext uri="{FF2B5EF4-FFF2-40B4-BE49-F238E27FC236}">
                <a16:creationId xmlns:a16="http://schemas.microsoft.com/office/drawing/2014/main" id="{65276986-5FE7-4B0C-A34D-0AEDD7CB4847}"/>
              </a:ext>
            </a:extLst>
          </p:cNvPr>
          <p:cNvSpPr>
            <a:spLocks noGrp="1"/>
          </p:cNvSpPr>
          <p:nvPr>
            <p:ph type="sldNum" sz="quarter" idx="12"/>
          </p:nvPr>
        </p:nvSpPr>
        <p:spPr/>
        <p:txBody>
          <a:bodyPr/>
          <a:lstStyle/>
          <a:p>
            <a:fld id="{D57F1E4F-1CFF-5643-939E-217C01CDF565}" type="slidenum">
              <a:rPr lang="en-US" smtClean="0"/>
              <a:pPr/>
              <a:t>7</a:t>
            </a:fld>
            <a:endParaRPr lang="en-US" dirty="0"/>
          </a:p>
        </p:txBody>
      </p:sp>
    </p:spTree>
    <p:extLst>
      <p:ext uri="{BB962C8B-B14F-4D97-AF65-F5344CB8AC3E}">
        <p14:creationId xmlns:p14="http://schemas.microsoft.com/office/powerpoint/2010/main" val="22805845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87A2728-89CE-44C0-B2A5-C6A2F5C1C1A7}"/>
              </a:ext>
            </a:extLst>
          </p:cNvPr>
          <p:cNvSpPr>
            <a:spLocks noGrp="1"/>
          </p:cNvSpPr>
          <p:nvPr>
            <p:ph type="title"/>
          </p:nvPr>
        </p:nvSpPr>
        <p:spPr>
          <a:xfrm>
            <a:off x="677334" y="609599"/>
            <a:ext cx="8596668" cy="889591"/>
          </a:xfrm>
        </p:spPr>
        <p:txBody>
          <a:bodyPr>
            <a:noAutofit/>
          </a:bodyPr>
          <a:lstStyle/>
          <a:p>
            <a:r>
              <a:rPr lang="en-US" sz="4000" b="1" cap="small" dirty="0"/>
              <a:t>Responsibilities of the SUD Program</a:t>
            </a:r>
            <a:br>
              <a:rPr lang="en-US" sz="4400" b="1" cap="small" dirty="0"/>
            </a:br>
            <a:br>
              <a:rPr lang="en-US" sz="4000" b="1" dirty="0"/>
            </a:br>
            <a:endParaRPr lang="en-US" sz="4000" b="1" dirty="0"/>
          </a:p>
        </p:txBody>
      </p:sp>
      <p:sp>
        <p:nvSpPr>
          <p:cNvPr id="5" name="Content Placeholder 4">
            <a:extLst>
              <a:ext uri="{FF2B5EF4-FFF2-40B4-BE49-F238E27FC236}">
                <a16:creationId xmlns:a16="http://schemas.microsoft.com/office/drawing/2014/main" id="{148973B6-EF2E-41EE-AC6D-183979C91789}"/>
              </a:ext>
            </a:extLst>
          </p:cNvPr>
          <p:cNvSpPr>
            <a:spLocks noGrp="1"/>
          </p:cNvSpPr>
          <p:nvPr>
            <p:ph idx="1"/>
          </p:nvPr>
        </p:nvSpPr>
        <p:spPr>
          <a:xfrm>
            <a:off x="677334" y="1499191"/>
            <a:ext cx="8596668" cy="4542172"/>
          </a:xfrm>
        </p:spPr>
        <p:txBody>
          <a:bodyPr>
            <a:normAutofit fontScale="92500" lnSpcReduction="20000"/>
          </a:bodyPr>
          <a:lstStyle/>
          <a:p>
            <a:pPr marL="57150" indent="0">
              <a:buNone/>
            </a:pPr>
            <a:r>
              <a:rPr lang="en-US" sz="2400" dirty="0"/>
              <a:t>(1) The policy must address all of the following:</a:t>
            </a:r>
          </a:p>
          <a:p>
            <a:pPr lvl="1">
              <a:buFont typeface="Arial" panose="020B0604020202020204" pitchFamily="34" charset="0"/>
              <a:buChar char="•"/>
            </a:pPr>
            <a:r>
              <a:rPr lang="en-US" sz="2100" dirty="0"/>
              <a:t>(a) Identification of a staff member to function as the program’s rights advisor.</a:t>
            </a:r>
          </a:p>
          <a:p>
            <a:pPr lvl="2">
              <a:buFont typeface="Arial" panose="020B0604020202020204" pitchFamily="34" charset="0"/>
              <a:buChar char="•"/>
            </a:pPr>
            <a:r>
              <a:rPr lang="en-US" sz="2000" dirty="0"/>
              <a:t>The rights advisor shall do all of the following:</a:t>
            </a:r>
          </a:p>
          <a:p>
            <a:pPr lvl="2">
              <a:buFont typeface="Arial" panose="020B0604020202020204" pitchFamily="34" charset="0"/>
              <a:buChar char="•"/>
            </a:pPr>
            <a:r>
              <a:rPr lang="en-US" sz="2000" dirty="0"/>
              <a:t>(i)  Attend training concerning recipient rights procedures.</a:t>
            </a:r>
          </a:p>
          <a:p>
            <a:pPr lvl="2">
              <a:buFont typeface="Arial" panose="020B0604020202020204" pitchFamily="34" charset="0"/>
              <a:buChar char="•"/>
            </a:pPr>
            <a:r>
              <a:rPr lang="en-US" sz="2000" dirty="0"/>
              <a:t>(ii) Receive and investigate all recipient rights complaints.</a:t>
            </a:r>
          </a:p>
          <a:p>
            <a:pPr lvl="2">
              <a:buFont typeface="Arial" panose="020B0604020202020204" pitchFamily="34" charset="0"/>
              <a:buChar char="•"/>
            </a:pPr>
            <a:r>
              <a:rPr lang="en-US" sz="2000" dirty="0"/>
              <a:t>(iii) Communicate directly with the regional entity employee 		designated for recipient rights when a complaint cannot be 	resolved at the program level.</a:t>
            </a:r>
          </a:p>
          <a:p>
            <a:pPr lvl="4">
              <a:buFont typeface="Arial" panose="020B0604020202020204" pitchFamily="34" charset="0"/>
              <a:buChar char="•"/>
            </a:pPr>
            <a:endParaRPr lang="en-US" sz="1800" dirty="0"/>
          </a:p>
          <a:p>
            <a:pPr lvl="2">
              <a:buFont typeface="Arial" panose="020B0604020202020204" pitchFamily="34" charset="0"/>
              <a:buChar char="•"/>
            </a:pPr>
            <a:endParaRPr lang="en-US" sz="2000" dirty="0"/>
          </a:p>
          <a:p>
            <a:pPr lvl="2">
              <a:buFont typeface="Arial" panose="020B0604020202020204" pitchFamily="34" charset="0"/>
              <a:buChar char="•"/>
            </a:pPr>
            <a:endParaRPr lang="en-US" sz="2000" dirty="0"/>
          </a:p>
          <a:p>
            <a:pPr marL="114300" indent="0">
              <a:buNone/>
            </a:pPr>
            <a:r>
              <a:rPr lang="en-US" sz="2100" dirty="0"/>
              <a:t>(Based upon section R 325.1397 Program policy and procedures.)</a:t>
            </a:r>
          </a:p>
          <a:p>
            <a:pPr lvl="2">
              <a:buFont typeface="Arial" panose="020B0604020202020204" pitchFamily="34" charset="0"/>
              <a:buChar char="•"/>
            </a:pPr>
            <a:endParaRPr lang="en-US" sz="2000" dirty="0"/>
          </a:p>
          <a:p>
            <a:pPr lvl="2">
              <a:buFont typeface="Arial" panose="020B0604020202020204" pitchFamily="34" charset="0"/>
              <a:buChar char="•"/>
            </a:pPr>
            <a:endParaRPr lang="en-US" sz="2800" b="1" dirty="0"/>
          </a:p>
          <a:p>
            <a:pPr marL="571500" indent="-514350">
              <a:buSzPct val="90000"/>
              <a:buFont typeface="+mj-lt"/>
              <a:buAutoNum type="arabicPeriod"/>
            </a:pPr>
            <a:endParaRPr lang="en-US" sz="2600" dirty="0"/>
          </a:p>
        </p:txBody>
      </p:sp>
      <p:sp>
        <p:nvSpPr>
          <p:cNvPr id="2" name="Slide Number Placeholder 1">
            <a:extLst>
              <a:ext uri="{FF2B5EF4-FFF2-40B4-BE49-F238E27FC236}">
                <a16:creationId xmlns:a16="http://schemas.microsoft.com/office/drawing/2014/main" id="{BE504988-2BDA-48F4-8D25-C1E52ABCE2CE}"/>
              </a:ext>
            </a:extLst>
          </p:cNvPr>
          <p:cNvSpPr>
            <a:spLocks noGrp="1"/>
          </p:cNvSpPr>
          <p:nvPr>
            <p:ph type="sldNum" sz="quarter" idx="12"/>
          </p:nvPr>
        </p:nvSpPr>
        <p:spPr/>
        <p:txBody>
          <a:bodyPr/>
          <a:lstStyle/>
          <a:p>
            <a:fld id="{D57F1E4F-1CFF-5643-939E-217C01CDF565}" type="slidenum">
              <a:rPr lang="en-US" smtClean="0"/>
              <a:pPr/>
              <a:t>8</a:t>
            </a:fld>
            <a:endParaRPr lang="en-US" dirty="0"/>
          </a:p>
        </p:txBody>
      </p:sp>
    </p:spTree>
    <p:extLst>
      <p:ext uri="{BB962C8B-B14F-4D97-AF65-F5344CB8AC3E}">
        <p14:creationId xmlns:p14="http://schemas.microsoft.com/office/powerpoint/2010/main" val="29331798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87A2728-89CE-44C0-B2A5-C6A2F5C1C1A7}"/>
              </a:ext>
            </a:extLst>
          </p:cNvPr>
          <p:cNvSpPr>
            <a:spLocks noGrp="1"/>
          </p:cNvSpPr>
          <p:nvPr>
            <p:ph type="title"/>
          </p:nvPr>
        </p:nvSpPr>
        <p:spPr>
          <a:xfrm>
            <a:off x="677334" y="609599"/>
            <a:ext cx="8596668" cy="889591"/>
          </a:xfrm>
        </p:spPr>
        <p:txBody>
          <a:bodyPr>
            <a:noAutofit/>
          </a:bodyPr>
          <a:lstStyle/>
          <a:p>
            <a:r>
              <a:rPr lang="en-US" sz="4000" b="1" cap="small" dirty="0"/>
              <a:t>Responsibilities of the SUD Program</a:t>
            </a:r>
            <a:br>
              <a:rPr lang="en-US" sz="4000" b="1" cap="small" dirty="0"/>
            </a:br>
            <a:br>
              <a:rPr lang="en-US" sz="4000" b="1" dirty="0"/>
            </a:br>
            <a:endParaRPr lang="en-US" sz="4000" b="1" dirty="0"/>
          </a:p>
        </p:txBody>
      </p:sp>
      <p:sp>
        <p:nvSpPr>
          <p:cNvPr id="5" name="Content Placeholder 4">
            <a:extLst>
              <a:ext uri="{FF2B5EF4-FFF2-40B4-BE49-F238E27FC236}">
                <a16:creationId xmlns:a16="http://schemas.microsoft.com/office/drawing/2014/main" id="{148973B6-EF2E-41EE-AC6D-183979C91789}"/>
              </a:ext>
            </a:extLst>
          </p:cNvPr>
          <p:cNvSpPr>
            <a:spLocks noGrp="1"/>
          </p:cNvSpPr>
          <p:nvPr>
            <p:ph idx="1"/>
          </p:nvPr>
        </p:nvSpPr>
        <p:spPr>
          <a:xfrm>
            <a:off x="677334" y="1499191"/>
            <a:ext cx="8596668" cy="4542172"/>
          </a:xfrm>
        </p:spPr>
        <p:txBody>
          <a:bodyPr>
            <a:normAutofit/>
          </a:bodyPr>
          <a:lstStyle/>
          <a:p>
            <a:pPr marL="57150" indent="0">
              <a:buNone/>
            </a:pPr>
            <a:r>
              <a:rPr lang="en-US" sz="2200" dirty="0"/>
              <a:t>(1) The policy must address all of the following:</a:t>
            </a:r>
          </a:p>
          <a:p>
            <a:pPr lvl="1">
              <a:buFont typeface="Arial" panose="020B0604020202020204" pitchFamily="34" charset="0"/>
              <a:buChar char="•"/>
            </a:pPr>
            <a:r>
              <a:rPr lang="en-US" sz="2000" dirty="0"/>
              <a:t>(b) Outline the method of filling recipient requests to review, copy, or receive a summary of recipient treatment or prevention service case records.</a:t>
            </a:r>
          </a:p>
          <a:p>
            <a:pPr lvl="1">
              <a:buFont typeface="Arial" panose="020B0604020202020204" pitchFamily="34" charset="0"/>
              <a:buChar char="•"/>
            </a:pPr>
            <a:r>
              <a:rPr lang="en-US" sz="2000" dirty="0"/>
              <a:t>(c) Provide simple mechanisms for notifying recipients of their rights, reporting apparent rights violations, determining whether in fact violations have occurred, and ensuring that firm, consistent, and fair remedial action is taken in the event of a violation of these rules.</a:t>
            </a:r>
          </a:p>
          <a:p>
            <a:pPr lvl="2">
              <a:buFont typeface="Arial" panose="020B0604020202020204" pitchFamily="34" charset="0"/>
              <a:buChar char="•"/>
            </a:pPr>
            <a:endParaRPr lang="en-US" sz="2000" dirty="0"/>
          </a:p>
          <a:p>
            <a:pPr lvl="2">
              <a:buFont typeface="Arial" panose="020B0604020202020204" pitchFamily="34" charset="0"/>
              <a:buChar char="•"/>
            </a:pPr>
            <a:endParaRPr lang="en-US" sz="2000" dirty="0"/>
          </a:p>
          <a:p>
            <a:pPr marL="114300" indent="0">
              <a:buNone/>
            </a:pPr>
            <a:r>
              <a:rPr lang="en-US" sz="1600" dirty="0"/>
              <a:t>(Based upon section R 325.1397 Program policy and procedures.)</a:t>
            </a:r>
          </a:p>
          <a:p>
            <a:pPr lvl="2">
              <a:buFont typeface="Arial" panose="020B0604020202020204" pitchFamily="34" charset="0"/>
              <a:buChar char="•"/>
            </a:pPr>
            <a:endParaRPr lang="en-US" sz="2000" dirty="0"/>
          </a:p>
          <a:p>
            <a:pPr lvl="2">
              <a:buFont typeface="Arial" panose="020B0604020202020204" pitchFamily="34" charset="0"/>
              <a:buChar char="•"/>
            </a:pPr>
            <a:endParaRPr lang="en-US" sz="2800" b="1" dirty="0"/>
          </a:p>
          <a:p>
            <a:pPr marL="571500" indent="-514350">
              <a:buSzPct val="90000"/>
              <a:buFont typeface="+mj-lt"/>
              <a:buAutoNum type="arabicPeriod"/>
            </a:pPr>
            <a:endParaRPr lang="en-US" sz="2600" dirty="0"/>
          </a:p>
        </p:txBody>
      </p:sp>
      <p:sp>
        <p:nvSpPr>
          <p:cNvPr id="2" name="Slide Number Placeholder 1">
            <a:extLst>
              <a:ext uri="{FF2B5EF4-FFF2-40B4-BE49-F238E27FC236}">
                <a16:creationId xmlns:a16="http://schemas.microsoft.com/office/drawing/2014/main" id="{B535494A-9444-4BD8-85B1-57466F8803EF}"/>
              </a:ext>
            </a:extLst>
          </p:cNvPr>
          <p:cNvSpPr>
            <a:spLocks noGrp="1"/>
          </p:cNvSpPr>
          <p:nvPr>
            <p:ph type="sldNum" sz="quarter" idx="12"/>
          </p:nvPr>
        </p:nvSpPr>
        <p:spPr/>
        <p:txBody>
          <a:bodyPr/>
          <a:lstStyle/>
          <a:p>
            <a:fld id="{D57F1E4F-1CFF-5643-939E-217C01CDF565}" type="slidenum">
              <a:rPr lang="en-US" smtClean="0"/>
              <a:pPr/>
              <a:t>9</a:t>
            </a:fld>
            <a:endParaRPr lang="en-US" dirty="0"/>
          </a:p>
        </p:txBody>
      </p:sp>
    </p:spTree>
    <p:extLst>
      <p:ext uri="{BB962C8B-B14F-4D97-AF65-F5344CB8AC3E}">
        <p14:creationId xmlns:p14="http://schemas.microsoft.com/office/powerpoint/2010/main" val="4136525392"/>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728</TotalTime>
  <Words>4116</Words>
  <Application>Microsoft Office PowerPoint</Application>
  <PresentationFormat>Widescreen</PresentationFormat>
  <Paragraphs>294</Paragraphs>
  <Slides>38</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38</vt:i4>
      </vt:variant>
    </vt:vector>
  </HeadingPairs>
  <TitlesOfParts>
    <vt:vector size="43" baseType="lpstr">
      <vt:lpstr>Arial</vt:lpstr>
      <vt:lpstr>Calibri</vt:lpstr>
      <vt:lpstr>Trebuchet MS</vt:lpstr>
      <vt:lpstr>Wingdings 3</vt:lpstr>
      <vt:lpstr>Facet</vt:lpstr>
      <vt:lpstr>SUD Recipient Rights Program Core Competencies</vt:lpstr>
      <vt:lpstr>Core Competencies </vt:lpstr>
      <vt:lpstr>Recipient Rights </vt:lpstr>
      <vt:lpstr>Recent Changes </vt:lpstr>
      <vt:lpstr>Administrative Rule Structure </vt:lpstr>
      <vt:lpstr>Administrative Rule Structure </vt:lpstr>
      <vt:lpstr>Responsibilities of the SUD Program  </vt:lpstr>
      <vt:lpstr>Responsibilities of the SUD Program  </vt:lpstr>
      <vt:lpstr>Responsibilities of the SUD Program  </vt:lpstr>
      <vt:lpstr>Responsibilities of the SUD Program  </vt:lpstr>
      <vt:lpstr>Responsibilities of the SUD Program  </vt:lpstr>
      <vt:lpstr>Responsibilities of the SUD Program  </vt:lpstr>
      <vt:lpstr>Responsibilities of the SUD Program  </vt:lpstr>
      <vt:lpstr>Rights of recipients in SUD programs   </vt:lpstr>
      <vt:lpstr>Rights of recipients in SUD programs   </vt:lpstr>
      <vt:lpstr>Rights of recipients in SUD programs   </vt:lpstr>
      <vt:lpstr>Rights of recipients in SUD programs   </vt:lpstr>
      <vt:lpstr>Rights of recipients in SUD programs   </vt:lpstr>
      <vt:lpstr>Rights of recipients in SUD programs   </vt:lpstr>
      <vt:lpstr>Rights of recipients in SUD programs   </vt:lpstr>
      <vt:lpstr>Rights of recipients in SUD programs   </vt:lpstr>
      <vt:lpstr>Rights of recipients in SUD programs   </vt:lpstr>
      <vt:lpstr>Rights of recipients in SUD programs   </vt:lpstr>
      <vt:lpstr>Rights of recipients in SUD programs   </vt:lpstr>
      <vt:lpstr>Rights of recipients in SUD programs   </vt:lpstr>
      <vt:lpstr>Complaints process at the local level    </vt:lpstr>
      <vt:lpstr>Complaints process at the local level    </vt:lpstr>
      <vt:lpstr>Complaints process at the local level    </vt:lpstr>
      <vt:lpstr>Complaints process at the local level    </vt:lpstr>
      <vt:lpstr>Complaints process at the local level    </vt:lpstr>
      <vt:lpstr>Appeal process to the Regional Entity     </vt:lpstr>
      <vt:lpstr>Appeal process to the Regional Entity    </vt:lpstr>
      <vt:lpstr>Appeal process to the Regional Entity    </vt:lpstr>
      <vt:lpstr>Appeal process to the Regional Entity    </vt:lpstr>
      <vt:lpstr>Appeal process to the State level     </vt:lpstr>
      <vt:lpstr>Appeal process to the State level    </vt:lpstr>
      <vt:lpstr>Appeal process to the State level     </vt:lpstr>
      <vt:lpstr>    Questions?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SUD Recipient Rights Program Core Competencies</dc:title>
  <dc:creator>Dan Dedloff</dc:creator>
  <cp:lastModifiedBy>Dan Dedloff</cp:lastModifiedBy>
  <cp:revision>41</cp:revision>
  <dcterms:created xsi:type="dcterms:W3CDTF">2019-03-07T16:22:48Z</dcterms:created>
  <dcterms:modified xsi:type="dcterms:W3CDTF">2019-03-21T16:42:34Z</dcterms:modified>
</cp:coreProperties>
</file>