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4"/>
  </p:notesMasterIdLst>
  <p:sldIdLst>
    <p:sldId id="256" r:id="rId2"/>
    <p:sldId id="258" r:id="rId3"/>
    <p:sldId id="448" r:id="rId4"/>
    <p:sldId id="257" r:id="rId5"/>
    <p:sldId id="298" r:id="rId6"/>
    <p:sldId id="261" r:id="rId7"/>
    <p:sldId id="284" r:id="rId8"/>
    <p:sldId id="295" r:id="rId9"/>
    <p:sldId id="283" r:id="rId10"/>
    <p:sldId id="273" r:id="rId11"/>
    <p:sldId id="376" r:id="rId12"/>
    <p:sldId id="386" r:id="rId13"/>
    <p:sldId id="347" r:id="rId14"/>
    <p:sldId id="430" r:id="rId15"/>
    <p:sldId id="431" r:id="rId16"/>
    <p:sldId id="432" r:id="rId17"/>
    <p:sldId id="281" r:id="rId18"/>
    <p:sldId id="279" r:id="rId19"/>
    <p:sldId id="280" r:id="rId20"/>
    <p:sldId id="282" r:id="rId21"/>
    <p:sldId id="433" r:id="rId22"/>
    <p:sldId id="309" r:id="rId23"/>
    <p:sldId id="313" r:id="rId24"/>
    <p:sldId id="308" r:id="rId25"/>
    <p:sldId id="266" r:id="rId26"/>
    <p:sldId id="265" r:id="rId27"/>
    <p:sldId id="380" r:id="rId28"/>
    <p:sldId id="268" r:id="rId29"/>
    <p:sldId id="454" r:id="rId30"/>
    <p:sldId id="455" r:id="rId31"/>
    <p:sldId id="456" r:id="rId32"/>
    <p:sldId id="269" r:id="rId33"/>
    <p:sldId id="445" r:id="rId34"/>
    <p:sldId id="438" r:id="rId35"/>
    <p:sldId id="384" r:id="rId36"/>
    <p:sldId id="306" r:id="rId37"/>
    <p:sldId id="366" r:id="rId38"/>
    <p:sldId id="367" r:id="rId39"/>
    <p:sldId id="439" r:id="rId40"/>
    <p:sldId id="368" r:id="rId41"/>
    <p:sldId id="444" r:id="rId42"/>
    <p:sldId id="374" r:id="rId43"/>
    <p:sldId id="383" r:id="rId44"/>
    <p:sldId id="271" r:id="rId45"/>
    <p:sldId id="449" r:id="rId46"/>
    <p:sldId id="377" r:id="rId47"/>
    <p:sldId id="441" r:id="rId48"/>
    <p:sldId id="429" r:id="rId49"/>
    <p:sldId id="335" r:id="rId50"/>
    <p:sldId id="450" r:id="rId51"/>
    <p:sldId id="451" r:id="rId52"/>
    <p:sldId id="437" r:id="rId53"/>
    <p:sldId id="452" r:id="rId54"/>
    <p:sldId id="453" r:id="rId55"/>
    <p:sldId id="382" r:id="rId56"/>
    <p:sldId id="436" r:id="rId57"/>
    <p:sldId id="272" r:id="rId58"/>
    <p:sldId id="328" r:id="rId59"/>
    <p:sldId id="446" r:id="rId60"/>
    <p:sldId id="447" r:id="rId61"/>
    <p:sldId id="302" r:id="rId62"/>
    <p:sldId id="325" r:id="rId6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 Meier" initials="DM [3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7" autoAdjust="0"/>
  </p:normalViewPr>
  <p:slideViewPr>
    <p:cSldViewPr snapToGrid="0">
      <p:cViewPr varScale="1">
        <p:scale>
          <a:sx n="108" d="100"/>
          <a:sy n="108" d="100"/>
        </p:scale>
        <p:origin x="594" y="102"/>
      </p:cViewPr>
      <p:guideLst/>
    </p:cSldViewPr>
  </p:slideViewPr>
  <p:outlineViewPr>
    <p:cViewPr>
      <p:scale>
        <a:sx n="33" d="100"/>
        <a:sy n="33" d="100"/>
      </p:scale>
      <p:origin x="0" y="-1941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7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6-01T11:15:17.469" idx="1">
    <p:pos x="3360" y="2373"/>
    <p:text>Update the # to 250?</p:text>
    <p:extLst>
      <p:ext uri="{C676402C-5697-4E1C-873F-D02D1690AC5C}">
        <p15:threadingInfo xmlns:p15="http://schemas.microsoft.com/office/powerpoint/2012/main" timeZoneBias="24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9C89FE-300F-4221-9F3B-C0AD0672EDA2}" type="datetimeFigureOut">
              <a:rPr lang="en-US" smtClean="0"/>
              <a:t>8/9/2019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FE959-AD7E-4216-8B11-4CF5A4B527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75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>
            <a:extLst>
              <a:ext uri="{FF2B5EF4-FFF2-40B4-BE49-F238E27FC236}">
                <a16:creationId xmlns:a16="http://schemas.microsoft.com/office/drawing/2014/main" id="{2F41C32C-6956-4B58-8F39-BDEB500D829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>
            <a:extLst>
              <a:ext uri="{FF2B5EF4-FFF2-40B4-BE49-F238E27FC236}">
                <a16:creationId xmlns:a16="http://schemas.microsoft.com/office/drawing/2014/main" id="{F8B296F5-ADA5-417E-9A3B-5C387D23EF6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i="1" dirty="0"/>
              <a:t>Some comment on training that is required and how you would encourage more primary care providers to get the training</a:t>
            </a:r>
          </a:p>
        </p:txBody>
      </p:sp>
      <p:sp>
        <p:nvSpPr>
          <p:cNvPr id="74756" name="Slide Number Placeholder 3">
            <a:extLst>
              <a:ext uri="{FF2B5EF4-FFF2-40B4-BE49-F238E27FC236}">
                <a16:creationId xmlns:a16="http://schemas.microsoft.com/office/drawing/2014/main" id="{8F390851-1BE8-4FA9-94F0-5E7937FB1D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1D9FECC-6DE3-4AF3-B5A7-42BE88BDF1AB}" type="slidenum">
              <a:rPr lang="en-US" altLang="en-US" smtClean="0"/>
              <a:pPr/>
              <a:t>48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78768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4922-D056-439F-820C-0D849C5689A2}" type="datetimeFigureOut">
              <a:rPr lang="en-US" smtClean="0"/>
              <a:t>8/9/2019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5B5C-670B-4447-B7A8-1B93D848C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290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4922-D056-439F-820C-0D849C5689A2}" type="datetimeFigureOut">
              <a:rPr lang="en-US" smtClean="0"/>
              <a:t>8/9/2019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5B5C-670B-4447-B7A8-1B93D848C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2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4922-D056-439F-820C-0D849C5689A2}" type="datetimeFigureOut">
              <a:rPr lang="en-US" smtClean="0"/>
              <a:t>8/9/2019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5B5C-670B-4447-B7A8-1B93D848CF3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9609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4922-D056-439F-820C-0D849C5689A2}" type="datetimeFigureOut">
              <a:rPr lang="en-US" smtClean="0"/>
              <a:t>8/9/2019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5B5C-670B-4447-B7A8-1B93D848C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596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4922-D056-439F-820C-0D849C5689A2}" type="datetimeFigureOut">
              <a:rPr lang="en-US" smtClean="0"/>
              <a:t>8/9/2019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5B5C-670B-4447-B7A8-1B93D848CF3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81686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4922-D056-439F-820C-0D849C5689A2}" type="datetimeFigureOut">
              <a:rPr lang="en-US" smtClean="0"/>
              <a:t>8/9/2019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5B5C-670B-4447-B7A8-1B93D848C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5073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4922-D056-439F-820C-0D849C5689A2}" type="datetimeFigureOut">
              <a:rPr lang="en-US" smtClean="0"/>
              <a:t>8/9/2019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5B5C-670B-4447-B7A8-1B93D848C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9285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4922-D056-439F-820C-0D849C5689A2}" type="datetimeFigureOut">
              <a:rPr lang="en-US" smtClean="0"/>
              <a:t>8/9/2019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5B5C-670B-4447-B7A8-1B93D848C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398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4922-D056-439F-820C-0D849C5689A2}" type="datetimeFigureOut">
              <a:rPr lang="en-US" smtClean="0"/>
              <a:t>8/9/2019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5B5C-670B-4447-B7A8-1B93D848C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883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4922-D056-439F-820C-0D849C5689A2}" type="datetimeFigureOut">
              <a:rPr lang="en-US" smtClean="0"/>
              <a:t>8/9/2019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5B5C-670B-4447-B7A8-1B93D848C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784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4922-D056-439F-820C-0D849C5689A2}" type="datetimeFigureOut">
              <a:rPr lang="en-US" smtClean="0"/>
              <a:t>8/9/2019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5B5C-670B-4447-B7A8-1B93D848C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51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4922-D056-439F-820C-0D849C5689A2}" type="datetimeFigureOut">
              <a:rPr lang="en-US" smtClean="0"/>
              <a:t>8/9/2019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5B5C-670B-4447-B7A8-1B93D848C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053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4922-D056-439F-820C-0D849C5689A2}" type="datetimeFigureOut">
              <a:rPr lang="en-US" smtClean="0"/>
              <a:t>8/9/2019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5B5C-670B-4447-B7A8-1B93D848C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931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4922-D056-439F-820C-0D849C5689A2}" type="datetimeFigureOut">
              <a:rPr lang="en-US" smtClean="0"/>
              <a:t>8/9/2019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5B5C-670B-4447-B7A8-1B93D848C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998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4922-D056-439F-820C-0D849C5689A2}" type="datetimeFigureOut">
              <a:rPr lang="en-US" smtClean="0"/>
              <a:t>8/9/2019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5B5C-670B-4447-B7A8-1B93D848C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659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4922-D056-439F-820C-0D849C5689A2}" type="datetimeFigureOut">
              <a:rPr lang="en-US" smtClean="0"/>
              <a:t>8/9/2019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35B5C-670B-4447-B7A8-1B93D848C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61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44922-D056-439F-820C-0D849C5689A2}" type="datetimeFigureOut">
              <a:rPr lang="en-US" smtClean="0"/>
              <a:t>8/9/2019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6A35B5C-670B-4447-B7A8-1B93D848C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51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ugs.com/health-guide/constipation-and-impaction.html" TargetMode="External"/><Relationship Id="rId2" Type="http://schemas.openxmlformats.org/officeDocument/2006/relationships/hyperlink" Target="https://www.drugs.com/mcs/numbnes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rugs.com/health-guide/insomnia.html" TargetMode="External"/><Relationship Id="rId5" Type="http://schemas.openxmlformats.org/officeDocument/2006/relationships/hyperlink" Target="https://www.drugs.com/cg/back-pain.html" TargetMode="External"/><Relationship Id="rId4" Type="http://schemas.openxmlformats.org/officeDocument/2006/relationships/hyperlink" Target="https://www.drugs.com/cg/general-headache-aftercare-instructions.html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FA6C3-B1A3-4E56-855B-3527D08A2F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Buprenorphine and Opioid Use Disorder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63EA0A-6938-42A3-A87D-C7A7FFCDA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Bruce C. Springer, MD, FASAM, ABAM</a:t>
            </a:r>
          </a:p>
          <a:p>
            <a:r>
              <a:rPr lang="en-US" dirty="0"/>
              <a:t>Mid-State Health Network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7656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000" dirty="0"/>
              <a:t>ADDICTION</a:t>
            </a:r>
            <a:br>
              <a:rPr lang="en-US" altLang="en-US" sz="4000" dirty="0"/>
            </a:br>
            <a:r>
              <a:rPr lang="en-US" altLang="en-US" sz="4000" dirty="0"/>
              <a:t>www.drugabuse.com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pic>
        <p:nvPicPr>
          <p:cNvPr id="11268" name="Picture 5" descr="reward%20pathw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1" y="2362200"/>
            <a:ext cx="5572125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7862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74851-20A0-46EE-86CB-E3CA143E4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0" y="512064"/>
            <a:ext cx="7772400" cy="1271496"/>
          </a:xfrm>
        </p:spPr>
        <p:txBody>
          <a:bodyPr/>
          <a:lstStyle/>
          <a:p>
            <a:r>
              <a:rPr lang="en-US" dirty="0"/>
              <a:t>Substance Use Disorders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5EBC5-04EE-497C-99DD-3AD08F687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9518" y="2160589"/>
            <a:ext cx="5992428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Midbrain </a:t>
            </a:r>
          </a:p>
          <a:p>
            <a:pPr marL="0" indent="0" algn="ctr">
              <a:buNone/>
            </a:pPr>
            <a:r>
              <a:rPr lang="en-US" sz="5400" dirty="0"/>
              <a:t>vs. </a:t>
            </a:r>
          </a:p>
          <a:p>
            <a:pPr marL="0" indent="0" algn="ctr">
              <a:buNone/>
            </a:pPr>
            <a:r>
              <a:rPr lang="en-US" sz="5400" dirty="0"/>
              <a:t>The               Prefrontal Cortex</a:t>
            </a:r>
          </a:p>
        </p:txBody>
      </p:sp>
    </p:spTree>
    <p:extLst>
      <p:ext uri="{BB962C8B-B14F-4D97-AF65-F5344CB8AC3E}">
        <p14:creationId xmlns:p14="http://schemas.microsoft.com/office/powerpoint/2010/main" val="2641212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968B5-CD72-46FA-9CA1-BF468E542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Amygdala and Hippocampus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8E50F85-73ED-479A-8A43-D2FC315E79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357" y="1793290"/>
            <a:ext cx="5321324" cy="4248736"/>
          </a:xfrm>
        </p:spPr>
      </p:pic>
    </p:spTree>
    <p:extLst>
      <p:ext uri="{BB962C8B-B14F-4D97-AF65-F5344CB8AC3E}">
        <p14:creationId xmlns:p14="http://schemas.microsoft.com/office/powerpoint/2010/main" val="2729208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1AF79-4121-4892-B851-0A968E6B7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Carfentantyl</a:t>
            </a:r>
          </a:p>
        </p:txBody>
      </p:sp>
      <p:sp>
        <p:nvSpPr>
          <p:cNvPr id="56323" name="Content Placeholder 2">
            <a:extLst>
              <a:ext uri="{FF2B5EF4-FFF2-40B4-BE49-F238E27FC236}">
                <a16:creationId xmlns:a16="http://schemas.microsoft.com/office/drawing/2014/main" id="{C574638B-B91B-4D1C-8126-655CA3FFDD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77334" y="1592488"/>
            <a:ext cx="7696200" cy="4631436"/>
          </a:xfrm>
        </p:spPr>
        <p:txBody>
          <a:bodyPr>
            <a:normAutofit fontScale="92500" lnSpcReduction="10000"/>
          </a:bodyPr>
          <a:lstStyle/>
          <a:p>
            <a:pPr lvl="1" eaLnBrk="1" hangingPunct="1"/>
            <a:r>
              <a:rPr lang="en-US" altLang="en-US" sz="3200" dirty="0"/>
              <a:t>10,000 times more potent than morphine</a:t>
            </a:r>
          </a:p>
          <a:p>
            <a:pPr lvl="1" eaLnBrk="1" hangingPunct="1"/>
            <a:r>
              <a:rPr lang="en-US" altLang="en-US" sz="3200" dirty="0"/>
              <a:t>Half-life 7 ½ hours</a:t>
            </a:r>
          </a:p>
          <a:p>
            <a:pPr lvl="1" eaLnBrk="1" hangingPunct="1"/>
            <a:r>
              <a:rPr lang="en-US" altLang="en-US" sz="3200" dirty="0"/>
              <a:t>Usual doses of naloxone do not work</a:t>
            </a:r>
          </a:p>
          <a:p>
            <a:pPr lvl="1" eaLnBrk="1" hangingPunct="1"/>
            <a:r>
              <a:rPr lang="en-US" altLang="en-US" sz="3200" dirty="0"/>
              <a:t>Buprenorphine may not be protective</a:t>
            </a:r>
          </a:p>
          <a:p>
            <a:pPr lvl="1" eaLnBrk="1" hangingPunct="1"/>
            <a:r>
              <a:rPr lang="en-US" altLang="en-US" sz="3200" dirty="0"/>
              <a:t>May become aerosolized and affect responders</a:t>
            </a:r>
          </a:p>
          <a:p>
            <a:pPr lvl="1" eaLnBrk="1" hangingPunct="1"/>
            <a:r>
              <a:rPr lang="en-US" altLang="en-US" sz="3200" dirty="0"/>
              <a:t>Costs $3.75/gram  </a:t>
            </a:r>
          </a:p>
          <a:p>
            <a:pPr eaLnBrk="1" hangingPunct="1"/>
            <a:r>
              <a:rPr lang="en-US" altLang="en-US" sz="2000" dirty="0"/>
              <a:t>Source: Mark Weiner, MD, University of Michigan</a:t>
            </a:r>
            <a:endParaRPr lang="en-US" altLang="en-US" dirty="0"/>
          </a:p>
        </p:txBody>
      </p:sp>
      <p:sp>
        <p:nvSpPr>
          <p:cNvPr id="56325" name="Slide Number Placeholder 3">
            <a:extLst>
              <a:ext uri="{FF2B5EF4-FFF2-40B4-BE49-F238E27FC236}">
                <a16:creationId xmlns:a16="http://schemas.microsoft.com/office/drawing/2014/main" id="{89727179-E3C6-48CE-8D1F-2CBB8A9DBF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859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288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5717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2914650" indent="-171450" defTabSz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5407212-FDE0-4C43-BAA0-465D62C81CD1}" type="slidenum">
              <a:rPr lang="en-US" altLang="en-US" smtClean="0">
                <a:solidFill>
                  <a:srgbClr val="FFFFFF"/>
                </a:solidFill>
              </a:rPr>
              <a:pPr/>
              <a:t>13</a:t>
            </a:fld>
            <a:endParaRPr lang="en-US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3462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53988"/>
            <a:ext cx="7886700" cy="1081088"/>
          </a:xfrm>
        </p:spPr>
        <p:txBody>
          <a:bodyPr>
            <a:normAutofit/>
          </a:bodyPr>
          <a:lstStyle/>
          <a:p>
            <a:r>
              <a:rPr lang="en-US" sz="5400" dirty="0"/>
              <a:t>Heroin use in </a:t>
            </a:r>
            <a:r>
              <a:rPr lang="en-US" sz="6000" dirty="0"/>
              <a:t>America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r>
              <a:rPr lang="en-US" sz="4400" dirty="0"/>
              <a:t>“Long considered the affliction of the criminal and derelict, this vicious drug is now spreading misery and death among America’s schoolchildren.”</a:t>
            </a:r>
          </a:p>
          <a:p>
            <a:pPr marL="0" indent="0">
              <a:buNone/>
            </a:pPr>
            <a:r>
              <a:rPr lang="en-US" sz="4400" dirty="0"/>
              <a:t>                             </a:t>
            </a:r>
            <a:r>
              <a:rPr lang="en-US" sz="3400" dirty="0"/>
              <a:t>Time Magazine March 16  </a:t>
            </a:r>
            <a:endParaRPr lang="en-US" sz="2000" dirty="0"/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573738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Heroin use in America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</a:t>
            </a:r>
            <a:r>
              <a:rPr lang="en-US" sz="13800" dirty="0"/>
              <a:t>1970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0567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57" y="397398"/>
            <a:ext cx="13734442" cy="1325563"/>
          </a:xfrm>
        </p:spPr>
        <p:txBody>
          <a:bodyPr>
            <a:normAutofit/>
          </a:bodyPr>
          <a:lstStyle/>
          <a:p>
            <a:r>
              <a:rPr lang="en-US" sz="5400" b="1" dirty="0"/>
              <a:t>Heroin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77439"/>
            <a:ext cx="8930489" cy="3799523"/>
          </a:xfrm>
        </p:spPr>
        <p:txBody>
          <a:bodyPr>
            <a:normAutofit/>
          </a:bodyPr>
          <a:lstStyle/>
          <a:p>
            <a:r>
              <a:rPr lang="en-US" sz="3600" dirty="0"/>
              <a:t>It is estimated that about 225,000 pounds (112.5 tons) was smuggled across our southern border with Mexico in 2014.</a:t>
            </a:r>
          </a:p>
        </p:txBody>
      </p:sp>
    </p:spTree>
    <p:extLst>
      <p:ext uri="{BB962C8B-B14F-4D97-AF65-F5344CB8AC3E}">
        <p14:creationId xmlns:p14="http://schemas.microsoft.com/office/powerpoint/2010/main" val="2892210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Locus coeruleus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</p:txBody>
      </p:sp>
      <p:pic>
        <p:nvPicPr>
          <p:cNvPr id="16388" name="Picture 4" descr="loc_coer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2006352"/>
            <a:ext cx="8218091" cy="4623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19694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Nucleus </a:t>
            </a:r>
            <a:r>
              <a:rPr lang="en-US" altLang="en-US" i="1" dirty="0"/>
              <a:t>locus coeruleus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Pons of the brainstem 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Containing stores of norepinepherine.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 single neuron of the </a:t>
            </a:r>
            <a:r>
              <a:rPr lang="en-US" altLang="en-US" i="1" dirty="0"/>
              <a:t>LC</a:t>
            </a:r>
            <a:r>
              <a:rPr lang="en-US" altLang="en-US" dirty="0"/>
              <a:t> may project to the cerebrum, hippocampus, and cerebellum.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Appears to control level of </a:t>
            </a:r>
            <a:r>
              <a:rPr lang="en-US" altLang="en-US" b="1" i="1" dirty="0"/>
              <a:t>alertness.</a:t>
            </a:r>
          </a:p>
          <a:p>
            <a:pPr eaLnBrk="1" hangingPunct="1">
              <a:buFontTx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973653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Nucleus </a:t>
            </a:r>
            <a:r>
              <a:rPr lang="en-US" altLang="en-US" i="1" dirty="0"/>
              <a:t>locus coeruleus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i="1" dirty="0"/>
              <a:t>LC</a:t>
            </a:r>
            <a:r>
              <a:rPr lang="en-US" altLang="en-US" dirty="0"/>
              <a:t> neurons may create new axonal connections to other target neurons throughout the CNS in response to stimuli from the environment.</a:t>
            </a:r>
          </a:p>
        </p:txBody>
      </p:sp>
    </p:spTree>
    <p:extLst>
      <p:ext uri="{BB962C8B-B14F-4D97-AF65-F5344CB8AC3E}">
        <p14:creationId xmlns:p14="http://schemas.microsoft.com/office/powerpoint/2010/main" val="2674789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OPIATE USE DISORDER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77334" y="1783673"/>
            <a:ext cx="8229600" cy="4830763"/>
          </a:xfrm>
        </p:spPr>
        <p:txBody>
          <a:bodyPr/>
          <a:lstStyle/>
          <a:p>
            <a:pPr eaLnBrk="1" hangingPunct="1"/>
            <a:r>
              <a:rPr lang="en-US" altLang="en-US" dirty="0"/>
              <a:t>12.5 million people misused prescription opiates in 2015.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2.1 million Americans were recently new opiate misusers in 2015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About 5% of these Americans bought these opiates from drug dealers or strangers. Most from prescriptions, physicians, friends and family.</a:t>
            </a: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750976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i="1" dirty="0"/>
              <a:t>Locus coeruleus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</a:t>
            </a:r>
            <a:r>
              <a:rPr lang="en-US" altLang="en-US" i="1" dirty="0"/>
              <a:t>LC</a:t>
            </a:r>
            <a:r>
              <a:rPr lang="en-US" altLang="en-US" dirty="0"/>
              <a:t> is inhibited from its noradrenergic influence when opiates bind to </a:t>
            </a:r>
            <a:r>
              <a:rPr lang="en-US" altLang="en-US" i="1" dirty="0"/>
              <a:t>mu </a:t>
            </a:r>
            <a:r>
              <a:rPr lang="en-US" altLang="en-US" dirty="0"/>
              <a:t>receptors on these neurons.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The </a:t>
            </a:r>
            <a:r>
              <a:rPr lang="en-US" altLang="en-US" i="1" dirty="0"/>
              <a:t>LC</a:t>
            </a:r>
            <a:r>
              <a:rPr lang="en-US" altLang="en-US" dirty="0"/>
              <a:t> may participate in opiate withdrawal by an outpouring of noradrenergic stimulation when opiate use ceases.</a:t>
            </a:r>
          </a:p>
        </p:txBody>
      </p:sp>
    </p:spTree>
    <p:extLst>
      <p:ext uri="{BB962C8B-B14F-4D97-AF65-F5344CB8AC3E}">
        <p14:creationId xmlns:p14="http://schemas.microsoft.com/office/powerpoint/2010/main" val="12188888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6000" dirty="0"/>
              <a:t>ADDICTION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097280" y="2076226"/>
            <a:ext cx="10058400" cy="3792868"/>
          </a:xfrm>
        </p:spPr>
        <p:txBody>
          <a:bodyPr>
            <a:normAutofit/>
          </a:bodyPr>
          <a:lstStyle/>
          <a:p>
            <a:r>
              <a:rPr lang="en-US" altLang="en-US" sz="2800" dirty="0"/>
              <a:t>Detox alone has limited utility long term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Opiate use disorder is chronic and relapse is frequent (85% in 6 months)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Neuronal adaptations take place in the CNS creating tolerance, dependence and craving some of which may be permanent</a:t>
            </a:r>
          </a:p>
        </p:txBody>
      </p:sp>
    </p:spTree>
    <p:extLst>
      <p:ext uri="{BB962C8B-B14F-4D97-AF65-F5344CB8AC3E}">
        <p14:creationId xmlns:p14="http://schemas.microsoft.com/office/powerpoint/2010/main" val="4705418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3731" y="502440"/>
            <a:ext cx="7772400" cy="9144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Why Medically Assisted Treatment?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0163" y="1981200"/>
            <a:ext cx="7801131" cy="4374360"/>
          </a:xfrm>
        </p:spPr>
        <p:txBody>
          <a:bodyPr>
            <a:normAutofit/>
          </a:bodyPr>
          <a:lstStyle/>
          <a:p>
            <a:r>
              <a:rPr lang="en-US" dirty="0"/>
              <a:t>Someone in the US dies every 15 minutes from an overdose with opiates or heroin</a:t>
            </a:r>
          </a:p>
          <a:p>
            <a:r>
              <a:rPr lang="en-US" dirty="0"/>
              <a:t>Eighty five percent (85%) of opiate addicted patients relapse after one year without MAT.</a:t>
            </a:r>
          </a:p>
          <a:p>
            <a:r>
              <a:rPr lang="en-US" dirty="0"/>
              <a:t>MAT helps patients concentrate on recovery.</a:t>
            </a:r>
          </a:p>
          <a:p>
            <a:r>
              <a:rPr lang="en-US" dirty="0"/>
              <a:t>Helps brain chemistry and behavior return to more normal function.</a:t>
            </a:r>
          </a:p>
          <a:p>
            <a:r>
              <a:rPr lang="en-US" dirty="0"/>
              <a:t>Stops cycle of daily intoxication and withdrawal.</a:t>
            </a:r>
          </a:p>
        </p:txBody>
      </p:sp>
    </p:spTree>
    <p:extLst>
      <p:ext uri="{BB962C8B-B14F-4D97-AF65-F5344CB8AC3E}">
        <p14:creationId xmlns:p14="http://schemas.microsoft.com/office/powerpoint/2010/main" val="33170055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812895" cy="1320800"/>
          </a:xfrm>
        </p:spPr>
        <p:txBody>
          <a:bodyPr>
            <a:noAutofit/>
          </a:bodyPr>
          <a:lstStyle/>
          <a:p>
            <a:r>
              <a:rPr lang="en-US" sz="3600" b="1" dirty="0"/>
              <a:t>MEDICALLY ASSISSTED TREATMENT (MAT) TOOLS FOR OPIOID USE DISORDER (OUD)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9605" y="2246049"/>
            <a:ext cx="8530825" cy="4156229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/>
              <a:t>Methadone (1972)</a:t>
            </a:r>
          </a:p>
          <a:p>
            <a:pPr lvl="1"/>
            <a:r>
              <a:rPr lang="en-US" sz="3200" dirty="0"/>
              <a:t>SAMHSA certified facility</a:t>
            </a:r>
          </a:p>
          <a:p>
            <a:r>
              <a:rPr lang="en-US" sz="3600" dirty="0"/>
              <a:t>Buprenorphine (2002)</a:t>
            </a:r>
          </a:p>
          <a:p>
            <a:pPr lvl="1"/>
            <a:r>
              <a:rPr lang="en-US" sz="3200" dirty="0"/>
              <a:t>DEA waiver</a:t>
            </a:r>
          </a:p>
          <a:p>
            <a:pPr lvl="1"/>
            <a:r>
              <a:rPr lang="en-US" sz="3200" dirty="0"/>
              <a:t>275 patients per physician</a:t>
            </a:r>
          </a:p>
          <a:p>
            <a:r>
              <a:rPr lang="en-US" sz="3600" dirty="0"/>
              <a:t>Naltrexone </a:t>
            </a:r>
          </a:p>
          <a:p>
            <a:pPr lvl="1"/>
            <a:r>
              <a:rPr lang="en-US" sz="3200" dirty="0"/>
              <a:t>Pill taken every day.</a:t>
            </a:r>
          </a:p>
          <a:p>
            <a:pPr lvl="1"/>
            <a:r>
              <a:rPr lang="en-US" sz="3200" dirty="0"/>
              <a:t>Injection given once a month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9770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916" y="486053"/>
            <a:ext cx="8229600" cy="914400"/>
          </a:xfrm>
        </p:spPr>
        <p:txBody>
          <a:bodyPr/>
          <a:lstStyle/>
          <a:p>
            <a:r>
              <a:rPr lang="en-US" dirty="0"/>
              <a:t>METHADONE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2916" y="1836769"/>
            <a:ext cx="8458200" cy="4724400"/>
          </a:xfrm>
        </p:spPr>
        <p:txBody>
          <a:bodyPr>
            <a:normAutofit/>
          </a:bodyPr>
          <a:lstStyle/>
          <a:p>
            <a:r>
              <a:rPr lang="en-US" dirty="0"/>
              <a:t>Long acting opiate, given orally. Is also used for pain.</a:t>
            </a:r>
          </a:p>
          <a:p>
            <a:r>
              <a:rPr lang="en-US" i="1" dirty="0"/>
              <a:t>“Start low and go slow.”</a:t>
            </a:r>
            <a:endParaRPr lang="en-US" dirty="0"/>
          </a:p>
          <a:p>
            <a:r>
              <a:rPr lang="en-US" dirty="0"/>
              <a:t>Blood &amp; brain levels of methadone can continue to rise </a:t>
            </a:r>
            <a:r>
              <a:rPr lang="en-US" u="sng" dirty="0"/>
              <a:t>undetected</a:t>
            </a:r>
            <a:r>
              <a:rPr lang="en-US" dirty="0"/>
              <a:t> if dosing levels increase too rapidly and the subsequent overdose can be fatal.</a:t>
            </a:r>
          </a:p>
          <a:p>
            <a:r>
              <a:rPr lang="en-US" dirty="0"/>
              <a:t>30% of all opioid OD deaths caused by methadone used for pain.</a:t>
            </a:r>
          </a:p>
          <a:p>
            <a:r>
              <a:rPr lang="en-US" dirty="0"/>
              <a:t>MAT patients who receive  methadone maintenance treatment in methadone clinics rarely OD.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8624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METHADONE MAINTENCE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Federally licensed</a:t>
            </a:r>
          </a:p>
          <a:p>
            <a:pPr eaLnBrk="1" hangingPunct="1"/>
            <a:r>
              <a:rPr lang="en-US" altLang="en-US" dirty="0"/>
              <a:t>Toxic overdose is much more likely when methadone is used to treat pain </a:t>
            </a:r>
          </a:p>
          <a:p>
            <a:pPr eaLnBrk="1" hangingPunct="1"/>
            <a:r>
              <a:rPr lang="en-US" altLang="en-US" dirty="0"/>
              <a:t>Potent tool in MAT for OUD</a:t>
            </a:r>
          </a:p>
          <a:p>
            <a:pPr eaLnBrk="1" hangingPunct="1"/>
            <a:r>
              <a:rPr lang="en-US" altLang="en-US" dirty="0"/>
              <a:t>Stigma still remains </a:t>
            </a:r>
          </a:p>
          <a:p>
            <a:pPr eaLnBrk="1" hangingPunct="1"/>
            <a:r>
              <a:rPr lang="en-US" altLang="en-US" dirty="0"/>
              <a:t>Number of methadone clinics limited</a:t>
            </a:r>
          </a:p>
          <a:p>
            <a:pPr eaLnBrk="1" hangingPunct="1"/>
            <a:r>
              <a:rPr lang="en-US" altLang="en-US" dirty="0"/>
              <a:t>Difficult to access in rural areas</a:t>
            </a:r>
          </a:p>
        </p:txBody>
      </p:sp>
    </p:spTree>
    <p:extLst>
      <p:ext uri="{BB962C8B-B14F-4D97-AF65-F5344CB8AC3E}">
        <p14:creationId xmlns:p14="http://schemas.microsoft.com/office/powerpoint/2010/main" val="29296373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000" dirty="0"/>
              <a:t>OPIATE MAINTENCE THERAPY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Decrease in illicit opiate use</a:t>
            </a:r>
          </a:p>
          <a:p>
            <a:pPr eaLnBrk="1" hangingPunct="1"/>
            <a:r>
              <a:rPr lang="en-US" altLang="en-US" dirty="0"/>
              <a:t>Decrease in other drug use </a:t>
            </a:r>
          </a:p>
          <a:p>
            <a:pPr eaLnBrk="1" hangingPunct="1"/>
            <a:r>
              <a:rPr lang="en-US" altLang="en-US" dirty="0"/>
              <a:t>Decrease in criminal activity</a:t>
            </a:r>
          </a:p>
          <a:p>
            <a:pPr eaLnBrk="1" hangingPunct="1"/>
            <a:r>
              <a:rPr lang="en-US" altLang="en-US" dirty="0"/>
              <a:t>Decrease in needle sharing</a:t>
            </a:r>
          </a:p>
          <a:p>
            <a:pPr eaLnBrk="1" hangingPunct="1"/>
            <a:r>
              <a:rPr lang="en-US" altLang="en-US" dirty="0"/>
              <a:t>Improvements in pro-social activities</a:t>
            </a:r>
          </a:p>
          <a:p>
            <a:pPr eaLnBrk="1" hangingPunct="1"/>
            <a:r>
              <a:rPr lang="en-US" altLang="en-US" dirty="0"/>
              <a:t>Improvements in mental health</a:t>
            </a:r>
          </a:p>
        </p:txBody>
      </p:sp>
    </p:spTree>
    <p:extLst>
      <p:ext uri="{BB962C8B-B14F-4D97-AF65-F5344CB8AC3E}">
        <p14:creationId xmlns:p14="http://schemas.microsoft.com/office/powerpoint/2010/main" val="17195307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32179" y="502440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en-US" sz="6600" dirty="0"/>
              <a:t>BUPRENORPHINE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32179" y="1783560"/>
            <a:ext cx="10780888" cy="4572000"/>
          </a:xfrm>
        </p:spPr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i="1" dirty="0"/>
              <a:t>partial </a:t>
            </a:r>
            <a:r>
              <a:rPr lang="en-US" dirty="0"/>
              <a:t>opiate agonist that can relieve craving &amp; withdrawal symptoms</a:t>
            </a:r>
          </a:p>
          <a:p>
            <a:r>
              <a:rPr lang="en-US" dirty="0"/>
              <a:t>Binds tightly to opiate</a:t>
            </a:r>
            <a:r>
              <a:rPr lang="en-US" i="1" dirty="0"/>
              <a:t> </a:t>
            </a:r>
            <a:r>
              <a:rPr lang="en-US" dirty="0"/>
              <a:t>receptors in the brain </a:t>
            </a:r>
          </a:p>
          <a:p>
            <a:r>
              <a:rPr lang="en-US" dirty="0"/>
              <a:t>Has a </a:t>
            </a:r>
            <a:r>
              <a:rPr lang="en-US" b="1" dirty="0"/>
              <a:t>ceiling </a:t>
            </a:r>
            <a:r>
              <a:rPr lang="en-US" dirty="0"/>
              <a:t>of activity (i.e. increasing the dose does little to increase its opiate effect and toxicity)</a:t>
            </a:r>
          </a:p>
          <a:p>
            <a:r>
              <a:rPr lang="en-US" dirty="0"/>
              <a:t>Either used alone or combined with </a:t>
            </a:r>
            <a:r>
              <a:rPr lang="en-US" i="1" dirty="0"/>
              <a:t>naloxone </a:t>
            </a:r>
            <a:r>
              <a:rPr lang="en-US" dirty="0"/>
              <a:t>(Suboxone)</a:t>
            </a:r>
          </a:p>
          <a:p>
            <a:r>
              <a:rPr lang="en-US" dirty="0"/>
              <a:t>Safe &amp; accessible from primary care physicians. </a:t>
            </a:r>
          </a:p>
          <a:p>
            <a:r>
              <a:rPr lang="en-US" dirty="0"/>
              <a:t>Patients may be maintained for months or years and tapered off slowly over time.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8198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BUPRENORPHINE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Because of increased affinity for the mu receptor it will often block other opiate agonists from binding to the </a:t>
            </a:r>
            <a:r>
              <a:rPr lang="en-US" altLang="en-US" i="1" dirty="0"/>
              <a:t>mu </a:t>
            </a:r>
            <a:r>
              <a:rPr lang="en-US" altLang="en-US" dirty="0"/>
              <a:t>receptor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Can initiate a withdrawal syndrome when taken by patients actively using opioids.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Withdrawal from buprenorphine may be more comfortable than other opiates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Alleviates withdrawal and craving when used appropriately. </a:t>
            </a:r>
          </a:p>
        </p:txBody>
      </p:sp>
    </p:spTree>
    <p:extLst>
      <p:ext uri="{BB962C8B-B14F-4D97-AF65-F5344CB8AC3E}">
        <p14:creationId xmlns:p14="http://schemas.microsoft.com/office/powerpoint/2010/main" val="33645797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2AD90-5CBA-4805-97C7-8748935A7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BUPRENORPHINE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7BCCEDA-BE82-4FAE-B89B-3D61002390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69" y="1482570"/>
            <a:ext cx="7776838" cy="4765829"/>
          </a:xfrm>
        </p:spPr>
      </p:pic>
    </p:spTree>
    <p:extLst>
      <p:ext uri="{BB962C8B-B14F-4D97-AF65-F5344CB8AC3E}">
        <p14:creationId xmlns:p14="http://schemas.microsoft.com/office/powerpoint/2010/main" val="1805509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3A16C-94B5-4A58-BE25-BFA1D1FEB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OPIOID USE DISORDER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9483D-AFE6-45FC-A803-1D6F1CF29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6912"/>
            <a:ext cx="10515600" cy="4843015"/>
          </a:xfrm>
        </p:spPr>
        <p:txBody>
          <a:bodyPr/>
          <a:lstStyle/>
          <a:p>
            <a:r>
              <a:rPr lang="en-US" dirty="0"/>
              <a:t>&gt;70,000 PEOPLE DIED OF DRUG OVERDOSE IN 2017.</a:t>
            </a:r>
          </a:p>
          <a:p>
            <a:endParaRPr lang="en-US" dirty="0"/>
          </a:p>
          <a:p>
            <a:r>
              <a:rPr lang="en-US" dirty="0"/>
              <a:t>191 per day</a:t>
            </a:r>
          </a:p>
          <a:p>
            <a:endParaRPr lang="en-US" dirty="0"/>
          </a:p>
          <a:p>
            <a:r>
              <a:rPr lang="en-US" dirty="0"/>
              <a:t>About 8 per hour.</a:t>
            </a:r>
          </a:p>
          <a:p>
            <a:endParaRPr lang="en-US" dirty="0"/>
          </a:p>
          <a:p>
            <a:r>
              <a:rPr lang="en-US" dirty="0"/>
              <a:t>In 2016 1.6 million years of life were lost.</a:t>
            </a:r>
          </a:p>
          <a:p>
            <a:endParaRPr lang="en-US" dirty="0"/>
          </a:p>
          <a:p>
            <a:r>
              <a:rPr lang="en-US" dirty="0"/>
              <a:t>Decrease in life expectancy in the U.S.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370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2AD90-5CBA-4805-97C7-8748935A7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BUPRENORPHINE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27CA79B-76E2-4677-A6B3-D5EDE5CB99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5" y="1509204"/>
            <a:ext cx="8067170" cy="4935984"/>
          </a:xfrm>
        </p:spPr>
      </p:pic>
    </p:spTree>
    <p:extLst>
      <p:ext uri="{BB962C8B-B14F-4D97-AF65-F5344CB8AC3E}">
        <p14:creationId xmlns:p14="http://schemas.microsoft.com/office/powerpoint/2010/main" val="29364809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2AD90-5CBA-4805-97C7-8748935A7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BUPRENORPHINE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C8F18A6-B4C9-4D73-BF4F-A834EDC800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5" y="1544715"/>
            <a:ext cx="8182580" cy="4927106"/>
          </a:xfrm>
        </p:spPr>
      </p:pic>
    </p:spTree>
    <p:extLst>
      <p:ext uri="{BB962C8B-B14F-4D97-AF65-F5344CB8AC3E}">
        <p14:creationId xmlns:p14="http://schemas.microsoft.com/office/powerpoint/2010/main" val="9284543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BUPRENORPHINE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Oral buprenorphine is poorly absorbed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b="1" i="1" dirty="0"/>
              <a:t>Sublingual</a:t>
            </a:r>
            <a:r>
              <a:rPr lang="en-US" altLang="en-US" dirty="0"/>
              <a:t> buprenorphine is 50 to 70 percent absorbed and avoids a high first pass hepatic metabolism</a:t>
            </a:r>
          </a:p>
        </p:txBody>
      </p:sp>
    </p:spTree>
    <p:extLst>
      <p:ext uri="{BB962C8B-B14F-4D97-AF65-F5344CB8AC3E}">
        <p14:creationId xmlns:p14="http://schemas.microsoft.com/office/powerpoint/2010/main" val="17914494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17689" y="375821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en-US" sz="6600" dirty="0"/>
              <a:t>BUPRENORPHINE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17689" y="1399822"/>
            <a:ext cx="11232443" cy="495573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lang="en-US" dirty="0"/>
          </a:p>
          <a:p>
            <a:r>
              <a:rPr lang="en-US" dirty="0"/>
              <a:t>Either used alone or combined with </a:t>
            </a:r>
            <a:r>
              <a:rPr lang="en-US" i="1" dirty="0"/>
              <a:t>naloxone (opioid antagonist) to prevent IV use. </a:t>
            </a:r>
            <a:endParaRPr lang="en-US" dirty="0"/>
          </a:p>
          <a:p>
            <a:endParaRPr lang="en-US" dirty="0"/>
          </a:p>
          <a:p>
            <a:r>
              <a:rPr lang="en-US" dirty="0"/>
              <a:t>Safe &amp; accessible from primary care physicians. </a:t>
            </a:r>
          </a:p>
          <a:p>
            <a:endParaRPr lang="en-US" dirty="0"/>
          </a:p>
          <a:p>
            <a:r>
              <a:rPr lang="en-US" dirty="0"/>
              <a:t>Patients may be maintained for months or years and tapered off slowly over time.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5801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9392F-C3A8-438E-A678-4F11801B9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Buprenorphine Side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4F0E0-BA8F-4659-8804-B9301B818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242424"/>
                </a:solidFill>
                <a:effectLst/>
                <a:latin typeface="-apple-system"/>
              </a:rPr>
              <a:t>dizziness, drowsiness, blurred vision, feeling drunk, trouble concentrating;</a:t>
            </a:r>
          </a:p>
          <a:p>
            <a:r>
              <a:rPr lang="en-US" b="0" i="0" dirty="0">
                <a:solidFill>
                  <a:srgbClr val="242424"/>
                </a:solidFill>
                <a:effectLst/>
                <a:latin typeface="-apple-system"/>
              </a:rPr>
              <a:t>withdrawal symptoms if given too early after full opioid;</a:t>
            </a:r>
          </a:p>
          <a:p>
            <a:r>
              <a:rPr lang="en-US" b="0" i="0" dirty="0">
                <a:solidFill>
                  <a:srgbClr val="242424"/>
                </a:solidFill>
                <a:effectLst/>
                <a:latin typeface="-apple-system"/>
              </a:rPr>
              <a:t>tongue pain, redness ulcerations (</a:t>
            </a:r>
            <a:r>
              <a:rPr lang="en-US" b="1" i="0" dirty="0">
                <a:solidFill>
                  <a:srgbClr val="FF0000"/>
                </a:solidFill>
                <a:effectLst/>
                <a:latin typeface="-apple-system"/>
              </a:rPr>
              <a:t>film</a:t>
            </a:r>
            <a:r>
              <a:rPr lang="en-US" b="0" i="0" dirty="0">
                <a:solidFill>
                  <a:srgbClr val="242424"/>
                </a:solidFill>
                <a:effectLst/>
                <a:latin typeface="-apple-system"/>
              </a:rPr>
              <a:t>)or </a:t>
            </a:r>
            <a:r>
              <a:rPr lang="en-US" b="1" i="0" u="none" strike="noStrike" dirty="0">
                <a:solidFill>
                  <a:srgbClr val="47008E"/>
                </a:solidFill>
                <a:effectLst/>
                <a:latin typeface="-apple-system"/>
                <a:hlinkClick r:id="rId2"/>
              </a:rPr>
              <a:t>numbness</a:t>
            </a:r>
            <a:r>
              <a:rPr lang="en-US" b="0" i="0" dirty="0">
                <a:solidFill>
                  <a:srgbClr val="242424"/>
                </a:solidFill>
                <a:effectLst/>
                <a:latin typeface="-apple-system"/>
              </a:rPr>
              <a:t> inside the mouth;</a:t>
            </a:r>
          </a:p>
          <a:p>
            <a:r>
              <a:rPr lang="en-US" b="0" i="0" dirty="0">
                <a:solidFill>
                  <a:srgbClr val="242424"/>
                </a:solidFill>
                <a:effectLst/>
                <a:latin typeface="-apple-system"/>
              </a:rPr>
              <a:t>nausea, vomiting, </a:t>
            </a:r>
            <a:r>
              <a:rPr lang="en-US" b="1" i="0" u="none" strike="noStrike" dirty="0">
                <a:solidFill>
                  <a:srgbClr val="47008E"/>
                </a:solidFill>
                <a:effectLst/>
                <a:latin typeface="-apple-system"/>
                <a:hlinkClick r:id="rId3"/>
              </a:rPr>
              <a:t>constipation</a:t>
            </a:r>
            <a:r>
              <a:rPr lang="en-US" b="1" i="0" u="none" strike="noStrike" dirty="0">
                <a:solidFill>
                  <a:srgbClr val="47008E"/>
                </a:solidFill>
                <a:effectLst/>
                <a:latin typeface="-apple-system"/>
              </a:rPr>
              <a:t>, urinary retention</a:t>
            </a:r>
            <a:r>
              <a:rPr lang="en-US" b="0" i="0" dirty="0">
                <a:solidFill>
                  <a:srgbClr val="242424"/>
                </a:solidFill>
                <a:effectLst/>
                <a:latin typeface="-apple-system"/>
              </a:rPr>
              <a:t>;</a:t>
            </a:r>
          </a:p>
          <a:p>
            <a:r>
              <a:rPr lang="en-US" b="1" i="0" u="none" strike="noStrike" dirty="0">
                <a:solidFill>
                  <a:srgbClr val="47008E"/>
                </a:solidFill>
                <a:effectLst/>
                <a:latin typeface="-apple-system"/>
                <a:hlinkClick r:id="rId4"/>
              </a:rPr>
              <a:t>headache</a:t>
            </a:r>
            <a:r>
              <a:rPr lang="en-US" b="0" i="0" dirty="0">
                <a:solidFill>
                  <a:srgbClr val="242424"/>
                </a:solidFill>
                <a:effectLst/>
                <a:latin typeface="-apple-system"/>
              </a:rPr>
              <a:t>, </a:t>
            </a:r>
            <a:r>
              <a:rPr lang="en-US" b="1" i="0" u="none" strike="noStrike" dirty="0">
                <a:effectLst/>
                <a:latin typeface="-apple-system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back pain</a:t>
            </a:r>
            <a:r>
              <a:rPr lang="en-US" b="0" i="0" dirty="0">
                <a:solidFill>
                  <a:srgbClr val="242424"/>
                </a:solidFill>
                <a:effectLst/>
                <a:latin typeface="-apple-system"/>
              </a:rPr>
              <a:t>;</a:t>
            </a:r>
          </a:p>
          <a:p>
            <a:r>
              <a:rPr lang="en-US" b="0" i="0" dirty="0">
                <a:solidFill>
                  <a:srgbClr val="242424"/>
                </a:solidFill>
                <a:effectLst/>
                <a:latin typeface="-apple-system"/>
              </a:rPr>
              <a:t>fast or pounding heartbeats, increased sweating; </a:t>
            </a:r>
          </a:p>
          <a:p>
            <a:r>
              <a:rPr lang="en-US" b="0" i="0" dirty="0">
                <a:solidFill>
                  <a:srgbClr val="242424"/>
                </a:solidFill>
                <a:effectLst/>
                <a:latin typeface="-apple-system"/>
              </a:rPr>
              <a:t>sleep problems (</a:t>
            </a:r>
            <a:r>
              <a:rPr lang="en-US" b="1" i="0" u="none" strike="noStrike" dirty="0">
                <a:solidFill>
                  <a:srgbClr val="47008E"/>
                </a:solidFill>
                <a:effectLst/>
                <a:latin typeface="-apple-system"/>
                <a:hlinkClick r:id="rId6"/>
              </a:rPr>
              <a:t>insomnia</a:t>
            </a:r>
            <a:r>
              <a:rPr lang="en-US" b="0" i="0" dirty="0">
                <a:solidFill>
                  <a:srgbClr val="242424"/>
                </a:solidFill>
                <a:effectLst/>
                <a:latin typeface="-apple-system"/>
              </a:rPr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2258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/>
              <a:t>Buprenorphine Study </a:t>
            </a:r>
            <a:r>
              <a:rPr lang="en-US" dirty="0"/>
              <a:t>(</a:t>
            </a:r>
            <a:r>
              <a:rPr lang="en-US" b="1" i="1" dirty="0"/>
              <a:t>Sweden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/>
              <a:t>Forty opiate addicted patients randomly placed in two groups after “detox.”</a:t>
            </a:r>
          </a:p>
          <a:p>
            <a:endParaRPr lang="en-US" sz="3200" dirty="0"/>
          </a:p>
          <a:p>
            <a:r>
              <a:rPr lang="en-US" sz="3200" dirty="0"/>
              <a:t>One group given daily maintenance buprenorphine and the other given daily placebo.</a:t>
            </a:r>
          </a:p>
          <a:p>
            <a:endParaRPr lang="en-US" sz="3200" dirty="0"/>
          </a:p>
          <a:p>
            <a:r>
              <a:rPr lang="en-US" sz="3200" dirty="0"/>
              <a:t>All patients participated in group therapy.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8162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Buprenorphine Study (</a:t>
            </a:r>
            <a:r>
              <a:rPr lang="en-US" b="1" i="1" dirty="0"/>
              <a:t>Sweden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dirty="0"/>
              <a:t>After one year 75% of the buprenorphine patients remained in treatment. Of these patients 75 % of the Urine Drug Screens were negative for any other drugs.</a:t>
            </a:r>
          </a:p>
          <a:p>
            <a:endParaRPr lang="en-US" sz="3200" dirty="0"/>
          </a:p>
          <a:p>
            <a:r>
              <a:rPr lang="en-US" sz="3200" dirty="0"/>
              <a:t>None of the placebo patients remained were in treatment. </a:t>
            </a:r>
          </a:p>
          <a:p>
            <a:endParaRPr lang="en-US" sz="3200" dirty="0"/>
          </a:p>
          <a:p>
            <a:r>
              <a:rPr lang="en-US" sz="3200" dirty="0"/>
              <a:t>Four of the placebo patients had died.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0201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Buprenorphine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200" dirty="0"/>
              <a:t>Further studies have indicated that short courses of buprenorphine/naloxone are associated with high relapse rates.</a:t>
            </a:r>
          </a:p>
          <a:p>
            <a:endParaRPr lang="en-US" sz="3200" dirty="0"/>
          </a:p>
          <a:p>
            <a:r>
              <a:rPr lang="en-US" sz="3200" dirty="0"/>
              <a:t>Longer term treatment periods are recommended by researchers.</a:t>
            </a:r>
          </a:p>
          <a:p>
            <a:endParaRPr lang="en-US" sz="3200" dirty="0"/>
          </a:p>
          <a:p>
            <a:r>
              <a:rPr lang="en-US" sz="3200" dirty="0"/>
              <a:t>Initial doses of 8-12 mg daily are associated with improved retention in treatment.</a:t>
            </a:r>
          </a:p>
        </p:txBody>
      </p:sp>
    </p:spTree>
    <p:extLst>
      <p:ext uri="{BB962C8B-B14F-4D97-AF65-F5344CB8AC3E}">
        <p14:creationId xmlns:p14="http://schemas.microsoft.com/office/powerpoint/2010/main" val="21561807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Buprenorphine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study started hospitalized patients with opiate use disorder on buprenorphine. </a:t>
            </a:r>
          </a:p>
          <a:p>
            <a:endParaRPr lang="en-US" dirty="0"/>
          </a:p>
          <a:p>
            <a:r>
              <a:rPr lang="en-US" dirty="0"/>
              <a:t>Two months later 50% of these patients were stable and remained on buprenorphine.</a:t>
            </a:r>
          </a:p>
          <a:p>
            <a:endParaRPr lang="en-US" dirty="0"/>
          </a:p>
          <a:p>
            <a:r>
              <a:rPr lang="en-US" dirty="0"/>
              <a:t>Patients are usually detoxed in hospital and relapse within 2 months. </a:t>
            </a:r>
          </a:p>
        </p:txBody>
      </p:sp>
    </p:spTree>
    <p:extLst>
      <p:ext uri="{BB962C8B-B14F-4D97-AF65-F5344CB8AC3E}">
        <p14:creationId xmlns:p14="http://schemas.microsoft.com/office/powerpoint/2010/main" val="27938615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53156" y="358066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en-US" sz="6600" dirty="0"/>
              <a:t>BUPRENORPHINE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553156" y="1447800"/>
            <a:ext cx="8857174" cy="490776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lang="en-US" dirty="0"/>
          </a:p>
          <a:p>
            <a:r>
              <a:rPr lang="en-US" dirty="0"/>
              <a:t>A recent study showed the rate of relapse and overdose about three times higher in clients who had been removed from methadone or buprenorphine compared to those remaining on these.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Short courses of buprenorphine/naloxone are associated with high relapse rates.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113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OPIATE USE DISORDER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Approximately one million heroin users in the USA in 2016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Heroin use rising as prescription opiates are harder to abuse and more expensive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Heroin’s cost is falling as it comes in from Mexico and Columbia.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91207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Buprenorphine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3600" dirty="0"/>
              <a:t>Pain patients entering OUD treatment had marked reductions in pain when treated with buprenorphine.</a:t>
            </a:r>
          </a:p>
        </p:txBody>
      </p:sp>
    </p:spTree>
    <p:extLst>
      <p:ext uri="{BB962C8B-B14F-4D97-AF65-F5344CB8AC3E}">
        <p14:creationId xmlns:p14="http://schemas.microsoft.com/office/powerpoint/2010/main" val="10557173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Buprenorphine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Another study starting  patients with opiate use disorder on buprenorphine in the </a:t>
            </a:r>
            <a:r>
              <a:rPr lang="en-US" sz="3600" b="1" i="1" dirty="0"/>
              <a:t>hospital ER </a:t>
            </a:r>
            <a:r>
              <a:rPr lang="en-US" sz="3600" dirty="0"/>
              <a:t>has shown promise. </a:t>
            </a:r>
          </a:p>
          <a:p>
            <a:endParaRPr lang="en-US" sz="3600" dirty="0"/>
          </a:p>
          <a:p>
            <a:r>
              <a:rPr lang="en-US" sz="3600" dirty="0"/>
              <a:t>This service is being encouraged in Michigan.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8262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BUPRENORPHINE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Buprenorphine is initiated when a patient has been off of a short acting opiate for 12 to 24 hours and is in moderate withdrawal. Eight to ten on CINA or COWS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The patient can be seen daily for the first several days and dosed with buprenorphine until their withdrawal symptoms are responding well.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They can be seen weekly or biweekly after that.</a:t>
            </a:r>
          </a:p>
        </p:txBody>
      </p:sp>
    </p:spTree>
    <p:extLst>
      <p:ext uri="{BB962C8B-B14F-4D97-AF65-F5344CB8AC3E}">
        <p14:creationId xmlns:p14="http://schemas.microsoft.com/office/powerpoint/2010/main" val="387117679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BUPRENORPHINE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737359"/>
            <a:ext cx="8838461" cy="3977641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/>
              <a:t>Patients are counseled to avoid sedating drugs,    	</a:t>
            </a:r>
            <a:r>
              <a:rPr lang="en-US" sz="3600" dirty="0">
                <a:solidFill>
                  <a:srgbClr val="FF0000"/>
                </a:solidFill>
              </a:rPr>
              <a:t>sedative-hypnotics,</a:t>
            </a:r>
            <a:r>
              <a:rPr lang="en-US" sz="3600" dirty="0"/>
              <a:t> </a:t>
            </a:r>
            <a:r>
              <a:rPr lang="en-US" sz="3600" dirty="0">
                <a:solidFill>
                  <a:srgbClr val="FF0000"/>
                </a:solidFill>
              </a:rPr>
              <a:t>alcohol</a:t>
            </a:r>
            <a:r>
              <a:rPr lang="en-US" sz="3600" dirty="0"/>
              <a:t>, cannabis, etc.</a:t>
            </a:r>
          </a:p>
          <a:p>
            <a:endParaRPr lang="en-US" sz="3600" dirty="0"/>
          </a:p>
          <a:p>
            <a:r>
              <a:rPr lang="en-US" sz="3600" dirty="0"/>
              <a:t>A psychosocial program of recovery is required by the 	DEA.</a:t>
            </a:r>
          </a:p>
          <a:p>
            <a:endParaRPr lang="en-US" sz="3600" dirty="0"/>
          </a:p>
          <a:p>
            <a:r>
              <a:rPr lang="en-US" sz="3600" dirty="0"/>
              <a:t>A patient can remain on buprenorphine preparations for as long as one remains on methadone.</a:t>
            </a:r>
          </a:p>
        </p:txBody>
      </p:sp>
    </p:spTree>
    <p:extLst>
      <p:ext uri="{BB962C8B-B14F-4D97-AF65-F5344CB8AC3E}">
        <p14:creationId xmlns:p14="http://schemas.microsoft.com/office/powerpoint/2010/main" val="399471767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BUPRENORPHINE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sz="3200" dirty="0"/>
              <a:t>The federal government has made it much easier for all physicians to treat addicted patients in their offices with Buprenorphine</a:t>
            </a:r>
          </a:p>
          <a:p>
            <a:pPr eaLnBrk="1" hangingPunct="1"/>
            <a:endParaRPr lang="en-US" altLang="en-US" sz="3200" b="1" dirty="0"/>
          </a:p>
          <a:p>
            <a:pPr eaLnBrk="1" hangingPunct="1"/>
            <a:r>
              <a:rPr lang="en-US" altLang="en-US" sz="3200" b="1" dirty="0"/>
              <a:t>ATTEND AN 8 HOUR COURSE AND APPLY FOR A WAIVER FROM THE DEA.</a:t>
            </a:r>
          </a:p>
          <a:p>
            <a:pPr eaLnBrk="1" hangingPunct="1"/>
            <a:endParaRPr lang="en-US" altLang="en-US" sz="3200" dirty="0"/>
          </a:p>
          <a:p>
            <a:pPr eaLnBrk="1" hangingPunct="1"/>
            <a:r>
              <a:rPr lang="en-US" altLang="en-US" sz="3200" dirty="0"/>
              <a:t>It is actually very easy.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561465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786342"/>
          </a:xfrm>
        </p:spPr>
        <p:txBody>
          <a:bodyPr/>
          <a:lstStyle/>
          <a:p>
            <a:r>
              <a:rPr lang="en-US" dirty="0"/>
              <a:t>BUPRENORPHINE PRESCRIBING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96951"/>
            <a:ext cx="8616518" cy="4923896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/>
              <a:t>For doctors:</a:t>
            </a:r>
          </a:p>
          <a:p>
            <a:pPr lvl="1"/>
            <a:r>
              <a:rPr lang="en-US" sz="3200" dirty="0"/>
              <a:t>Patient limit for physicians is now 275,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Starts at 30 patients for one year then if requested to 100 patients.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Physicians, NPs and PAs attend an 8 hour course and receive a waiver from the DEA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NPs and Pas must complete 26 hours of CME also to receive waiver and can accept up to </a:t>
            </a:r>
            <a:r>
              <a:rPr lang="en-US" sz="3200" b="1" i="1" u="sng" dirty="0"/>
              <a:t>30 patients</a:t>
            </a:r>
            <a:r>
              <a:rPr lang="en-US" sz="3200" dirty="0"/>
              <a:t>.</a:t>
            </a:r>
          </a:p>
          <a:p>
            <a:endParaRPr lang="en-US" u="sng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51F57-DCF1-49C1-9DBB-07F02CC4C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/>
          <a:lstStyle/>
          <a:p>
            <a:r>
              <a:rPr lang="en-US" dirty="0"/>
              <a:t>275 Patients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946AA-BFCA-453D-82BE-CA91D940A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600" dirty="0"/>
              <a:t>Certification in Addiction Medicine or Addiction Psychiatry </a:t>
            </a:r>
          </a:p>
          <a:p>
            <a:endParaRPr lang="en-US" sz="3600" dirty="0"/>
          </a:p>
          <a:p>
            <a:r>
              <a:rPr lang="en-US" sz="3600" dirty="0"/>
              <a:t>Qualified Practice Setting. (QPS)</a:t>
            </a:r>
          </a:p>
          <a:p>
            <a:endParaRPr lang="en-US" sz="3600" dirty="0"/>
          </a:p>
          <a:p>
            <a:r>
              <a:rPr lang="en-US" sz="3600" dirty="0"/>
              <a:t>QPS </a:t>
            </a:r>
          </a:p>
          <a:p>
            <a:pPr lvl="1"/>
            <a:r>
              <a:rPr lang="en-US" sz="3200" dirty="0"/>
              <a:t>Offer coverage of emergencies when practice is closed.</a:t>
            </a:r>
          </a:p>
          <a:p>
            <a:pPr lvl="1"/>
            <a:r>
              <a:rPr lang="en-US" sz="3200" dirty="0"/>
              <a:t>Patient case-management services</a:t>
            </a:r>
          </a:p>
          <a:p>
            <a:pPr lvl="1"/>
            <a:r>
              <a:rPr lang="en-US" sz="3200" dirty="0"/>
              <a:t>Use of Electronic Health Records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59778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51F57-DCF1-49C1-9DBB-07F02CC4C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5675"/>
          </a:xfrm>
        </p:spPr>
        <p:txBody>
          <a:bodyPr/>
          <a:lstStyle/>
          <a:p>
            <a:r>
              <a:rPr lang="en-US" dirty="0"/>
              <a:t>275 Patients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946AA-BFCA-453D-82BE-CA91D940A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  <a:p>
            <a:r>
              <a:rPr lang="en-US" sz="3600" dirty="0"/>
              <a:t>QPS </a:t>
            </a:r>
          </a:p>
          <a:p>
            <a:pPr lvl="1"/>
            <a:r>
              <a:rPr lang="en-US" sz="2800" dirty="0"/>
              <a:t>Participation in a Prescription Drug Monitoring Program (MAPS)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Ability to accept Third Party Payment.</a:t>
            </a:r>
          </a:p>
        </p:txBody>
      </p:sp>
    </p:spTree>
    <p:extLst>
      <p:ext uri="{BB962C8B-B14F-4D97-AF65-F5344CB8AC3E}">
        <p14:creationId xmlns:p14="http://schemas.microsoft.com/office/powerpoint/2010/main" val="253523468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E93B7862-644F-4D4D-864D-C4CA46590D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/>
              <a:t>BUPRENORPHINE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03868B6A-2154-4372-A149-75185066B9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0622" y="1919288"/>
            <a:ext cx="9238586" cy="362426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en-US" b="1" dirty="0">
                <a:solidFill>
                  <a:srgbClr val="FF0000"/>
                </a:solidFill>
              </a:rPr>
              <a:t>Suboxone, Zubsolv, Bunavail, generic</a:t>
            </a:r>
            <a:r>
              <a:rPr lang="en-US" altLang="en-US" b="1" dirty="0"/>
              <a:t>:</a:t>
            </a:r>
            <a:r>
              <a:rPr lang="en-US" altLang="en-US" dirty="0"/>
              <a:t>  buprenorphine and naloxone used most commonly</a:t>
            </a:r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r>
              <a:rPr lang="en-US" altLang="en-US" b="1" dirty="0">
                <a:solidFill>
                  <a:srgbClr val="FF0000"/>
                </a:solidFill>
              </a:rPr>
              <a:t>Generic</a:t>
            </a:r>
            <a:r>
              <a:rPr lang="en-US" altLang="en-US" b="1" dirty="0"/>
              <a:t>:</a:t>
            </a:r>
            <a:r>
              <a:rPr lang="en-US" altLang="en-US" dirty="0"/>
              <a:t> Buprenorphine alone used in pregnant women.</a:t>
            </a:r>
          </a:p>
          <a:p>
            <a:pPr eaLnBrk="1" hangingPunct="1">
              <a:defRPr/>
            </a:pPr>
            <a:endParaRPr lang="en-US" altLang="en-US" b="1" dirty="0"/>
          </a:p>
          <a:p>
            <a:pPr eaLnBrk="1" hangingPunct="1">
              <a:defRPr/>
            </a:pPr>
            <a:r>
              <a:rPr lang="en-US" altLang="en-US" b="1" dirty="0">
                <a:solidFill>
                  <a:srgbClr val="FF0000"/>
                </a:solidFill>
              </a:rPr>
              <a:t>Naloxone</a:t>
            </a:r>
            <a:r>
              <a:rPr lang="en-US" altLang="en-US" dirty="0"/>
              <a:t> is added to discourage diversion as it will cause severe withdrawal if used IV, but is not absorbed sublingually or orally.</a:t>
            </a:r>
          </a:p>
        </p:txBody>
      </p:sp>
    </p:spTree>
    <p:extLst>
      <p:ext uri="{BB962C8B-B14F-4D97-AF65-F5344CB8AC3E}">
        <p14:creationId xmlns:p14="http://schemas.microsoft.com/office/powerpoint/2010/main" val="212264993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865364"/>
          </a:xfrm>
        </p:spPr>
        <p:txBody>
          <a:bodyPr/>
          <a:lstStyle/>
          <a:p>
            <a:pPr eaLnBrk="1" hangingPunct="1"/>
            <a:r>
              <a:rPr lang="en-US" altLang="en-US" dirty="0"/>
              <a:t>BUPRENORPHINE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237068" y="1495313"/>
            <a:ext cx="9093364" cy="468165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</a:rPr>
              <a:t>Sublocade:</a:t>
            </a:r>
            <a:r>
              <a:rPr lang="en-US" altLang="en-US" sz="3200" b="1" dirty="0"/>
              <a:t>  </a:t>
            </a:r>
            <a:r>
              <a:rPr lang="en-US" altLang="en-US" sz="3200" dirty="0"/>
              <a:t>Monthly SC buprenorphine dosing</a:t>
            </a:r>
          </a:p>
          <a:p>
            <a:pPr lvl="2"/>
            <a:r>
              <a:rPr lang="en-US" altLang="en-US" sz="2800" dirty="0"/>
              <a:t>Extended Release</a:t>
            </a:r>
          </a:p>
          <a:p>
            <a:pPr lvl="2"/>
            <a:endParaRPr lang="en-US" altLang="en-US" sz="2800" dirty="0"/>
          </a:p>
          <a:p>
            <a:pPr lvl="2"/>
            <a:r>
              <a:rPr lang="en-US" altLang="en-US" sz="2800" dirty="0"/>
              <a:t>Start a 300mg dose each month for two months. </a:t>
            </a:r>
          </a:p>
          <a:p>
            <a:pPr lvl="2"/>
            <a:endParaRPr lang="en-US" altLang="en-US" sz="2800" dirty="0"/>
          </a:p>
          <a:p>
            <a:pPr lvl="2"/>
            <a:r>
              <a:rPr lang="en-US" altLang="en-US" sz="2800" dirty="0"/>
              <a:t>Then continue a monthly dose of 100mg or 300mg if patient requires it.</a:t>
            </a:r>
          </a:p>
          <a:p>
            <a:pPr lvl="2"/>
            <a:r>
              <a:rPr lang="en-US" altLang="en-US" sz="2800" dirty="0"/>
              <a:t>The patient must not have access to the preparation. NOT FOR IV USE.</a:t>
            </a:r>
            <a:endParaRPr lang="en-US" altLang="en-US" sz="3200" dirty="0"/>
          </a:p>
          <a:p>
            <a:pPr eaLnBrk="1" hangingPunct="1"/>
            <a:endParaRPr lang="en-US" altLang="en-US" sz="3600" b="1" i="1" dirty="0"/>
          </a:p>
          <a:p>
            <a:pPr eaLnBrk="1" hangingPunct="1"/>
            <a:endParaRPr lang="en-US" altLang="en-US" sz="3200" dirty="0"/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42111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Opiates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Long term use of opiates may produce molecular changes in neuron function some of which may might be permanent. 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The craving for opiates may become a life long experience</a:t>
            </a:r>
          </a:p>
        </p:txBody>
      </p:sp>
    </p:spTree>
    <p:extLst>
      <p:ext uri="{BB962C8B-B14F-4D97-AF65-F5344CB8AC3E}">
        <p14:creationId xmlns:p14="http://schemas.microsoft.com/office/powerpoint/2010/main" val="282635777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5A36580-F1DE-4DC5-ACD1-5D3586FF32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113" y="577049"/>
            <a:ext cx="7925357" cy="5770485"/>
          </a:xfrm>
        </p:spPr>
      </p:pic>
    </p:spTree>
    <p:extLst>
      <p:ext uri="{BB962C8B-B14F-4D97-AF65-F5344CB8AC3E}">
        <p14:creationId xmlns:p14="http://schemas.microsoft.com/office/powerpoint/2010/main" val="133407901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50B4D15-39EC-4396-B2B2-35D826AABC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603" y="932155"/>
            <a:ext cx="8273988" cy="5566299"/>
          </a:xfrm>
        </p:spPr>
      </p:pic>
    </p:spTree>
    <p:extLst>
      <p:ext uri="{BB962C8B-B14F-4D97-AF65-F5344CB8AC3E}">
        <p14:creationId xmlns:p14="http://schemas.microsoft.com/office/powerpoint/2010/main" val="345467253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2AC47-A0F6-4326-900B-2CFC70476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Buprenorphine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1E466-7698-4762-93DE-745C2D023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FF0000"/>
                </a:solidFill>
              </a:rPr>
              <a:t>Probuphine buprenorphine </a:t>
            </a:r>
            <a:r>
              <a:rPr lang="en-US" dirty="0"/>
              <a:t>implant placed by prescriber under the skin.</a:t>
            </a:r>
          </a:p>
          <a:p>
            <a:r>
              <a:rPr lang="en-US" b="1" dirty="0"/>
              <a:t>The Probuphine</a:t>
            </a:r>
            <a:r>
              <a:rPr lang="en-US" dirty="0"/>
              <a:t> implant looks like four matchstick-size rods, which </a:t>
            </a:r>
            <a:r>
              <a:rPr lang="en-US" b="1" dirty="0"/>
              <a:t>are</a:t>
            </a:r>
            <a:r>
              <a:rPr lang="en-US" dirty="0"/>
              <a:t> implanted under </a:t>
            </a:r>
            <a:r>
              <a:rPr lang="en-US" b="1" dirty="0"/>
              <a:t>the</a:t>
            </a:r>
            <a:r>
              <a:rPr lang="en-US" dirty="0"/>
              <a:t> skin of the upper arm. This procedure takes about 15 minutes and </a:t>
            </a:r>
            <a:r>
              <a:rPr lang="en-US" b="1" dirty="0"/>
              <a:t>is </a:t>
            </a:r>
            <a:r>
              <a:rPr lang="en-US" dirty="0"/>
              <a:t>completed in an outpatient setting. </a:t>
            </a:r>
            <a:r>
              <a:rPr lang="en-US" b="1" dirty="0"/>
              <a:t>The</a:t>
            </a:r>
            <a:r>
              <a:rPr lang="en-US" dirty="0"/>
              <a:t> device then releases buprenorphine into the system for six months.</a:t>
            </a:r>
          </a:p>
        </p:txBody>
      </p:sp>
    </p:spTree>
    <p:extLst>
      <p:ext uri="{BB962C8B-B14F-4D97-AF65-F5344CB8AC3E}">
        <p14:creationId xmlns:p14="http://schemas.microsoft.com/office/powerpoint/2010/main" val="166002738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61B6D97-871C-419F-B30C-B11FD5A52F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248" y="1653988"/>
            <a:ext cx="6895652" cy="3550024"/>
          </a:xfrm>
        </p:spPr>
      </p:pic>
    </p:spTree>
    <p:extLst>
      <p:ext uri="{BB962C8B-B14F-4D97-AF65-F5344CB8AC3E}">
        <p14:creationId xmlns:p14="http://schemas.microsoft.com/office/powerpoint/2010/main" val="86646924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749752D-C3AC-4CE5-B678-EF90672381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769" y="1262203"/>
            <a:ext cx="8487784" cy="4333593"/>
          </a:xfrm>
        </p:spPr>
      </p:pic>
    </p:spTree>
    <p:extLst>
      <p:ext uri="{BB962C8B-B14F-4D97-AF65-F5344CB8AC3E}">
        <p14:creationId xmlns:p14="http://schemas.microsoft.com/office/powerpoint/2010/main" val="143295570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733779" y="260411"/>
            <a:ext cx="8001000" cy="914400"/>
          </a:xfrm>
        </p:spPr>
        <p:txBody>
          <a:bodyPr/>
          <a:lstStyle/>
          <a:p>
            <a:r>
              <a:rPr lang="en-US" dirty="0"/>
              <a:t>Pregnancy: MAT vs. Withdrawal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733779" y="1819922"/>
            <a:ext cx="8685429" cy="450467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Maternal opiate withdrawal can cause spontaneous abortion in first trimester</a:t>
            </a:r>
          </a:p>
          <a:p>
            <a:pPr>
              <a:lnSpc>
                <a:spcPct val="90000"/>
              </a:lnSpc>
            </a:pPr>
            <a:endParaRPr lang="en-US" sz="1600" dirty="0"/>
          </a:p>
          <a:p>
            <a:pPr>
              <a:lnSpc>
                <a:spcPct val="90000"/>
              </a:lnSpc>
            </a:pPr>
            <a:r>
              <a:rPr lang="en-US" dirty="0"/>
              <a:t>Later in pregnancy, withdrawal can cause:</a:t>
            </a:r>
          </a:p>
          <a:p>
            <a:pPr lvl="3">
              <a:lnSpc>
                <a:spcPct val="90000"/>
              </a:lnSpc>
            </a:pPr>
            <a:r>
              <a:rPr lang="en-US" sz="1800" dirty="0"/>
              <a:t>decreased fetal growth</a:t>
            </a:r>
          </a:p>
          <a:p>
            <a:pPr lvl="3">
              <a:lnSpc>
                <a:spcPct val="90000"/>
              </a:lnSpc>
            </a:pPr>
            <a:r>
              <a:rPr lang="en-US" sz="1800" dirty="0"/>
              <a:t>fetal distress</a:t>
            </a:r>
          </a:p>
          <a:p>
            <a:pPr lvl="3">
              <a:lnSpc>
                <a:spcPct val="90000"/>
              </a:lnSpc>
            </a:pPr>
            <a:r>
              <a:rPr lang="en-US" sz="1800" dirty="0"/>
              <a:t>premature labor</a:t>
            </a:r>
          </a:p>
          <a:p>
            <a:pPr lvl="3">
              <a:lnSpc>
                <a:spcPct val="90000"/>
              </a:lnSpc>
            </a:pPr>
            <a:r>
              <a:rPr lang="en-US" sz="1800" dirty="0"/>
              <a:t>intrauterine death</a:t>
            </a:r>
          </a:p>
          <a:p>
            <a:pPr lvl="2">
              <a:lnSpc>
                <a:spcPct val="90000"/>
              </a:lnSpc>
            </a:pPr>
            <a:endParaRPr lang="en-US" sz="1200" dirty="0"/>
          </a:p>
          <a:p>
            <a:pPr>
              <a:lnSpc>
                <a:spcPct val="90000"/>
              </a:lnSpc>
            </a:pPr>
            <a:r>
              <a:rPr lang="en-US" dirty="0"/>
              <a:t> The pregnant opiate addicted patient must be stabilized on </a:t>
            </a:r>
            <a:r>
              <a:rPr lang="en-US" b="1" dirty="0"/>
              <a:t>methadone </a:t>
            </a:r>
            <a:r>
              <a:rPr lang="en-US" dirty="0"/>
              <a:t>or</a:t>
            </a:r>
            <a:r>
              <a:rPr lang="en-US" b="1" dirty="0"/>
              <a:t> buprenorphine </a:t>
            </a:r>
            <a:r>
              <a:rPr lang="en-US" dirty="0"/>
              <a:t>and  engaged in recovery from addiction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2622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82480"/>
            <a:ext cx="7772400" cy="914400"/>
          </a:xfrm>
        </p:spPr>
        <p:txBody>
          <a:bodyPr>
            <a:normAutofit/>
          </a:bodyPr>
          <a:lstStyle/>
          <a:p>
            <a:r>
              <a:rPr lang="en-US" sz="4000" b="1" dirty="0"/>
              <a:t>MAT during Pregnancy: Benefits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713913" y="2128837"/>
            <a:ext cx="8634273" cy="47291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Participation in prenatal care</a:t>
            </a:r>
          </a:p>
          <a:p>
            <a:pPr>
              <a:lnSpc>
                <a:spcPct val="90000"/>
              </a:lnSpc>
            </a:pPr>
            <a:r>
              <a:rPr lang="en-US" dirty="0"/>
              <a:t>Improved health and nutrition of mother </a:t>
            </a:r>
          </a:p>
          <a:p>
            <a:pPr>
              <a:lnSpc>
                <a:spcPct val="90000"/>
              </a:lnSpc>
            </a:pPr>
            <a:r>
              <a:rPr lang="en-US" dirty="0"/>
              <a:t>Reduced exposure to other substances, adulterants and contaminants</a:t>
            </a:r>
          </a:p>
          <a:p>
            <a:pPr>
              <a:lnSpc>
                <a:spcPct val="90000"/>
              </a:lnSpc>
            </a:pPr>
            <a:r>
              <a:rPr lang="en-US" dirty="0"/>
              <a:t>Decreased exposure to HIV</a:t>
            </a:r>
          </a:p>
          <a:p>
            <a:pPr>
              <a:lnSpc>
                <a:spcPct val="90000"/>
              </a:lnSpc>
            </a:pPr>
            <a:r>
              <a:rPr lang="en-US" dirty="0"/>
              <a:t>Increased birth weight, gestational age,  APGAR scores and head circumference</a:t>
            </a:r>
          </a:p>
          <a:p>
            <a:pPr>
              <a:lnSpc>
                <a:spcPct val="90000"/>
              </a:lnSpc>
            </a:pPr>
            <a:r>
              <a:rPr lang="en-US" dirty="0"/>
              <a:t>Decreased hospital days</a:t>
            </a:r>
          </a:p>
          <a:p>
            <a:pPr>
              <a:lnSpc>
                <a:spcPct val="90000"/>
              </a:lnSpc>
            </a:pPr>
            <a:r>
              <a:rPr lang="en-US" dirty="0"/>
              <a:t>Decline in infant mortality during first two years of life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40328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72989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/>
              <a:t>BUPRENORPHINE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31145"/>
            <a:ext cx="8243656" cy="4445817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n-US" altLang="en-US" sz="3200" dirty="0"/>
              <a:t>Buprenorphine is initiated when a patient has been off of a short acting opiate for 12 to 24 hours and is in moderate withdrawal. Eight to ten on CINA or COWS</a:t>
            </a:r>
          </a:p>
          <a:p>
            <a:pPr eaLnBrk="1" hangingPunct="1"/>
            <a:endParaRPr lang="en-US" altLang="en-US" sz="3200" dirty="0"/>
          </a:p>
          <a:p>
            <a:pPr eaLnBrk="1" hangingPunct="1"/>
            <a:r>
              <a:rPr lang="en-US" altLang="en-US" sz="3200" dirty="0"/>
              <a:t>The patient can be seen daily for the first several days and dosed with buprenorphine until their withdrawal symptoms are responding well.</a:t>
            </a:r>
          </a:p>
          <a:p>
            <a:pPr eaLnBrk="1" hangingPunct="1"/>
            <a:endParaRPr lang="en-US" altLang="en-US" sz="3200" dirty="0"/>
          </a:p>
          <a:p>
            <a:pPr eaLnBrk="1" hangingPunct="1"/>
            <a:r>
              <a:rPr lang="en-US" altLang="en-US" sz="3200" dirty="0"/>
              <a:t>They can be seen weekly or biweekly after that.</a:t>
            </a:r>
          </a:p>
        </p:txBody>
      </p:sp>
    </p:spTree>
    <p:extLst>
      <p:ext uri="{BB962C8B-B14F-4D97-AF65-F5344CB8AC3E}">
        <p14:creationId xmlns:p14="http://schemas.microsoft.com/office/powerpoint/2010/main" val="277534795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BUPRENORPHINE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In the course you learn the pharmacology of MAT, initiating and following a person on buprenorphine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This is a huge help to the community and to the population we are committed to.</a:t>
            </a:r>
          </a:p>
        </p:txBody>
      </p:sp>
    </p:spTree>
    <p:extLst>
      <p:ext uri="{BB962C8B-B14F-4D97-AF65-F5344CB8AC3E}">
        <p14:creationId xmlns:p14="http://schemas.microsoft.com/office/powerpoint/2010/main" val="105502377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MAT = Medication ASSISTED Treatment </a:t>
            </a:r>
            <a:r>
              <a:rPr lang="mr-IN" sz="4000" b="1" dirty="0"/>
              <a:t>–</a:t>
            </a:r>
            <a:r>
              <a:rPr lang="en-US" sz="4000" b="1" dirty="0"/>
              <a:t> Not a standalone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/>
              <a:t>Medications work better if the patients are working on themselves.</a:t>
            </a:r>
          </a:p>
          <a:p>
            <a:r>
              <a:rPr lang="en-US" sz="3600" dirty="0"/>
              <a:t>Stabilization of Co-Occurring Disorders</a:t>
            </a:r>
          </a:p>
          <a:p>
            <a:r>
              <a:rPr lang="en-US" sz="3600" dirty="0"/>
              <a:t>Individual Counseling CBT</a:t>
            </a:r>
          </a:p>
          <a:p>
            <a:r>
              <a:rPr lang="en-US" sz="3600" dirty="0"/>
              <a:t>Groups IOP, ERG, RPG, DBT, 12-step community meetings</a:t>
            </a:r>
          </a:p>
          <a:p>
            <a:r>
              <a:rPr lang="en-US" sz="3600" dirty="0"/>
              <a:t>Reading, workbooks, Church, Bible Study.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</a:t>
            </a:r>
            <a:r>
              <a:rPr lang="en-US" altLang="en-US" i="1" dirty="0"/>
              <a:t>mu</a:t>
            </a:r>
            <a:r>
              <a:rPr lang="en-US" altLang="en-US" dirty="0"/>
              <a:t> OPIOID RECEPTOR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Found throughout the CNS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A full opiate agonist binding to a </a:t>
            </a:r>
            <a:r>
              <a:rPr lang="en-US" altLang="en-US" i="1" dirty="0"/>
              <a:t>mu </a:t>
            </a:r>
            <a:r>
              <a:rPr lang="en-US" altLang="en-US" dirty="0"/>
              <a:t>receptor modulates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      pain (nociception)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      reward and reinforcement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      arousal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      memory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      emotional regulation</a:t>
            </a:r>
          </a:p>
        </p:txBody>
      </p:sp>
    </p:spTree>
    <p:extLst>
      <p:ext uri="{BB962C8B-B14F-4D97-AF65-F5344CB8AC3E}">
        <p14:creationId xmlns:p14="http://schemas.microsoft.com/office/powerpoint/2010/main" val="257408763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Treatment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600" dirty="0"/>
              <a:t>The most important aspect of treatment is to keep the patient engaged in Recovery. </a:t>
            </a:r>
            <a:r>
              <a:rPr lang="en-US" sz="3600" i="1" u="sng" dirty="0"/>
              <a:t>Relapse is part of the disease and the treatment process.</a:t>
            </a:r>
          </a:p>
          <a:p>
            <a:endParaRPr lang="en-US" sz="3600" dirty="0"/>
          </a:p>
          <a:p>
            <a:r>
              <a:rPr lang="en-US" sz="3600" dirty="0"/>
              <a:t>Avoiding old haunts, friends who are using, old patterns of behavior and </a:t>
            </a:r>
            <a:r>
              <a:rPr lang="en-US" sz="3600" b="1" i="1" dirty="0"/>
              <a:t>isolation</a:t>
            </a:r>
            <a:r>
              <a:rPr lang="en-US" sz="3600" dirty="0"/>
              <a:t>.</a:t>
            </a:r>
          </a:p>
          <a:p>
            <a:endParaRPr lang="en-US" sz="3600" dirty="0"/>
          </a:p>
          <a:p>
            <a:r>
              <a:rPr lang="en-US" sz="3600" dirty="0"/>
              <a:t>Getting a sponsor (AA and NA).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Treatment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1038578" y="1828800"/>
            <a:ext cx="7714805" cy="4243526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endParaRPr lang="en-US" sz="3600" dirty="0"/>
          </a:p>
          <a:p>
            <a:pPr marL="68580" indent="0">
              <a:buNone/>
            </a:pPr>
            <a:r>
              <a:rPr lang="en-US" sz="3600" dirty="0"/>
              <a:t>Addiction is learned in deep and silent parts of the brain </a:t>
            </a:r>
            <a:r>
              <a:rPr lang="mr-IN" sz="3600" dirty="0"/>
              <a:t>…</a:t>
            </a:r>
            <a:r>
              <a:rPr lang="en-US" sz="3600" dirty="0"/>
              <a:t>…</a:t>
            </a:r>
          </a:p>
          <a:p>
            <a:pPr>
              <a:buFont typeface="Wingdings" pitchFamily="2" charset="2"/>
              <a:buNone/>
            </a:pPr>
            <a:endParaRPr lang="en-US" sz="3600" dirty="0"/>
          </a:p>
          <a:p>
            <a:pPr>
              <a:buFont typeface="Wingdings" pitchFamily="2" charset="2"/>
              <a:buNone/>
            </a:pPr>
            <a:r>
              <a:rPr lang="en-US" sz="3600" dirty="0"/>
              <a:t>  </a:t>
            </a:r>
          </a:p>
          <a:p>
            <a:pPr>
              <a:buFont typeface="Wingdings" pitchFamily="2" charset="2"/>
              <a:buNone/>
            </a:pPr>
            <a:r>
              <a:rPr lang="en-US" sz="3600" dirty="0"/>
              <a:t>…</a:t>
            </a:r>
            <a:r>
              <a:rPr lang="mr-IN" sz="3600" dirty="0"/>
              <a:t>…</a:t>
            </a:r>
            <a:r>
              <a:rPr lang="en-US" sz="3600" dirty="0"/>
              <a:t>Recovery is learned </a:t>
            </a:r>
            <a:r>
              <a:rPr lang="en-US" sz="3600" b="1" dirty="0"/>
              <a:t>out loud</a:t>
            </a:r>
            <a:r>
              <a:rPr lang="en-US" sz="3600" dirty="0"/>
              <a:t> and practiced over and over </a:t>
            </a:r>
            <a:r>
              <a:rPr lang="en-US" sz="3600" b="1" i="1" dirty="0"/>
              <a:t>one day at a time</a:t>
            </a:r>
            <a:r>
              <a:rPr lang="en-US" sz="3600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/>
              <a:t>    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8528" y="497151"/>
            <a:ext cx="8229600" cy="1477964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6000" dirty="0"/>
              <a:t>THE END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3500" b="1" dirty="0"/>
              <a:t>Thank you very much!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3500" b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500" dirty="0"/>
              <a:t>                    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6600" b="1" dirty="0"/>
              <a:t>Questions?</a:t>
            </a:r>
            <a:endParaRPr lang="en-US" altLang="en-US" sz="4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Opiate Receptor</a:t>
            </a:r>
          </a:p>
        </p:txBody>
      </p:sp>
      <p:pic>
        <p:nvPicPr>
          <p:cNvPr id="9220" name="Picture 4" descr="ProteinHormon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945" y="1447800"/>
            <a:ext cx="79248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9450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Opiates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Opiates bind to </a:t>
            </a:r>
            <a:r>
              <a:rPr lang="en-US" altLang="en-US" i="1" dirty="0"/>
              <a:t>mu</a:t>
            </a:r>
            <a:r>
              <a:rPr lang="en-US" altLang="en-US" dirty="0"/>
              <a:t> opiate receptors and produce analgesia, reduce anxiety and create a sense of indifference to physical and psychic pain.</a:t>
            </a:r>
          </a:p>
        </p:txBody>
      </p:sp>
    </p:spTree>
    <p:extLst>
      <p:ext uri="{BB962C8B-B14F-4D97-AF65-F5344CB8AC3E}">
        <p14:creationId xmlns:p14="http://schemas.microsoft.com/office/powerpoint/2010/main" val="422823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OPIATE USE DISORDER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932154" y="2160589"/>
            <a:ext cx="6640497" cy="3880773"/>
          </a:xfrm>
        </p:spPr>
        <p:txBody>
          <a:bodyPr>
            <a:normAutofit fontScale="92500" lnSpcReduction="10000"/>
          </a:bodyPr>
          <a:lstStyle/>
          <a:p>
            <a:pPr lvl="4" algn="ctr" eaLnBrk="1" hangingPunct="1">
              <a:buFontTx/>
              <a:buNone/>
            </a:pPr>
            <a:r>
              <a:rPr lang="en-US" altLang="en-US" sz="6600" dirty="0"/>
              <a:t>Addiction</a:t>
            </a:r>
          </a:p>
          <a:p>
            <a:pPr lvl="4" algn="ctr" eaLnBrk="1" hangingPunct="1">
              <a:buFontTx/>
              <a:buNone/>
            </a:pPr>
            <a:r>
              <a:rPr lang="en-US" altLang="en-US" sz="6600" dirty="0"/>
              <a:t>is </a:t>
            </a:r>
          </a:p>
          <a:p>
            <a:pPr lvl="4" algn="ctr" eaLnBrk="1" hangingPunct="1">
              <a:buFontTx/>
              <a:buNone/>
            </a:pPr>
            <a:r>
              <a:rPr lang="en-US" altLang="en-US" sz="6600" dirty="0"/>
              <a:t>not </a:t>
            </a:r>
          </a:p>
          <a:p>
            <a:pPr lvl="4" algn="ctr" eaLnBrk="1" hangingPunct="1">
              <a:buFontTx/>
              <a:buNone/>
            </a:pPr>
            <a:r>
              <a:rPr lang="en-US" altLang="en-US" sz="6600" dirty="0"/>
              <a:t>curable………</a:t>
            </a:r>
          </a:p>
        </p:txBody>
      </p:sp>
    </p:spTree>
    <p:extLst>
      <p:ext uri="{BB962C8B-B14F-4D97-AF65-F5344CB8AC3E}">
        <p14:creationId xmlns:p14="http://schemas.microsoft.com/office/powerpoint/2010/main" val="7769297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384</TotalTime>
  <Words>1958</Words>
  <Application>Microsoft Office PowerPoint</Application>
  <PresentationFormat>Widescreen</PresentationFormat>
  <Paragraphs>317</Paragraphs>
  <Slides>62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9" baseType="lpstr">
      <vt:lpstr>-apple-system</vt:lpstr>
      <vt:lpstr>Arial</vt:lpstr>
      <vt:lpstr>Calibri</vt:lpstr>
      <vt:lpstr>Trebuchet MS</vt:lpstr>
      <vt:lpstr>Wingdings</vt:lpstr>
      <vt:lpstr>Wingdings 3</vt:lpstr>
      <vt:lpstr>Facet</vt:lpstr>
      <vt:lpstr>Buprenorphine and Opioid Use Disorder</vt:lpstr>
      <vt:lpstr>OPIATE USE DISORDER</vt:lpstr>
      <vt:lpstr>OPIOID USE DISORDER</vt:lpstr>
      <vt:lpstr>OPIATE USE DISORDER</vt:lpstr>
      <vt:lpstr>Opiates</vt:lpstr>
      <vt:lpstr>THE mu OPIOID RECEPTOR</vt:lpstr>
      <vt:lpstr>Opiate Receptor</vt:lpstr>
      <vt:lpstr>Opiates</vt:lpstr>
      <vt:lpstr>OPIATE USE DISORDER</vt:lpstr>
      <vt:lpstr>ADDICTION www.drugabuse.com</vt:lpstr>
      <vt:lpstr>Substance Use Disorders</vt:lpstr>
      <vt:lpstr>Amygdala and Hippocampus</vt:lpstr>
      <vt:lpstr>Carfentantyl</vt:lpstr>
      <vt:lpstr>Heroin use in America</vt:lpstr>
      <vt:lpstr>Heroin use in America</vt:lpstr>
      <vt:lpstr>Heroin</vt:lpstr>
      <vt:lpstr>Locus coeruleus</vt:lpstr>
      <vt:lpstr>Nucleus locus coeruleus</vt:lpstr>
      <vt:lpstr>Nucleus locus coeruleus</vt:lpstr>
      <vt:lpstr>Locus coeruleus</vt:lpstr>
      <vt:lpstr>ADDICTION</vt:lpstr>
      <vt:lpstr>Why Medically Assisted Treatment?</vt:lpstr>
      <vt:lpstr>MEDICALLY ASSISSTED TREATMENT (MAT) TOOLS FOR OPIOID USE DISORDER (OUD)</vt:lpstr>
      <vt:lpstr>METHADONE</vt:lpstr>
      <vt:lpstr>METHADONE MAINTENCE</vt:lpstr>
      <vt:lpstr>OPIATE MAINTENCE THERAPY</vt:lpstr>
      <vt:lpstr>BUPRENORPHINE</vt:lpstr>
      <vt:lpstr>BUPRENORPHINE</vt:lpstr>
      <vt:lpstr>BUPRENORPHINE</vt:lpstr>
      <vt:lpstr>BUPRENORPHINE</vt:lpstr>
      <vt:lpstr>BUPRENORPHINE</vt:lpstr>
      <vt:lpstr>BUPRENORPHINE</vt:lpstr>
      <vt:lpstr>BUPRENORPHINE</vt:lpstr>
      <vt:lpstr>Buprenorphine Side Effects</vt:lpstr>
      <vt:lpstr>Buprenorphine Study (Sweden)</vt:lpstr>
      <vt:lpstr>Buprenorphine Study (Sweden)</vt:lpstr>
      <vt:lpstr>Buprenorphine</vt:lpstr>
      <vt:lpstr>Buprenorphine</vt:lpstr>
      <vt:lpstr>BUPRENORPHINE</vt:lpstr>
      <vt:lpstr>Buprenorphine</vt:lpstr>
      <vt:lpstr>Buprenorphine</vt:lpstr>
      <vt:lpstr>BUPRENORPHINE</vt:lpstr>
      <vt:lpstr>BUPRENORPHINE</vt:lpstr>
      <vt:lpstr>BUPRENORPHINE</vt:lpstr>
      <vt:lpstr>BUPRENORPHINE PRESCRIBING</vt:lpstr>
      <vt:lpstr>275 Patients</vt:lpstr>
      <vt:lpstr>275 Patients</vt:lpstr>
      <vt:lpstr>BUPRENORPHINE</vt:lpstr>
      <vt:lpstr>BUPRENORPHINE</vt:lpstr>
      <vt:lpstr>PowerPoint Presentation</vt:lpstr>
      <vt:lpstr>PowerPoint Presentation</vt:lpstr>
      <vt:lpstr>Buprenorphine</vt:lpstr>
      <vt:lpstr>PowerPoint Presentation</vt:lpstr>
      <vt:lpstr>PowerPoint Presentation</vt:lpstr>
      <vt:lpstr>Pregnancy: MAT vs. Withdrawal</vt:lpstr>
      <vt:lpstr>MAT during Pregnancy: Benefits</vt:lpstr>
      <vt:lpstr>BUPRENORPHINE</vt:lpstr>
      <vt:lpstr>BUPRENORPHINE</vt:lpstr>
      <vt:lpstr>MAT = Medication ASSISTED Treatment – Not a standalone</vt:lpstr>
      <vt:lpstr>Treatment</vt:lpstr>
      <vt:lpstr>Treatment</vt:lpstr>
      <vt:lpstr>THE 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Buprenorphine and Opioid Use Disorder</dc:title>
  <dc:creator>Bruce Springer</dc:creator>
  <cp:lastModifiedBy>Trisha Thrush</cp:lastModifiedBy>
  <cp:revision>76</cp:revision>
  <dcterms:created xsi:type="dcterms:W3CDTF">2019-08-05T13:04:38Z</dcterms:created>
  <dcterms:modified xsi:type="dcterms:W3CDTF">2019-08-09T17:05:19Z</dcterms:modified>
</cp:coreProperties>
</file>