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cep.org/patient-care/bup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95E8-4CB2-4043-BE60-7D32A42E7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023457"/>
            <a:ext cx="7766936" cy="3027379"/>
          </a:xfrm>
        </p:spPr>
        <p:txBody>
          <a:bodyPr/>
          <a:lstStyle/>
          <a:p>
            <a:pPr algn="ctr"/>
            <a:r>
              <a:rPr lang="en-US" dirty="0"/>
              <a:t>BUPE: An Innovative Tool for Managing Opioid Use Disorders in Emergency Departments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8EB97-3651-4E7B-856C-BF0683DE0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7837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Presentation from the National Rx Summit April 2019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Rebecca Emmenecker</a:t>
            </a:r>
          </a:p>
          <a:p>
            <a:pPr algn="ctr"/>
            <a:r>
              <a:rPr lang="en-US" dirty="0"/>
              <a:t>MSHN Treatment Specialist</a:t>
            </a:r>
          </a:p>
        </p:txBody>
      </p:sp>
    </p:spTree>
    <p:extLst>
      <p:ext uri="{BB962C8B-B14F-4D97-AF65-F5344CB8AC3E}">
        <p14:creationId xmlns:p14="http://schemas.microsoft.com/office/powerpoint/2010/main" val="27016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A02E8-FD4F-4F04-AA5A-0113336CB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0" y="0"/>
            <a:ext cx="8938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9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662C29-E9A2-433A-9474-7842EE129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11" y="1885950"/>
            <a:ext cx="104298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4CE61-8D4A-46C1-BCC1-814F5BE52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1" y="1952625"/>
            <a:ext cx="106013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0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6A1923-0C71-4665-9430-5CD9BA9ED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5" y="0"/>
            <a:ext cx="8784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5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878E6C-6C23-44CC-9256-CB12E056F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3" y="735041"/>
            <a:ext cx="106013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0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160F7-8E75-4702-A47F-EF5712CA4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1" y="1857812"/>
            <a:ext cx="104298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51ADFF-23AF-4729-855F-26BBC132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9" y="1502112"/>
            <a:ext cx="10591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6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EB6C2-C285-4C89-BE46-7352578C1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76" y="0"/>
            <a:ext cx="994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1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AFFB3-C1D6-4464-840D-AA202757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8" y="1998050"/>
            <a:ext cx="10591800" cy="41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7B8A9A-0FD9-4B79-82AB-2566B73C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35" y="2417150"/>
            <a:ext cx="104108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48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A31DC-B298-4913-88AD-B7E9244C7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4" y="2003921"/>
            <a:ext cx="105632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4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404F-305F-4E4A-858E-239D58AC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support Buprenorphine in the 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0873F-9523-454B-A576-A3F1E4434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 physicians are in a unique position to interact with people with OUD.</a:t>
            </a:r>
          </a:p>
          <a:p>
            <a:r>
              <a:rPr lang="en-US" dirty="0"/>
              <a:t>These same people are often seen multiple times in the ED. </a:t>
            </a:r>
          </a:p>
          <a:p>
            <a:r>
              <a:rPr lang="en-US" dirty="0"/>
              <a:t>Often seen for Naloxone to reverse an OD.</a:t>
            </a:r>
          </a:p>
          <a:p>
            <a:r>
              <a:rPr lang="en-US" dirty="0"/>
              <a:t>Research indicates positive outcomes with the initiation of medication in the ED for OUD.</a:t>
            </a:r>
          </a:p>
          <a:p>
            <a:pPr lvl="1"/>
            <a:r>
              <a:rPr lang="en-US" dirty="0"/>
              <a:t>A 2015 study (JAMA) found that twice as many patients were in OUD treatment at 30 days when the ED initiated Buprenorphine. </a:t>
            </a:r>
          </a:p>
          <a:p>
            <a:r>
              <a:rPr lang="en-US" dirty="0"/>
              <a:t>The opioid epidemic is strongly impacting ED’s.</a:t>
            </a:r>
          </a:p>
          <a:p>
            <a:r>
              <a:rPr lang="en-US" dirty="0"/>
              <a:t>Since 2002, ED physicians  can administer buprenorphine in the ED for opioid withdrawal.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2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F576A0-17F3-4BBC-BF63-77235C660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54" y="976312"/>
            <a:ext cx="106013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65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33B1B3-A38A-457F-9FBD-B2AE7ACF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86" y="1057275"/>
            <a:ext cx="107251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3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4CDF7E-55D4-4E28-B06F-0782DEFC5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1" y="0"/>
            <a:ext cx="8724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49940C-AE02-457B-BB64-6EBF5335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59" y="1058389"/>
            <a:ext cx="106299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9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E340-BFEB-41FA-BF5C-9AB7FB85D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0711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2D51-0D83-41B9-9C48-8F50D012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BUPE: Buprenorphine Use in the Emergency Department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B62D-F923-4A76-B993-DA0782703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319132"/>
          </a:xfrm>
        </p:spPr>
        <p:txBody>
          <a:bodyPr/>
          <a:lstStyle/>
          <a:p>
            <a:r>
              <a:rPr lang="en-US" dirty="0"/>
              <a:t>Developed by two emergency department physicians for physicians use in implementing Buprenorphine with patients in the ED. </a:t>
            </a:r>
          </a:p>
          <a:p>
            <a:pPr lvl="1"/>
            <a:r>
              <a:rPr lang="en-US" dirty="0"/>
              <a:t>Eric Ketcham, MD, MBA, FACEP, FASAM</a:t>
            </a:r>
          </a:p>
          <a:p>
            <a:pPr lvl="1"/>
            <a:r>
              <a:rPr lang="en-US" dirty="0"/>
              <a:t>Shawn Ryan, MD, MBA, ABEM, ABAM</a:t>
            </a:r>
          </a:p>
          <a:p>
            <a:r>
              <a:rPr lang="en-US" dirty="0"/>
              <a:t>“App” or Application for smartphones from Google Play, Apple, and found on the internet (</a:t>
            </a:r>
            <a:r>
              <a:rPr lang="en-US" dirty="0">
                <a:hlinkClick r:id="rId2"/>
              </a:rPr>
              <a:t>https://www.acep.org/patient-care/bupe/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F3829-A4F2-4238-B2B6-E67517494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02" y="4217447"/>
            <a:ext cx="88392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6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7FE1-6959-43BA-917E-C2216699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to Support Use of BUPE in Emergency Departments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BB25F-0837-4D44-93DF-401F33686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Department visits related to opioids have been climbing for years and continue to do so. </a:t>
            </a:r>
          </a:p>
          <a:p>
            <a:r>
              <a:rPr lang="en-US" dirty="0"/>
              <a:t>Only 3 of 10 patients who had an overdose received MAT in the year following the overdose. </a:t>
            </a:r>
          </a:p>
          <a:p>
            <a:r>
              <a:rPr lang="en-US" dirty="0"/>
              <a:t>Patients who don’t receive MAT have a much higher mortality rate when compared to patients receiving MAT:</a:t>
            </a:r>
          </a:p>
          <a:p>
            <a:pPr lvl="1"/>
            <a:r>
              <a:rPr lang="en-US" dirty="0"/>
              <a:t>Untreated patients with OUD have at Year 1:</a:t>
            </a:r>
          </a:p>
          <a:p>
            <a:pPr lvl="2"/>
            <a:r>
              <a:rPr lang="en-US" dirty="0"/>
              <a:t>Greater than 2.5 times all cause mortality</a:t>
            </a:r>
          </a:p>
          <a:p>
            <a:pPr lvl="2"/>
            <a:r>
              <a:rPr lang="en-US" dirty="0"/>
              <a:t>Greater than 8 times overdose mortality</a:t>
            </a:r>
          </a:p>
        </p:txBody>
      </p:sp>
    </p:spTree>
    <p:extLst>
      <p:ext uri="{BB962C8B-B14F-4D97-AF65-F5344CB8AC3E}">
        <p14:creationId xmlns:p14="http://schemas.microsoft.com/office/powerpoint/2010/main" val="292166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0268-C62D-4F8C-BCC5-8F29171D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 Key Steps for ED’s with 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EB55-2CC3-40B3-949D-537A71AA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</a:t>
            </a:r>
          </a:p>
          <a:p>
            <a:pPr lvl="1"/>
            <a:r>
              <a:rPr lang="en-US" dirty="0"/>
              <a:t>Screening in the ED should be accurate, reliable, and easy/quick to administer. </a:t>
            </a:r>
          </a:p>
          <a:p>
            <a:r>
              <a:rPr lang="en-US" dirty="0"/>
              <a:t>Manage</a:t>
            </a:r>
          </a:p>
          <a:p>
            <a:r>
              <a:rPr lang="en-US" dirty="0"/>
              <a:t>Refer (or Admit)</a:t>
            </a:r>
          </a:p>
        </p:txBody>
      </p:sp>
    </p:spTree>
    <p:extLst>
      <p:ext uri="{BB962C8B-B14F-4D97-AF65-F5344CB8AC3E}">
        <p14:creationId xmlns:p14="http://schemas.microsoft.com/office/powerpoint/2010/main" val="141342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D5E-4FCE-4CF3-9481-D58531E1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 of BUPE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8329-DDE6-4764-AAF5-2AD5364FF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Bring the fundamentals of treating OUD with buprenorphine into the hands of the ED Doc’s at the bedside.</a:t>
            </a:r>
          </a:p>
          <a:p>
            <a:r>
              <a:rPr lang="en-US" dirty="0"/>
              <a:t>Convenience</a:t>
            </a:r>
          </a:p>
          <a:p>
            <a:r>
              <a:rPr lang="en-US" dirty="0"/>
              <a:t>Ease of Navigation</a:t>
            </a:r>
          </a:p>
          <a:p>
            <a:r>
              <a:rPr lang="en-US" dirty="0"/>
              <a:t>Complete Reference</a:t>
            </a:r>
          </a:p>
          <a:p>
            <a:r>
              <a:rPr lang="en-US" dirty="0"/>
              <a:t>Overcome Resistance</a:t>
            </a:r>
          </a:p>
          <a:p>
            <a:r>
              <a:rPr lang="en-US" dirty="0"/>
              <a:t>Build Confidence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4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084B-DD19-4223-965F-7380BDDD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BUPE App –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8A08-D882-4094-B8B7-19E0A436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B</a:t>
            </a:r>
            <a:r>
              <a:rPr lang="en-US" sz="2800" dirty="0"/>
              <a:t>egin Prescribing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U</a:t>
            </a:r>
            <a:r>
              <a:rPr lang="en-US" sz="2800" dirty="0"/>
              <a:t>tilize Naloxone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P</a:t>
            </a:r>
            <a:r>
              <a:rPr lang="en-US" sz="2800" dirty="0"/>
              <a:t>rovide Linkage to Treatment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E</a:t>
            </a:r>
            <a:r>
              <a:rPr lang="en-US" sz="2800" dirty="0"/>
              <a:t>ducate on Rules &amp; Regulations</a:t>
            </a:r>
          </a:p>
        </p:txBody>
      </p:sp>
    </p:spTree>
    <p:extLst>
      <p:ext uri="{BB962C8B-B14F-4D97-AF65-F5344CB8AC3E}">
        <p14:creationId xmlns:p14="http://schemas.microsoft.com/office/powerpoint/2010/main" val="127534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D8069-EED1-4E28-BEB1-CD633C39D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00012"/>
            <a:ext cx="1072515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4F00-D259-4C21-A487-6642A3F5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BUPE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07285-091E-4BCD-A2D1-247658381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042809"/>
            <a:ext cx="9277612" cy="32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20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381</Words>
  <Application>Microsoft Office PowerPoint</Application>
  <PresentationFormat>Widescreen</PresentationFormat>
  <Paragraphs>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BUPE: An Innovative Tool for Managing Opioid Use Disorders in Emergency Departments</vt:lpstr>
      <vt:lpstr>Why support Buprenorphine in the ED….</vt:lpstr>
      <vt:lpstr>BUPE: Buprenorphine Use in the Emergency Department Tool</vt:lpstr>
      <vt:lpstr>Data to Support Use of BUPE in Emergency Departments</vt:lpstr>
      <vt:lpstr>3 Key Steps for ED’s with OUD</vt:lpstr>
      <vt:lpstr>Objectives of BUPE App</vt:lpstr>
      <vt:lpstr>Objectives of BUPE App – Continued…</vt:lpstr>
      <vt:lpstr>PowerPoint Presentation</vt:lpstr>
      <vt:lpstr>BUPE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BUPE: Buprenorphine use in the Emergency Department Tool</dc:title>
  <dc:creator>Trisha Thrush</dc:creator>
  <cp:lastModifiedBy>Trisha Thrush</cp:lastModifiedBy>
  <cp:revision>12</cp:revision>
  <dcterms:created xsi:type="dcterms:W3CDTF">2019-09-12T18:29:01Z</dcterms:created>
  <dcterms:modified xsi:type="dcterms:W3CDTF">2019-09-18T14:57:21Z</dcterms:modified>
</cp:coreProperties>
</file>