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81" r:id="rId3"/>
    <p:sldId id="257" r:id="rId4"/>
    <p:sldId id="258" r:id="rId5"/>
    <p:sldId id="259" r:id="rId6"/>
    <p:sldId id="260" r:id="rId7"/>
    <p:sldId id="261" r:id="rId8"/>
    <p:sldId id="27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8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9/18/2019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acep.org/patient-care/bupe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895E8-4CB2-4043-BE60-7D32A42E70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1023457"/>
            <a:ext cx="7766936" cy="3027379"/>
          </a:xfrm>
        </p:spPr>
        <p:txBody>
          <a:bodyPr/>
          <a:lstStyle/>
          <a:p>
            <a:pPr algn="ctr"/>
            <a:r>
              <a:rPr lang="en-US" dirty="0"/>
              <a:t>BUPE: An Innovative Tool for Managing Opioid Use Disorders in Emergency Departments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38EB97-3651-4E7B-856C-BF0683DE01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78371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Presentation from the National Rx Summit April 2019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Rebecca Emmenecker</a:t>
            </a:r>
          </a:p>
          <a:p>
            <a:pPr algn="ctr"/>
            <a:r>
              <a:rPr lang="en-US" dirty="0"/>
              <a:t>MSHN Treatment Specialist</a:t>
            </a:r>
          </a:p>
        </p:txBody>
      </p:sp>
    </p:spTree>
    <p:extLst>
      <p:ext uri="{BB962C8B-B14F-4D97-AF65-F5344CB8AC3E}">
        <p14:creationId xmlns:p14="http://schemas.microsoft.com/office/powerpoint/2010/main" val="2701617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62A02E8-FD4F-4F04-AA5A-0113336CBF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150" y="0"/>
            <a:ext cx="89388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3979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E662C29-E9A2-433A-9474-7842EE1290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611" y="1885950"/>
            <a:ext cx="10429875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8698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4A4CE61-8D4A-46C1-BCC1-814F5BE525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441" y="1952625"/>
            <a:ext cx="10601325" cy="295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9060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26A1923-0C71-4665-9430-5CD9BA9ED7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65" y="0"/>
            <a:ext cx="87840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7573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9878E6C-6C23-44CC-9256-CB12E056FF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663" y="735041"/>
            <a:ext cx="10601325" cy="515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3036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3F160F7-8E75-4702-A47F-EF5712CA4B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31" y="1857812"/>
            <a:ext cx="10429875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1112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D51ADFF-23AF-4729-855F-26BBC13206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359" y="1502112"/>
            <a:ext cx="10591800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9641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E2EB6C2-C285-4C89-BE46-7352578C14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776" y="0"/>
            <a:ext cx="99476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4110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07AFFB3-C1D6-4464-840D-AA202757BC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48" y="1998050"/>
            <a:ext cx="10591800" cy="4191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37B8A9A-0FD9-4B79-82AB-2566B73CF6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835" y="2417150"/>
            <a:ext cx="10410825" cy="204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3481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AFA31DC-B298-4913-88AD-B7E9244C73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824" y="2003921"/>
            <a:ext cx="10563225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141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3404F-305F-4E4A-858E-239D58AC3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support Buprenorphine in the ED….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20873F-9523-454B-A576-A3F1E4434D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ED physicians are in a unique position to interact with people with OUD.</a:t>
            </a:r>
          </a:p>
          <a:p>
            <a:r>
              <a:rPr lang="en-US" dirty="0"/>
              <a:t>These same people are often seen multiple times in the ED. </a:t>
            </a:r>
          </a:p>
          <a:p>
            <a:r>
              <a:rPr lang="en-US" dirty="0"/>
              <a:t>Often seen for Naloxone to reverse an OD.</a:t>
            </a:r>
          </a:p>
          <a:p>
            <a:r>
              <a:rPr lang="en-US" dirty="0"/>
              <a:t>Research indicates positive outcomes with the initiation of medication in the ED for OUD.</a:t>
            </a:r>
          </a:p>
          <a:p>
            <a:pPr lvl="1"/>
            <a:r>
              <a:rPr lang="en-US" dirty="0"/>
              <a:t>A 2015 study (JAMA) found that twice as many patients were in OUD treatment at 30 days when the ED initiated Buprenorphine. </a:t>
            </a:r>
          </a:p>
          <a:p>
            <a:r>
              <a:rPr lang="en-US" dirty="0"/>
              <a:t>The opioid epidemic is strongly impacting ED’s.</a:t>
            </a:r>
          </a:p>
          <a:p>
            <a:r>
              <a:rPr lang="en-US" dirty="0"/>
              <a:t>Since 2002, ED physicians  can administer buprenorphine in the ED for opioid withdrawal.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07234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5F576A0-17F3-4BBC-BF63-77235C6607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554" y="976312"/>
            <a:ext cx="10601325" cy="490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3658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B33B1B3-A38A-457F-9FBD-B2AE7ACF8F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586" y="1057275"/>
            <a:ext cx="10725150" cy="474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3332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14CDF7E-55D4-4E28-B06F-0782DEFC58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301" y="0"/>
            <a:ext cx="87247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3184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649940C-AE02-457B-BB64-6EBF5335BA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859" y="1058389"/>
            <a:ext cx="10629900" cy="439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3793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2BE340-BFEB-41FA-BF5C-9AB7FB85D7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707111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B2D51-0D83-41B9-9C48-8F50D0128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BUPE: Buprenorphine Use in the Emergency Department Tool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4B62D-F923-4A76-B993-DA07827031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90"/>
            <a:ext cx="8596668" cy="2319132"/>
          </a:xfrm>
        </p:spPr>
        <p:txBody>
          <a:bodyPr/>
          <a:lstStyle/>
          <a:p>
            <a:r>
              <a:rPr lang="en-US" dirty="0"/>
              <a:t>Developed by two emergency department physicians for physicians use in implementing Buprenorphine with patients in the ED. </a:t>
            </a:r>
          </a:p>
          <a:p>
            <a:pPr lvl="1"/>
            <a:r>
              <a:rPr lang="en-US" dirty="0"/>
              <a:t>Eric Ketcham, MD, MBA, FACEP, FASAM</a:t>
            </a:r>
          </a:p>
          <a:p>
            <a:pPr lvl="1"/>
            <a:r>
              <a:rPr lang="en-US" dirty="0"/>
              <a:t>Shawn Ryan, MD, MBA, ABEM, ABAM</a:t>
            </a:r>
          </a:p>
          <a:p>
            <a:r>
              <a:rPr lang="en-US" dirty="0"/>
              <a:t>“App” or Application for smartphones from Google Play, Apple, and found on the internet (</a:t>
            </a:r>
            <a:r>
              <a:rPr lang="en-US" dirty="0">
                <a:hlinkClick r:id="rId2"/>
              </a:rPr>
              <a:t>https://www.acep.org/patient-care/bupe/</a:t>
            </a:r>
            <a:r>
              <a:rPr lang="en-US" dirty="0"/>
              <a:t>)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8F3829-A4F2-4238-B2B6-E675174940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802" y="4217447"/>
            <a:ext cx="8839200" cy="233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3657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97FE1-6959-43BA-917E-C2216699F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Data to Support Use of BUPE in Emergency Departments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CBB25F-0837-4D44-93DF-401F33686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Emergency Department visits related to opioids have been climbing for years and continue to do so. </a:t>
            </a:r>
          </a:p>
          <a:p>
            <a:r>
              <a:rPr lang="en-US" dirty="0"/>
              <a:t>Only 3 of 10 patients who had an overdose received MAT in the year following the overdose. </a:t>
            </a:r>
          </a:p>
          <a:p>
            <a:r>
              <a:rPr lang="en-US" dirty="0"/>
              <a:t>Patients who don’t receive MAT have a much higher mortality rate when compared to patients receiving MAT:</a:t>
            </a:r>
          </a:p>
          <a:p>
            <a:pPr lvl="1"/>
            <a:r>
              <a:rPr lang="en-US" dirty="0"/>
              <a:t>Untreated patients with OUD have at Year 1:</a:t>
            </a:r>
          </a:p>
          <a:p>
            <a:pPr lvl="2"/>
            <a:r>
              <a:rPr lang="en-US" dirty="0"/>
              <a:t>Greater than 2.5 times all cause mortality</a:t>
            </a:r>
          </a:p>
          <a:p>
            <a:pPr lvl="2"/>
            <a:r>
              <a:rPr lang="en-US" dirty="0"/>
              <a:t>Greater than 8 times overdose mortality</a:t>
            </a:r>
          </a:p>
        </p:txBody>
      </p:sp>
    </p:spTree>
    <p:extLst>
      <p:ext uri="{BB962C8B-B14F-4D97-AF65-F5344CB8AC3E}">
        <p14:creationId xmlns:p14="http://schemas.microsoft.com/office/powerpoint/2010/main" val="2921665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10268-C62D-4F8C-BCC5-8F29171D2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3 Key Steps for ED’s with OUD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EDEB55-2CC3-40B3-949D-537A71AADE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Identify</a:t>
            </a:r>
          </a:p>
          <a:p>
            <a:pPr lvl="1"/>
            <a:r>
              <a:rPr lang="en-US" dirty="0"/>
              <a:t>Screening in the ED should be accurate, reliable, and easy/quick to administer. </a:t>
            </a:r>
          </a:p>
          <a:p>
            <a:r>
              <a:rPr lang="en-US" dirty="0"/>
              <a:t>Manage</a:t>
            </a:r>
          </a:p>
          <a:p>
            <a:r>
              <a:rPr lang="en-US" dirty="0"/>
              <a:t>Refer (or Admit)</a:t>
            </a:r>
          </a:p>
        </p:txBody>
      </p:sp>
    </p:spTree>
    <p:extLst>
      <p:ext uri="{BB962C8B-B14F-4D97-AF65-F5344CB8AC3E}">
        <p14:creationId xmlns:p14="http://schemas.microsoft.com/office/powerpoint/2010/main" val="1413423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9ED5E-4FCE-4CF3-9481-D58531E1C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Objectives of BUPE App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CE8329-DDE6-4764-AAF5-2AD5364FF2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Bring the fundamentals of treating OUD with buprenorphine into the hands of the ED Doc’s at the bedside.</a:t>
            </a:r>
          </a:p>
          <a:p>
            <a:r>
              <a:rPr lang="en-US" dirty="0"/>
              <a:t>Convenience</a:t>
            </a:r>
          </a:p>
          <a:p>
            <a:r>
              <a:rPr lang="en-US" dirty="0"/>
              <a:t>Ease of Navigation</a:t>
            </a:r>
          </a:p>
          <a:p>
            <a:r>
              <a:rPr lang="en-US" dirty="0"/>
              <a:t>Complete Reference</a:t>
            </a:r>
          </a:p>
          <a:p>
            <a:r>
              <a:rPr lang="en-US" dirty="0"/>
              <a:t>Overcome Resistance</a:t>
            </a:r>
          </a:p>
          <a:p>
            <a:r>
              <a:rPr lang="en-US" dirty="0"/>
              <a:t>Build Confidence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49472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2084B-DD19-4223-965F-7380BDDDF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 of BUPE App – Continued…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0C8A08-D882-4094-B8B7-19E0A4361E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solidFill>
                  <a:srgbClr val="92D050"/>
                </a:solidFill>
              </a:rPr>
              <a:t>B</a:t>
            </a:r>
            <a:r>
              <a:rPr lang="en-US" sz="2800" dirty="0"/>
              <a:t>egin Prescribing</a:t>
            </a:r>
          </a:p>
          <a:p>
            <a:r>
              <a:rPr lang="en-US" sz="2800" b="1" dirty="0">
                <a:solidFill>
                  <a:srgbClr val="92D050"/>
                </a:solidFill>
              </a:rPr>
              <a:t>U</a:t>
            </a:r>
            <a:r>
              <a:rPr lang="en-US" sz="2800" dirty="0"/>
              <a:t>tilize Naloxone</a:t>
            </a:r>
          </a:p>
          <a:p>
            <a:r>
              <a:rPr lang="en-US" sz="2800" b="1" dirty="0">
                <a:solidFill>
                  <a:srgbClr val="92D050"/>
                </a:solidFill>
              </a:rPr>
              <a:t>P</a:t>
            </a:r>
            <a:r>
              <a:rPr lang="en-US" sz="2800" dirty="0"/>
              <a:t>rovide Linkage to Treatment</a:t>
            </a:r>
          </a:p>
          <a:p>
            <a:r>
              <a:rPr lang="en-US" sz="2800" b="1" dirty="0">
                <a:solidFill>
                  <a:srgbClr val="92D050"/>
                </a:solidFill>
              </a:rPr>
              <a:t>E</a:t>
            </a:r>
            <a:r>
              <a:rPr lang="en-US" sz="2800" dirty="0"/>
              <a:t>ducate on Rules &amp; Regulations</a:t>
            </a:r>
          </a:p>
        </p:txBody>
      </p:sp>
    </p:spTree>
    <p:extLst>
      <p:ext uri="{BB962C8B-B14F-4D97-AF65-F5344CB8AC3E}">
        <p14:creationId xmlns:p14="http://schemas.microsoft.com/office/powerpoint/2010/main" val="12753491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9ED8069-EED1-4E28-BEB1-CD633C39DA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425" y="100012"/>
            <a:ext cx="10725150" cy="665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3973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CA4F00-D259-4C21-A487-6642A3F5F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BUPE Overview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E407285-091E-4BCD-A2D1-2476583813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175" y="2042809"/>
            <a:ext cx="9277612" cy="3278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73208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79</TotalTime>
  <Words>381</Words>
  <Application>Microsoft Office PowerPoint</Application>
  <PresentationFormat>Widescreen</PresentationFormat>
  <Paragraphs>45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Trebuchet MS</vt:lpstr>
      <vt:lpstr>Wingdings 3</vt:lpstr>
      <vt:lpstr>Facet</vt:lpstr>
      <vt:lpstr>BUPE: An Innovative Tool for Managing Opioid Use Disorders in Emergency Departments</vt:lpstr>
      <vt:lpstr>Why support Buprenorphine in the ED….</vt:lpstr>
      <vt:lpstr>BUPE: Buprenorphine Use in the Emergency Department Tool</vt:lpstr>
      <vt:lpstr>Data to Support Use of BUPE in Emergency Departments</vt:lpstr>
      <vt:lpstr>3 Key Steps for ED’s with OUD</vt:lpstr>
      <vt:lpstr>Objectives of BUPE App</vt:lpstr>
      <vt:lpstr>Objectives of BUPE App – Continued…</vt:lpstr>
      <vt:lpstr>PowerPoint Presentation</vt:lpstr>
      <vt:lpstr>BUPE Overview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BUPE: Buprenorphine use in the Emergency Department Tool</dc:title>
  <dc:creator>Trisha Thrush</dc:creator>
  <cp:lastModifiedBy>Trisha Thrush</cp:lastModifiedBy>
  <cp:revision>12</cp:revision>
  <dcterms:created xsi:type="dcterms:W3CDTF">2019-09-12T18:29:01Z</dcterms:created>
  <dcterms:modified xsi:type="dcterms:W3CDTF">2019-09-18T14:57:21Z</dcterms:modified>
</cp:coreProperties>
</file>