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10" r:id="rId3"/>
  </p:sldMasterIdLst>
  <p:notesMasterIdLst>
    <p:notesMasterId r:id="rId43"/>
  </p:notesMasterIdLst>
  <p:sldIdLst>
    <p:sldId id="284" r:id="rId4"/>
    <p:sldId id="258" r:id="rId5"/>
    <p:sldId id="316" r:id="rId6"/>
    <p:sldId id="272" r:id="rId7"/>
    <p:sldId id="286" r:id="rId8"/>
    <p:sldId id="260" r:id="rId9"/>
    <p:sldId id="285" r:id="rId10"/>
    <p:sldId id="313" r:id="rId11"/>
    <p:sldId id="273" r:id="rId12"/>
    <p:sldId id="292" r:id="rId13"/>
    <p:sldId id="279" r:id="rId14"/>
    <p:sldId id="314" r:id="rId15"/>
    <p:sldId id="315" r:id="rId16"/>
    <p:sldId id="293" r:id="rId17"/>
    <p:sldId id="306" r:id="rId18"/>
    <p:sldId id="309" r:id="rId19"/>
    <p:sldId id="308" r:id="rId20"/>
    <p:sldId id="307" r:id="rId21"/>
    <p:sldId id="310" r:id="rId22"/>
    <p:sldId id="311" r:id="rId23"/>
    <p:sldId id="312" r:id="rId24"/>
    <p:sldId id="269" r:id="rId25"/>
    <p:sldId id="289" r:id="rId26"/>
    <p:sldId id="296" r:id="rId27"/>
    <p:sldId id="277" r:id="rId28"/>
    <p:sldId id="300" r:id="rId29"/>
    <p:sldId id="303" r:id="rId30"/>
    <p:sldId id="301" r:id="rId31"/>
    <p:sldId id="302" r:id="rId32"/>
    <p:sldId id="298" r:id="rId33"/>
    <p:sldId id="297" r:id="rId34"/>
    <p:sldId id="294" r:id="rId35"/>
    <p:sldId id="287" r:id="rId36"/>
    <p:sldId id="261" r:id="rId37"/>
    <p:sldId id="264" r:id="rId38"/>
    <p:sldId id="266" r:id="rId39"/>
    <p:sldId id="267" r:id="rId40"/>
    <p:sldId id="295" r:id="rId41"/>
    <p:sldId id="26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4" d="100"/>
          <a:sy n="114" d="100"/>
        </p:scale>
        <p:origin x="360" y="102"/>
      </p:cViewPr>
      <p:guideLst>
        <p:guide orient="horz" pos="2160"/>
        <p:guide pos="3840"/>
      </p:guideLst>
    </p:cSldViewPr>
  </p:slideViewPr>
  <p:notesTextViewPr>
    <p:cViewPr>
      <p:scale>
        <a:sx n="1" d="1"/>
        <a:sy n="1" d="1"/>
      </p:scale>
      <p:origin x="0" y="0"/>
    </p:cViewPr>
  </p:notesTextViewPr>
  <p:sorterViewPr>
    <p:cViewPr>
      <p:scale>
        <a:sx n="100" d="100"/>
        <a:sy n="100" d="100"/>
      </p:scale>
      <p:origin x="0" y="-4176"/>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F46B7-2A00-452A-A628-9A109635DBD8}"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A9650-431D-450D-9809-CB0C5FF68A4B}" type="slidenum">
              <a:rPr lang="en-US" smtClean="0"/>
              <a:t>‹#›</a:t>
            </a:fld>
            <a:endParaRPr lang="en-US"/>
          </a:p>
        </p:txBody>
      </p:sp>
    </p:spTree>
    <p:extLst>
      <p:ext uri="{BB962C8B-B14F-4D97-AF65-F5344CB8AC3E}">
        <p14:creationId xmlns:p14="http://schemas.microsoft.com/office/powerpoint/2010/main" val="350022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 that I want you to walk away with from our time today is that addiction</a:t>
            </a:r>
            <a:r>
              <a:rPr lang="en-US" baseline="0" dirty="0"/>
              <a:t> is a predictable, chronic brain disease </a:t>
            </a:r>
            <a:r>
              <a:rPr lang="mr-IN" baseline="0" dirty="0"/>
              <a:t>–</a:t>
            </a:r>
            <a:r>
              <a:rPr lang="en-US" baseline="0" dirty="0"/>
              <a:t> not a moral failing.</a:t>
            </a:r>
            <a:endParaRPr lang="en-US" dirty="0"/>
          </a:p>
        </p:txBody>
      </p:sp>
      <p:sp>
        <p:nvSpPr>
          <p:cNvPr id="4" name="Slide Number Placeholder 3"/>
          <p:cNvSpPr>
            <a:spLocks noGrp="1"/>
          </p:cNvSpPr>
          <p:nvPr>
            <p:ph type="sldNum" sz="quarter" idx="10"/>
          </p:nvPr>
        </p:nvSpPr>
        <p:spPr/>
        <p:txBody>
          <a:bodyPr/>
          <a:lstStyle/>
          <a:p>
            <a:fld id="{AD77E31A-1BB6-BB44-8398-9AAEF10E7990}" type="slidenum">
              <a:rPr lang="en-US" smtClean="0"/>
              <a:t>3</a:t>
            </a:fld>
            <a:endParaRPr lang="en-US"/>
          </a:p>
        </p:txBody>
      </p:sp>
    </p:spTree>
    <p:extLst>
      <p:ext uri="{BB962C8B-B14F-4D97-AF65-F5344CB8AC3E}">
        <p14:creationId xmlns:p14="http://schemas.microsoft.com/office/powerpoint/2010/main" val="363457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0441FA8-82AF-4B41-B115-DC028C6C63B2}"/>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BBE01B73-E3F4-F040-A3B0-4F573BD44C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Symptoms are behaviors</a:t>
            </a:r>
          </a:p>
          <a:p>
            <a:r>
              <a:rPr lang="en-US" altLang="en-US" dirty="0">
                <a:latin typeface="Arial" panose="020B0604020202020204" pitchFamily="34" charset="0"/>
                <a:cs typeface="Arial" panose="020B0604020202020204" pitchFamily="34" charset="0"/>
              </a:rPr>
              <a:t>Tolerance- needing larger amounts</a:t>
            </a:r>
            <a:r>
              <a:rPr lang="en-US" altLang="en-US" baseline="0" dirty="0">
                <a:latin typeface="Arial" panose="020B0604020202020204" pitchFamily="34" charset="0"/>
                <a:cs typeface="Arial" panose="020B0604020202020204" pitchFamily="34" charset="0"/>
              </a:rPr>
              <a:t> of drug to get same euphoric effect</a:t>
            </a:r>
          </a:p>
          <a:p>
            <a:r>
              <a:rPr lang="en-US" altLang="en-US" baseline="0" dirty="0">
                <a:latin typeface="Arial" panose="020B0604020202020204" pitchFamily="34" charset="0"/>
                <a:cs typeface="Arial" panose="020B0604020202020204" pitchFamily="34" charset="0"/>
              </a:rPr>
              <a:t>Withdrawal- irritability, rhinorrhea, lacrimation, </a:t>
            </a:r>
            <a:r>
              <a:rPr lang="en-US" altLang="en-US" baseline="0" dirty="0" err="1">
                <a:latin typeface="Arial" panose="020B0604020202020204" pitchFamily="34" charset="0"/>
                <a:cs typeface="Arial" panose="020B0604020202020204" pitchFamily="34" charset="0"/>
              </a:rPr>
              <a:t>myalgias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arthralgias</a:t>
            </a:r>
            <a:r>
              <a:rPr lang="en-US" altLang="en-US" baseline="0" dirty="0">
                <a:latin typeface="Arial" panose="020B0604020202020204" pitchFamily="34" charset="0"/>
                <a:cs typeface="Arial" panose="020B0604020202020204" pitchFamily="34" charset="0"/>
              </a:rPr>
              <a:t>, N/V/D, abdominal pain, INSOMNIA</a:t>
            </a:r>
            <a:endParaRPr lang="en-US" altLang="en-US" dirty="0">
              <a:latin typeface="Arial" panose="020B0604020202020204" pitchFamily="34" charset="0"/>
              <a:cs typeface="Arial" panose="020B0604020202020204" pitchFamily="34" charset="0"/>
            </a:endParaRPr>
          </a:p>
        </p:txBody>
      </p:sp>
      <p:sp>
        <p:nvSpPr>
          <p:cNvPr id="43011" name="Slide Number Placeholder 3">
            <a:extLst>
              <a:ext uri="{FF2B5EF4-FFF2-40B4-BE49-F238E27FC236}">
                <a16:creationId xmlns:a16="http://schemas.microsoft.com/office/drawing/2014/main" id="{1E453BCC-E496-CC45-A42B-A762853611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E14C38-423A-ED46-88E8-078C1A80C682}" type="slidenum">
              <a:rPr lang="en-US" altLang="en-US" smtClean="0"/>
              <a:pPr/>
              <a:t>5</a:t>
            </a:fld>
            <a:endParaRPr lang="en-US" altLang="en-US"/>
          </a:p>
        </p:txBody>
      </p:sp>
    </p:spTree>
    <p:extLst>
      <p:ext uri="{BB962C8B-B14F-4D97-AF65-F5344CB8AC3E}">
        <p14:creationId xmlns:p14="http://schemas.microsoft.com/office/powerpoint/2010/main" val="175949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 </a:t>
            </a:r>
            <a:r>
              <a:rPr lang="en-US" dirty="0" err="1"/>
              <a:t>Haffajee’s</a:t>
            </a:r>
            <a:r>
              <a:rPr lang="en-US" dirty="0"/>
              <a:t> current unpublished work updates this for </a:t>
            </a:r>
            <a:r>
              <a:rPr lang="en-US" dirty="0" err="1"/>
              <a:t>bup</a:t>
            </a:r>
            <a:r>
              <a:rPr lang="en-US" dirty="0"/>
              <a:t>, methadone, naltrexone and looks unmet treatment need (counties w/ high overdose but low treatment) and characteristics </a:t>
            </a:r>
            <a:r>
              <a:rPr lang="en-US" dirty="0" err="1"/>
              <a:t>associaqtedw</a:t>
            </a:r>
            <a:r>
              <a:rPr lang="en-US" dirty="0"/>
              <a:t> </a:t>
            </a:r>
            <a:r>
              <a:rPr lang="en-US" dirty="0" err="1"/>
              <a:t>tih</a:t>
            </a:r>
            <a:r>
              <a:rPr lang="en-US" dirty="0"/>
              <a:t> those counties -&gt; many are rural</a:t>
            </a:r>
          </a:p>
        </p:txBody>
      </p:sp>
      <p:sp>
        <p:nvSpPr>
          <p:cNvPr id="4" name="Slide Number Placeholder 3"/>
          <p:cNvSpPr>
            <a:spLocks noGrp="1"/>
          </p:cNvSpPr>
          <p:nvPr>
            <p:ph type="sldNum" sz="quarter" idx="10"/>
          </p:nvPr>
        </p:nvSpPr>
        <p:spPr/>
        <p:txBody>
          <a:bodyPr/>
          <a:lstStyle/>
          <a:p>
            <a:fld id="{4212741C-3567-AF44-8C16-F2DA14D807FA}" type="slidenum">
              <a:rPr lang="en-US" smtClean="0"/>
              <a:t>10</a:t>
            </a:fld>
            <a:endParaRPr lang="en-US"/>
          </a:p>
        </p:txBody>
      </p:sp>
    </p:spTree>
    <p:extLst>
      <p:ext uri="{BB962C8B-B14F-4D97-AF65-F5344CB8AC3E}">
        <p14:creationId xmlns:p14="http://schemas.microsoft.com/office/powerpoint/2010/main" val="393307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effect- respiratory</a:t>
            </a:r>
            <a:r>
              <a:rPr lang="en-US" baseline="0" dirty="0"/>
              <a:t> depression NOT euphoria or pain control. </a:t>
            </a:r>
            <a:endParaRPr lang="en-US" dirty="0"/>
          </a:p>
        </p:txBody>
      </p:sp>
      <p:sp>
        <p:nvSpPr>
          <p:cNvPr id="4" name="Slide Number Placeholder 3"/>
          <p:cNvSpPr>
            <a:spLocks noGrp="1"/>
          </p:cNvSpPr>
          <p:nvPr>
            <p:ph type="sldNum" sz="quarter" idx="10"/>
          </p:nvPr>
        </p:nvSpPr>
        <p:spPr/>
        <p:txBody>
          <a:bodyPr/>
          <a:lstStyle/>
          <a:p>
            <a:fld id="{6066EC4A-4828-4568-9773-B5D081FE0C43}" type="slidenum">
              <a:rPr lang="en-US" smtClean="0"/>
              <a:t>23</a:t>
            </a:fld>
            <a:endParaRPr lang="en-US"/>
          </a:p>
        </p:txBody>
      </p:sp>
    </p:spTree>
    <p:extLst>
      <p:ext uri="{BB962C8B-B14F-4D97-AF65-F5344CB8AC3E}">
        <p14:creationId xmlns:p14="http://schemas.microsoft.com/office/powerpoint/2010/main" val="195348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Harm reduction</a:t>
            </a:r>
            <a:r>
              <a:rPr lang="en-US" sz="1200" b="0" i="0" kern="1200" dirty="0">
                <a:solidFill>
                  <a:schemeClr val="tx1"/>
                </a:solidFill>
                <a:effectLst/>
                <a:latin typeface="+mn-lt"/>
                <a:ea typeface="+mn-ea"/>
                <a:cs typeface="+mn-cs"/>
              </a:rPr>
              <a:t> is a set of practical strategies and ideas aimed at reducing negative consequences associated with drug use. </a:t>
            </a:r>
          </a:p>
          <a:p>
            <a:r>
              <a:rPr lang="en-US" sz="1200" b="0" i="0" kern="1200" dirty="0">
                <a:solidFill>
                  <a:schemeClr val="tx1"/>
                </a:solidFill>
                <a:effectLst/>
                <a:latin typeface="+mn-lt"/>
                <a:ea typeface="+mn-ea"/>
                <a:cs typeface="+mn-cs"/>
              </a:rPr>
              <a:t>Doesn’t apply with nicotine- due to inflammatory cascade released with smoking, goal is complete cessation.</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066EC4A-4828-4568-9773-B5D081FE0C43}" type="slidenum">
              <a:rPr lang="en-US" smtClean="0"/>
              <a:t>24</a:t>
            </a:fld>
            <a:endParaRPr lang="en-US"/>
          </a:p>
        </p:txBody>
      </p:sp>
    </p:spTree>
    <p:extLst>
      <p:ext uri="{BB962C8B-B14F-4D97-AF65-F5344CB8AC3E}">
        <p14:creationId xmlns:p14="http://schemas.microsoft.com/office/powerpoint/2010/main" val="104358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withdrawal-</a:t>
            </a:r>
            <a:r>
              <a:rPr lang="en-US" baseline="0" dirty="0"/>
              <a:t> convention is it is uncomfortable but not life threatening. However, a precipitated withdrawal (for example with </a:t>
            </a:r>
            <a:r>
              <a:rPr lang="en-US" baseline="0" dirty="0" err="1"/>
              <a:t>narcan</a:t>
            </a:r>
            <a:r>
              <a:rPr lang="en-US" baseline="0" dirty="0"/>
              <a:t>/naloxone) can cause catecholamine surge and be fatal. </a:t>
            </a:r>
            <a:endParaRPr lang="en-US" dirty="0"/>
          </a:p>
        </p:txBody>
      </p:sp>
      <p:sp>
        <p:nvSpPr>
          <p:cNvPr id="4" name="Slide Number Placeholder 3"/>
          <p:cNvSpPr>
            <a:spLocks noGrp="1"/>
          </p:cNvSpPr>
          <p:nvPr>
            <p:ph type="sldNum" sz="quarter" idx="10"/>
          </p:nvPr>
        </p:nvSpPr>
        <p:spPr/>
        <p:txBody>
          <a:bodyPr/>
          <a:lstStyle/>
          <a:p>
            <a:fld id="{6066EC4A-4828-4568-9773-B5D081FE0C43}" type="slidenum">
              <a:rPr lang="en-US" smtClean="0"/>
              <a:t>26</a:t>
            </a:fld>
            <a:endParaRPr lang="en-US"/>
          </a:p>
        </p:txBody>
      </p:sp>
    </p:spTree>
    <p:extLst>
      <p:ext uri="{BB962C8B-B14F-4D97-AF65-F5344CB8AC3E}">
        <p14:creationId xmlns:p14="http://schemas.microsoft.com/office/powerpoint/2010/main" val="141921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Addiction disease</a:t>
            </a:r>
            <a:r>
              <a:rPr lang="en-US" baseline="0" dirty="0"/>
              <a:t>. Relapses common. </a:t>
            </a:r>
          </a:p>
          <a:p>
            <a:r>
              <a:rPr lang="en-US" baseline="0" dirty="0"/>
              <a:t>Stable </a:t>
            </a:r>
            <a:r>
              <a:rPr lang="en-US" baseline="0" dirty="0" err="1"/>
              <a:t>pt</a:t>
            </a:r>
            <a:r>
              <a:rPr lang="en-US" baseline="0" dirty="0"/>
              <a:t>- explore mood do and factors which led to addiction in first place. </a:t>
            </a:r>
            <a:endParaRPr lang="en-US" dirty="0"/>
          </a:p>
        </p:txBody>
      </p:sp>
      <p:sp>
        <p:nvSpPr>
          <p:cNvPr id="4" name="Slide Number Placeholder 3"/>
          <p:cNvSpPr>
            <a:spLocks noGrp="1"/>
          </p:cNvSpPr>
          <p:nvPr>
            <p:ph type="sldNum" sz="quarter" idx="10"/>
          </p:nvPr>
        </p:nvSpPr>
        <p:spPr/>
        <p:txBody>
          <a:bodyPr/>
          <a:lstStyle/>
          <a:p>
            <a:fld id="{6066EC4A-4828-4568-9773-B5D081FE0C43}" type="slidenum">
              <a:rPr lang="en-US" smtClean="0"/>
              <a:t>29</a:t>
            </a:fld>
            <a:endParaRPr lang="en-US"/>
          </a:p>
        </p:txBody>
      </p:sp>
    </p:spTree>
    <p:extLst>
      <p:ext uri="{BB962C8B-B14F-4D97-AF65-F5344CB8AC3E}">
        <p14:creationId xmlns:p14="http://schemas.microsoft.com/office/powerpoint/2010/main" val="213528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7B25CAC0-D95E-9046-9073-AAEB3F20592B}"/>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3B381452-7C08-C14F-9389-A4B69412DC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Evidence-based</a:t>
            </a:r>
            <a:r>
              <a:rPr lang="en-US" altLang="en-US" baseline="0" dirty="0">
                <a:latin typeface="Arial" panose="020B0604020202020204" pitchFamily="34" charset="0"/>
                <a:cs typeface="Arial" panose="020B0604020202020204" pitchFamily="34" charset="0"/>
              </a:rPr>
              <a:t> treatment</a:t>
            </a:r>
            <a:endParaRPr lang="en-US" altLang="en-US" dirty="0">
              <a:latin typeface="Arial" panose="020B0604020202020204" pitchFamily="34" charset="0"/>
              <a:cs typeface="Arial" panose="020B0604020202020204" pitchFamily="34" charset="0"/>
            </a:endParaRPr>
          </a:p>
        </p:txBody>
      </p:sp>
      <p:sp>
        <p:nvSpPr>
          <p:cNvPr id="86019" name="Slide Number Placeholder 3">
            <a:extLst>
              <a:ext uri="{FF2B5EF4-FFF2-40B4-BE49-F238E27FC236}">
                <a16:creationId xmlns:a16="http://schemas.microsoft.com/office/drawing/2014/main" id="{2BD288CF-9B75-B240-B8E4-C0E8FBD44F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DB6FDC-593E-2A41-93D4-F76CC94BC519}" type="slidenum">
              <a:rPr lang="en-US" altLang="en-US" smtClean="0"/>
              <a:pPr/>
              <a:t>30</a:t>
            </a:fld>
            <a:endParaRPr lang="en-US" altLang="en-US"/>
          </a:p>
        </p:txBody>
      </p:sp>
    </p:spTree>
    <p:extLst>
      <p:ext uri="{BB962C8B-B14F-4D97-AF65-F5344CB8AC3E}">
        <p14:creationId xmlns:p14="http://schemas.microsoft.com/office/powerpoint/2010/main" val="265237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77803BE5-3C77-D848-AF2A-A7F5DF9D95CB}"/>
              </a:ext>
            </a:extLst>
          </p:cNvPr>
          <p:cNvSpPr>
            <a:spLocks noGrp="1" noRot="1" noChangeAspect="1" noChangeArrowheads="1" noTextEdit="1"/>
          </p:cNvSpPr>
          <p:nvPr>
            <p:ph type="sldImg"/>
          </p:nvPr>
        </p:nvSpPr>
        <p:spPr>
          <a:ln/>
        </p:spPr>
      </p:sp>
      <p:sp>
        <p:nvSpPr>
          <p:cNvPr id="89090" name="Notes Placeholder 2">
            <a:extLst>
              <a:ext uri="{FF2B5EF4-FFF2-40B4-BE49-F238E27FC236}">
                <a16:creationId xmlns:a16="http://schemas.microsoft.com/office/drawing/2014/main" id="{4B4BD022-BF31-8245-838C-417964DBEF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One of largest cohort studies of OUD </a:t>
            </a:r>
            <a:r>
              <a:rPr lang="en-US" altLang="en-US" dirty="0" err="1">
                <a:latin typeface="Arial" panose="020B0604020202020204" pitchFamily="34" charset="0"/>
                <a:cs typeface="Arial" panose="020B0604020202020204" pitchFamily="34" charset="0"/>
              </a:rPr>
              <a:t>tx</a:t>
            </a:r>
            <a:r>
              <a:rPr lang="en-US" altLang="en-US" dirty="0">
                <a:latin typeface="Arial" panose="020B0604020202020204" pitchFamily="34" charset="0"/>
                <a:cs typeface="Arial" panose="020B0604020202020204" pitchFamily="34" charset="0"/>
              </a:rPr>
              <a:t> in US published recently in </a:t>
            </a:r>
            <a:r>
              <a:rPr lang="en-US" altLang="en-US" baseline="0" dirty="0">
                <a:latin typeface="Arial" panose="020B0604020202020204" pitchFamily="34" charset="0"/>
                <a:cs typeface="Arial" panose="020B0604020202020204" pitchFamily="34" charset="0"/>
              </a:rPr>
              <a:t> Annals of IM</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Retrospective cohort study- (vs prospective)</a:t>
            </a:r>
          </a:p>
        </p:txBody>
      </p:sp>
      <p:sp>
        <p:nvSpPr>
          <p:cNvPr id="89091" name="Slide Number Placeholder 3">
            <a:extLst>
              <a:ext uri="{FF2B5EF4-FFF2-40B4-BE49-F238E27FC236}">
                <a16:creationId xmlns:a16="http://schemas.microsoft.com/office/drawing/2014/main" id="{2101C093-3EF3-7D4B-A684-CDC09A2F64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5BB11-E76E-0E4A-85C3-CE2D2D2951AE}" type="slidenum">
              <a:rPr lang="en-US" altLang="en-US" smtClean="0"/>
              <a:pPr/>
              <a:t>31</a:t>
            </a:fld>
            <a:endParaRPr lang="en-US" altLang="en-US"/>
          </a:p>
        </p:txBody>
      </p:sp>
    </p:spTree>
    <p:extLst>
      <p:ext uri="{BB962C8B-B14F-4D97-AF65-F5344CB8AC3E}">
        <p14:creationId xmlns:p14="http://schemas.microsoft.com/office/powerpoint/2010/main" val="327535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13779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38801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412481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893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4A39D9-4A76-4D35-9B86-D69508ACD341}"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71917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A39D9-4A76-4D35-9B86-D69508ACD341}"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6910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4A39D9-4A76-4D35-9B86-D69508ACD341}"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84983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4A39D9-4A76-4D35-9B86-D69508ACD341}"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761969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4A39D9-4A76-4D35-9B86-D69508ACD341}"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86223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A39D9-4A76-4D35-9B86-D69508ACD341}"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86279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A39D9-4A76-4D35-9B86-D69508ACD341}"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0370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2313304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A39D9-4A76-4D35-9B86-D69508ACD341}"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328777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A39D9-4A76-4D35-9B86-D69508ACD341}"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357908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A39D9-4A76-4D35-9B86-D69508ACD341}"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89006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A39D9-4A76-4D35-9B86-D69508ACD341}"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604829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A39D9-4A76-4D35-9B86-D69508ACD341}"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4D9F9-0C3C-4F59-BE89-7D38875B64E9}" type="slidenum">
              <a:rPr lang="en-US" smtClean="0"/>
              <a:t>‹#›</a:t>
            </a:fld>
            <a:endParaRPr lang="en-US"/>
          </a:p>
        </p:txBody>
      </p:sp>
    </p:spTree>
    <p:extLst>
      <p:ext uri="{BB962C8B-B14F-4D97-AF65-F5344CB8AC3E}">
        <p14:creationId xmlns:p14="http://schemas.microsoft.com/office/powerpoint/2010/main" val="145338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631397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18369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F13A45-E22C-4E42-B08D-F5F24CC21D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796" y="5832475"/>
            <a:ext cx="1471854" cy="889000"/>
          </a:xfrm>
          <a:prstGeom prst="rect">
            <a:avLst/>
          </a:prstGeom>
        </p:spPr>
      </p:pic>
    </p:spTree>
    <p:extLst>
      <p:ext uri="{BB962C8B-B14F-4D97-AF65-F5344CB8AC3E}">
        <p14:creationId xmlns:p14="http://schemas.microsoft.com/office/powerpoint/2010/main" val="29621784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3049824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B4BAAC-CEE4-4C46-8BCC-9399308E6FCB}"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84429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796" y="5832475"/>
            <a:ext cx="1471854" cy="889000"/>
          </a:xfrm>
          <a:prstGeom prst="rect">
            <a:avLst/>
          </a:prstGeom>
        </p:spPr>
      </p:pic>
    </p:spTree>
    <p:extLst>
      <p:ext uri="{BB962C8B-B14F-4D97-AF65-F5344CB8AC3E}">
        <p14:creationId xmlns:p14="http://schemas.microsoft.com/office/powerpoint/2010/main" val="912765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B4BAAC-CEE4-4C46-8BCC-9399308E6FCB}"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13A45-E22C-4E42-B08D-F5F24CC21DC3}"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093" y="5410919"/>
            <a:ext cx="1990907" cy="1202606"/>
          </a:xfrm>
          <a:prstGeom prst="rect">
            <a:avLst/>
          </a:prstGeom>
        </p:spPr>
      </p:pic>
    </p:spTree>
    <p:extLst>
      <p:ext uri="{BB962C8B-B14F-4D97-AF65-F5344CB8AC3E}">
        <p14:creationId xmlns:p14="http://schemas.microsoft.com/office/powerpoint/2010/main" val="1707631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4BAAC-CEE4-4C46-8BCC-9399308E6FCB}"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44692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3620998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041515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2777870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0B4BAAC-CEE4-4C46-8BCC-9399308E6FCB}" type="datetimeFigureOut">
              <a:rPr lang="en-US" smtClean="0"/>
              <a:t>8/9/2019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8047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4289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2148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093" y="5410919"/>
            <a:ext cx="1990907" cy="1202606"/>
          </a:xfrm>
          <a:prstGeom prst="rect">
            <a:avLst/>
          </a:prstGeom>
        </p:spPr>
      </p:pic>
    </p:spTree>
    <p:extLst>
      <p:ext uri="{BB962C8B-B14F-4D97-AF65-F5344CB8AC3E}">
        <p14:creationId xmlns:p14="http://schemas.microsoft.com/office/powerpoint/2010/main" val="12076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378372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138663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B4BAAC-CEE4-4C46-8BCC-9399308E6FCB}" type="datetimeFigureOut">
              <a:rPr lang="en-US" smtClean="0"/>
              <a:t>8/9/2019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F13A45-E22C-4E42-B08D-F5F24CC21DC3}" type="slidenum">
              <a:rPr lang="en-US" smtClean="0"/>
              <a:t>‹#›</a:t>
            </a:fld>
            <a:endParaRPr lang="en-US"/>
          </a:p>
        </p:txBody>
      </p:sp>
    </p:spTree>
    <p:extLst>
      <p:ext uri="{BB962C8B-B14F-4D97-AF65-F5344CB8AC3E}">
        <p14:creationId xmlns:p14="http://schemas.microsoft.com/office/powerpoint/2010/main" val="74599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058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A39D9-4A76-4D35-9B86-D69508ACD341}"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D9F9-0C3C-4F59-BE89-7D38875B64E9}" type="slidenum">
              <a:rPr lang="en-US" smtClean="0"/>
              <a:t>‹#›</a:t>
            </a:fld>
            <a:endParaRPr lang="en-US"/>
          </a:p>
        </p:txBody>
      </p:sp>
    </p:spTree>
    <p:extLst>
      <p:ext uri="{BB962C8B-B14F-4D97-AF65-F5344CB8AC3E}">
        <p14:creationId xmlns:p14="http://schemas.microsoft.com/office/powerpoint/2010/main" val="1409033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8/9/2019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357593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auditscreen.org/" TargetMode="External"/><Relationship Id="rId2" Type="http://schemas.openxmlformats.org/officeDocument/2006/relationships/hyperlink" Target="https://www.asam.org/education/live-online-cme/fundamentals-of-addiction-medicine/additional-resources/screening-assessment-for-substance-use-disorders/screening-assessment-tools" TargetMode="External"/><Relationship Id="rId1" Type="http://schemas.openxmlformats.org/officeDocument/2006/relationships/slideLayout" Target="../slideLayouts/slideLayout26.xml"/><Relationship Id="rId6" Type="http://schemas.openxmlformats.org/officeDocument/2006/relationships/hyperlink" Target="https://www.drugabuse.gov/sites/default/files/files/OpioidRiskTool.pdf" TargetMode="External"/><Relationship Id="rId5" Type="http://schemas.openxmlformats.org/officeDocument/2006/relationships/hyperlink" Target="http://www.ceasar-boston.org/clinicians/crafft.php" TargetMode="External"/><Relationship Id="rId4" Type="http://schemas.openxmlformats.org/officeDocument/2006/relationships/hyperlink" Target="https://www.psychcongress.com/saundras-corner/scales-screeners/suds/drug-use-questionnaire-dast-1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amhsa.gov/medication-assisted-treatment" TargetMode="External"/><Relationship Id="rId2" Type="http://schemas.openxmlformats.org/officeDocument/2006/relationships/hyperlink" Target="https://pcssnow.org/resources/resource-category/medication-assisted-treatment-clinical-resources/" TargetMode="External"/><Relationship Id="rId1" Type="http://schemas.openxmlformats.org/officeDocument/2006/relationships/slideLayout" Target="../slideLayouts/slideLayout26.xml"/><Relationship Id="rId4" Type="http://schemas.openxmlformats.org/officeDocument/2006/relationships/hyperlink" Target="https://store.samhsa.gov/product/TIP-63-Medications-for-Opioid-Use-Disorder-Full-Document-Including-Executive-Summary-and-Parts-1-5-/Most-Popular/SMA18-5063FULLDOC?sortByValue=4"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hyperlink" Target="mailto:suzannlk@med.umich.edu" TargetMode="External"/><Relationship Id="rId2" Type="http://schemas.openxmlformats.org/officeDocument/2006/relationships/hyperlink" Target="mailto:hazelbakera@washtenaw.org" TargetMode="External"/><Relationship Id="rId1" Type="http://schemas.openxmlformats.org/officeDocument/2006/relationships/slideLayout" Target="../slideLayouts/slideLayout26.xml"/><Relationship Id="rId4" Type="http://schemas.openxmlformats.org/officeDocument/2006/relationships/hyperlink" Target="http://www.michiganopioidcollaborativ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4654" y="2114488"/>
            <a:ext cx="2923827" cy="1766136"/>
          </a:xfrm>
          <a:prstGeom prst="rect">
            <a:avLst/>
          </a:prstGeom>
        </p:spPr>
      </p:pic>
      <p:sp>
        <p:nvSpPr>
          <p:cNvPr id="3" name="Subtitle 2"/>
          <p:cNvSpPr>
            <a:spLocks noGrp="1"/>
          </p:cNvSpPr>
          <p:nvPr>
            <p:ph type="subTitle" idx="1"/>
          </p:nvPr>
        </p:nvSpPr>
        <p:spPr>
          <a:xfrm>
            <a:off x="1294529" y="4381048"/>
            <a:ext cx="9228201" cy="1645920"/>
          </a:xfrm>
        </p:spPr>
        <p:txBody>
          <a:bodyPr>
            <a:noAutofit/>
          </a:bodyPr>
          <a:lstStyle/>
          <a:p>
            <a:pPr algn="ctr"/>
            <a:r>
              <a:rPr lang="en-US" sz="4400" dirty="0"/>
              <a:t>Medication Assisted Treatment for Opioid Use Disorder: Myths and Facts</a:t>
            </a:r>
          </a:p>
          <a:p>
            <a:pPr algn="ctr"/>
            <a:r>
              <a:rPr lang="en-US" sz="2800" dirty="0"/>
              <a:t>Audrey Hazelbaker, LMSW</a:t>
            </a:r>
          </a:p>
          <a:p>
            <a:pPr algn="ctr"/>
            <a:r>
              <a:rPr lang="en-US" sz="2800" dirty="0"/>
              <a:t> </a:t>
            </a:r>
          </a:p>
        </p:txBody>
      </p:sp>
    </p:spTree>
    <p:extLst>
      <p:ext uri="{BB962C8B-B14F-4D97-AF65-F5344CB8AC3E}">
        <p14:creationId xmlns:p14="http://schemas.microsoft.com/office/powerpoint/2010/main" val="227878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barriers to treatment?</a:t>
            </a:r>
          </a:p>
        </p:txBody>
      </p:sp>
      <p:sp>
        <p:nvSpPr>
          <p:cNvPr id="3" name="Content Placeholder 2"/>
          <p:cNvSpPr>
            <a:spLocks noGrp="1"/>
          </p:cNvSpPr>
          <p:nvPr>
            <p:ph idx="1"/>
          </p:nvPr>
        </p:nvSpPr>
        <p:spPr/>
        <p:txBody>
          <a:bodyPr>
            <a:normAutofit/>
          </a:bodyPr>
          <a:lstStyle/>
          <a:p>
            <a:r>
              <a:rPr lang="en-US" sz="2000" b="1" dirty="0"/>
              <a:t>Lack of providers in many areas</a:t>
            </a:r>
          </a:p>
          <a:p>
            <a:r>
              <a:rPr lang="en-US" sz="2000" dirty="0"/>
              <a:t>Stigma</a:t>
            </a:r>
          </a:p>
          <a:p>
            <a:r>
              <a:rPr lang="en-US" sz="2000" dirty="0"/>
              <a:t>Complexities of addiction</a:t>
            </a:r>
          </a:p>
        </p:txBody>
      </p:sp>
      <p:pic>
        <p:nvPicPr>
          <p:cNvPr id="4" name="Content Placeholder 3"/>
          <p:cNvPicPr>
            <a:picLocks noChangeAspect="1"/>
          </p:cNvPicPr>
          <p:nvPr/>
        </p:nvPicPr>
        <p:blipFill>
          <a:blip r:embed="rId3"/>
          <a:stretch>
            <a:fillRect/>
          </a:stretch>
        </p:blipFill>
        <p:spPr>
          <a:xfrm>
            <a:off x="5729468" y="2031344"/>
            <a:ext cx="5335206" cy="3892275"/>
          </a:xfrm>
          <a:prstGeom prst="rect">
            <a:avLst/>
          </a:prstGeom>
        </p:spPr>
      </p:pic>
      <p:sp>
        <p:nvSpPr>
          <p:cNvPr id="5" name="Rectangle 4">
            <a:extLst>
              <a:ext uri="{FF2B5EF4-FFF2-40B4-BE49-F238E27FC236}">
                <a16:creationId xmlns:a16="http://schemas.microsoft.com/office/drawing/2014/main" id="{D8AECA87-ADC5-0F42-B6D3-C4D84D08E25E}"/>
              </a:ext>
            </a:extLst>
          </p:cNvPr>
          <p:cNvSpPr/>
          <p:nvPr/>
        </p:nvSpPr>
        <p:spPr>
          <a:xfrm>
            <a:off x="416861" y="6426471"/>
            <a:ext cx="1597681" cy="307777"/>
          </a:xfrm>
          <a:prstGeom prst="rect">
            <a:avLst/>
          </a:prstGeom>
        </p:spPr>
        <p:txBody>
          <a:bodyPr wrap="none">
            <a:spAutoFit/>
          </a:bodyPr>
          <a:lstStyle/>
          <a:p>
            <a:r>
              <a:rPr lang="en-US" sz="1400" dirty="0"/>
              <a:t>(Rosenblatt 2015)</a:t>
            </a:r>
          </a:p>
        </p:txBody>
      </p:sp>
    </p:spTree>
    <p:extLst>
      <p:ext uri="{BB962C8B-B14F-4D97-AF65-F5344CB8AC3E}">
        <p14:creationId xmlns:p14="http://schemas.microsoft.com/office/powerpoint/2010/main" val="1930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a:t>
            </a:r>
          </a:p>
        </p:txBody>
      </p:sp>
      <p:sp>
        <p:nvSpPr>
          <p:cNvPr id="3" name="Content Placeholder 2"/>
          <p:cNvSpPr>
            <a:spLocks noGrp="1"/>
          </p:cNvSpPr>
          <p:nvPr>
            <p:ph idx="1"/>
          </p:nvPr>
        </p:nvSpPr>
        <p:spPr/>
        <p:txBody>
          <a:bodyPr>
            <a:normAutofit lnSpcReduction="10000"/>
          </a:bodyPr>
          <a:lstStyle/>
          <a:p>
            <a:pPr>
              <a:spcAft>
                <a:spcPts val="1200"/>
              </a:spcAft>
            </a:pPr>
            <a:r>
              <a:rPr lang="en-US" sz="3200" dirty="0"/>
              <a:t>Stigma is defined as a mark of disgrace or infamy, a stain or reproach, as on one's reputation</a:t>
            </a:r>
          </a:p>
          <a:p>
            <a:pPr>
              <a:spcAft>
                <a:spcPts val="1200"/>
              </a:spcAft>
            </a:pPr>
            <a:r>
              <a:rPr lang="en-US" sz="3200" dirty="0"/>
              <a:t>Substance use disorders are some of the most stigmatized conditions</a:t>
            </a:r>
          </a:p>
          <a:p>
            <a:pPr>
              <a:spcAft>
                <a:spcPts val="1200"/>
              </a:spcAft>
            </a:pPr>
            <a:r>
              <a:rPr lang="en-US" sz="3200" dirty="0"/>
              <a:t>There is often a perceived fault with substance use disorder as well as perceived control about the condition</a:t>
            </a:r>
          </a:p>
          <a:p>
            <a:pPr>
              <a:spcAft>
                <a:spcPts val="1200"/>
              </a:spcAft>
            </a:pPr>
            <a:r>
              <a:rPr lang="en-US" sz="3200" dirty="0"/>
              <a:t>This stigma can lead to individuals being less likely to seek help or dropping out of treatment early</a:t>
            </a:r>
          </a:p>
        </p:txBody>
      </p:sp>
    </p:spTree>
    <p:extLst>
      <p:ext uri="{BB962C8B-B14F-4D97-AF65-F5344CB8AC3E}">
        <p14:creationId xmlns:p14="http://schemas.microsoft.com/office/powerpoint/2010/main" val="198207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D2E2-0D50-4507-A928-B30D96895E51}"/>
              </a:ext>
            </a:extLst>
          </p:cNvPr>
          <p:cNvSpPr>
            <a:spLocks noGrp="1"/>
          </p:cNvSpPr>
          <p:nvPr>
            <p:ph type="title"/>
          </p:nvPr>
        </p:nvSpPr>
        <p:spPr/>
        <p:txBody>
          <a:bodyPr/>
          <a:lstStyle/>
          <a:p>
            <a:r>
              <a:rPr lang="en-US" dirty="0"/>
              <a:t>Types of stigma</a:t>
            </a:r>
          </a:p>
        </p:txBody>
      </p:sp>
      <p:sp>
        <p:nvSpPr>
          <p:cNvPr id="3" name="Content Placeholder 2">
            <a:extLst>
              <a:ext uri="{FF2B5EF4-FFF2-40B4-BE49-F238E27FC236}">
                <a16:creationId xmlns:a16="http://schemas.microsoft.com/office/drawing/2014/main" id="{49CF5CF6-16C0-43F9-BB59-B39364F662F0}"/>
              </a:ext>
            </a:extLst>
          </p:cNvPr>
          <p:cNvSpPr>
            <a:spLocks noGrp="1"/>
          </p:cNvSpPr>
          <p:nvPr>
            <p:ph idx="1"/>
          </p:nvPr>
        </p:nvSpPr>
        <p:spPr/>
        <p:txBody>
          <a:bodyPr/>
          <a:lstStyle/>
          <a:p>
            <a:r>
              <a:rPr lang="en-US" sz="2800" dirty="0"/>
              <a:t>Stigma from within</a:t>
            </a:r>
          </a:p>
          <a:p>
            <a:pPr lvl="1"/>
            <a:r>
              <a:rPr lang="en-US" sz="2800" dirty="0"/>
              <a:t>Blame self, feel hopeless</a:t>
            </a:r>
          </a:p>
          <a:p>
            <a:r>
              <a:rPr lang="en-US" sz="2800" dirty="0"/>
              <a:t>Stigma from recovery community</a:t>
            </a:r>
          </a:p>
          <a:p>
            <a:pPr lvl="1"/>
            <a:r>
              <a:rPr lang="en-US" sz="2800" dirty="0"/>
              <a:t>Medications versus “abstinence”</a:t>
            </a:r>
          </a:p>
          <a:p>
            <a:r>
              <a:rPr lang="en-US" sz="2800" dirty="0"/>
              <a:t> Stigma from clinicians</a:t>
            </a:r>
          </a:p>
          <a:p>
            <a:pPr lvl="1"/>
            <a:r>
              <a:rPr lang="en-US" sz="2800" dirty="0"/>
              <a:t>Belief that treatment is ineffective</a:t>
            </a:r>
          </a:p>
          <a:p>
            <a:r>
              <a:rPr lang="en-US" sz="2800" dirty="0"/>
              <a:t> Stigma from outside</a:t>
            </a:r>
          </a:p>
          <a:p>
            <a:pPr lvl="1"/>
            <a:r>
              <a:rPr lang="en-US" sz="2800" dirty="0"/>
              <a:t>Choice versus disease (moral failing)</a:t>
            </a:r>
            <a:endParaRPr lang="en-US" dirty="0"/>
          </a:p>
        </p:txBody>
      </p:sp>
    </p:spTree>
    <p:extLst>
      <p:ext uri="{BB962C8B-B14F-4D97-AF65-F5344CB8AC3E}">
        <p14:creationId xmlns:p14="http://schemas.microsoft.com/office/powerpoint/2010/main" val="178900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9EE4-79C9-4EDC-8C52-1CC6FB4D1368}"/>
              </a:ext>
            </a:extLst>
          </p:cNvPr>
          <p:cNvSpPr>
            <a:spLocks noGrp="1"/>
          </p:cNvSpPr>
          <p:nvPr>
            <p:ph type="title"/>
          </p:nvPr>
        </p:nvSpPr>
        <p:spPr/>
        <p:txBody>
          <a:bodyPr/>
          <a:lstStyle/>
          <a:p>
            <a:r>
              <a:rPr lang="en-US" dirty="0"/>
              <a:t>How can we reduce stigma? </a:t>
            </a:r>
          </a:p>
        </p:txBody>
      </p:sp>
      <p:pic>
        <p:nvPicPr>
          <p:cNvPr id="4" name="Content Placeholder 3" descr="Image result for addiction stigma">
            <a:extLst>
              <a:ext uri="{FF2B5EF4-FFF2-40B4-BE49-F238E27FC236}">
                <a16:creationId xmlns:a16="http://schemas.microsoft.com/office/drawing/2014/main" id="{2170223D-D7EB-4914-9CD8-1AAB3B6F86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331" y="2011363"/>
            <a:ext cx="8413750"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1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 MYTHS about mat</a:t>
            </a:r>
          </a:p>
        </p:txBody>
      </p:sp>
    </p:spTree>
    <p:extLst>
      <p:ext uri="{BB962C8B-B14F-4D97-AF65-F5344CB8AC3E}">
        <p14:creationId xmlns:p14="http://schemas.microsoft.com/office/powerpoint/2010/main" val="294165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1:</a:t>
            </a:r>
            <a:br>
              <a:rPr lang="en-US" dirty="0"/>
            </a:br>
            <a:r>
              <a:rPr lang="en-US" dirty="0"/>
              <a:t>MAT JUST TRADES  ONE ADDICTION FOR  ANOTHER</a:t>
            </a:r>
          </a:p>
        </p:txBody>
      </p:sp>
      <p:sp>
        <p:nvSpPr>
          <p:cNvPr id="3" name="Content Placeholder 2"/>
          <p:cNvSpPr>
            <a:spLocks noGrp="1"/>
          </p:cNvSpPr>
          <p:nvPr>
            <p:ph idx="1"/>
          </p:nvPr>
        </p:nvSpPr>
        <p:spPr>
          <a:xfrm>
            <a:off x="1202919" y="2920180"/>
            <a:ext cx="9784080" cy="3297739"/>
          </a:xfrm>
        </p:spPr>
        <p:txBody>
          <a:bodyPr/>
          <a:lstStyle/>
          <a:p>
            <a:pPr marL="0" indent="0">
              <a:buNone/>
            </a:pPr>
            <a:r>
              <a:rPr lang="en-US" sz="3200" dirty="0"/>
              <a:t>MAT bridges the biological and behavioral components of addiction. Research indicates  that a combination of medication  and behavioral therapies can successfully treat SUDs and help sustain recovery. </a:t>
            </a:r>
          </a:p>
          <a:p>
            <a:pPr marL="0" indent="0">
              <a:buNone/>
            </a:pPr>
            <a:endParaRPr lang="en-US" dirty="0"/>
          </a:p>
          <a:p>
            <a:pPr marL="0" indent="0">
              <a:buNone/>
            </a:pPr>
            <a:r>
              <a:rPr lang="en-US" dirty="0"/>
              <a:t>http://www.integration.samhsa. </a:t>
            </a:r>
            <a:r>
              <a:rPr lang="en-US" dirty="0" err="1"/>
              <a:t>gov</a:t>
            </a:r>
            <a:r>
              <a:rPr lang="en-US" dirty="0"/>
              <a:t>/clinical-practice/mat/mat-overview</a:t>
            </a:r>
          </a:p>
          <a:p>
            <a:endParaRPr lang="en-US" dirty="0"/>
          </a:p>
        </p:txBody>
      </p:sp>
    </p:spTree>
    <p:extLst>
      <p:ext uri="{BB962C8B-B14F-4D97-AF65-F5344CB8AC3E}">
        <p14:creationId xmlns:p14="http://schemas.microsoft.com/office/powerpoint/2010/main" val="258419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2:</a:t>
            </a:r>
            <a:br>
              <a:rPr lang="en-US" dirty="0"/>
            </a:br>
            <a:r>
              <a:rPr lang="en-US" dirty="0"/>
              <a:t>MAT IS ONLY FOR THE  SHORT TERM</a:t>
            </a:r>
          </a:p>
        </p:txBody>
      </p:sp>
      <p:sp>
        <p:nvSpPr>
          <p:cNvPr id="3" name="Content Placeholder 2"/>
          <p:cNvSpPr>
            <a:spLocks noGrp="1"/>
          </p:cNvSpPr>
          <p:nvPr>
            <p:ph idx="1"/>
          </p:nvPr>
        </p:nvSpPr>
        <p:spPr>
          <a:xfrm>
            <a:off x="1202919" y="2644876"/>
            <a:ext cx="9784080" cy="3573043"/>
          </a:xfrm>
        </p:spPr>
        <p:txBody>
          <a:bodyPr/>
          <a:lstStyle/>
          <a:p>
            <a:pPr marL="0" indent="0">
              <a:buNone/>
            </a:pPr>
            <a:r>
              <a:rPr lang="en-US" sz="3200" dirty="0"/>
              <a:t>Research shows that patients on MAT for at least 1-2 years have the greatest rates of long-term success. There is currently no evidence to support benefits from stopping MAT. </a:t>
            </a:r>
          </a:p>
          <a:p>
            <a:endParaRPr lang="en-US" dirty="0"/>
          </a:p>
          <a:p>
            <a:pPr marL="0" indent="0">
              <a:buNone/>
            </a:pPr>
            <a:r>
              <a:rPr lang="en-US" dirty="0"/>
              <a:t>http://www.integration.samhsa. </a:t>
            </a:r>
            <a:r>
              <a:rPr lang="en-US" dirty="0" err="1"/>
              <a:t>gov</a:t>
            </a:r>
            <a:r>
              <a:rPr lang="en-US" dirty="0"/>
              <a:t>/clinical-practice/mat/mat-overview</a:t>
            </a:r>
          </a:p>
          <a:p>
            <a:endParaRPr lang="en-US" dirty="0"/>
          </a:p>
        </p:txBody>
      </p:sp>
    </p:spTree>
    <p:extLst>
      <p:ext uri="{BB962C8B-B14F-4D97-AF65-F5344CB8AC3E}">
        <p14:creationId xmlns:p14="http://schemas.microsoft.com/office/powerpoint/2010/main" val="27413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3:</a:t>
            </a:r>
            <a:br>
              <a:rPr lang="en-US" dirty="0"/>
            </a:br>
            <a:r>
              <a:rPr lang="en-US" dirty="0"/>
              <a:t>CONDITION IS NOT SEVERE ENOUGH  TO REQUIRE MAT</a:t>
            </a:r>
          </a:p>
        </p:txBody>
      </p:sp>
      <p:sp>
        <p:nvSpPr>
          <p:cNvPr id="3" name="Content Placeholder 2"/>
          <p:cNvSpPr>
            <a:spLocks noGrp="1"/>
          </p:cNvSpPr>
          <p:nvPr>
            <p:ph idx="1"/>
          </p:nvPr>
        </p:nvSpPr>
        <p:spPr>
          <a:xfrm>
            <a:off x="1202919" y="2487560"/>
            <a:ext cx="9784080" cy="3730359"/>
          </a:xfrm>
        </p:spPr>
        <p:txBody>
          <a:bodyPr/>
          <a:lstStyle/>
          <a:p>
            <a:pPr marL="0" indent="0">
              <a:buNone/>
            </a:pPr>
            <a:r>
              <a:rPr lang="en-US" sz="3200" dirty="0"/>
              <a:t>MAT utilizes  a multitude of different medication options (agonists, partial agonists and antagonists) that can be tailored to fit the unique needs  of the patient.</a:t>
            </a:r>
          </a:p>
          <a:p>
            <a:pPr marL="0" indent="0">
              <a:buNone/>
            </a:pPr>
            <a:endParaRPr lang="en-US" dirty="0"/>
          </a:p>
          <a:p>
            <a:pPr marL="0" indent="0">
              <a:buNone/>
            </a:pPr>
            <a:endParaRPr lang="en-US" dirty="0"/>
          </a:p>
          <a:p>
            <a:pPr marL="0" indent="0">
              <a:buNone/>
            </a:pPr>
            <a:r>
              <a:rPr lang="en-US" dirty="0"/>
              <a:t>https://www.whitehouse.gov/sites/default/ files/</a:t>
            </a:r>
            <a:r>
              <a:rPr lang="en-US" dirty="0" err="1"/>
              <a:t>ondcp</a:t>
            </a:r>
            <a:r>
              <a:rPr lang="en-US" dirty="0"/>
              <a:t>/recovery/medication_assisted_treatment_9-21-20121. pdf</a:t>
            </a:r>
          </a:p>
          <a:p>
            <a:endParaRPr lang="en-US" dirty="0"/>
          </a:p>
        </p:txBody>
      </p:sp>
    </p:spTree>
    <p:extLst>
      <p:ext uri="{BB962C8B-B14F-4D97-AF65-F5344CB8AC3E}">
        <p14:creationId xmlns:p14="http://schemas.microsoft.com/office/powerpoint/2010/main" val="203486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4:</a:t>
            </a:r>
            <a:br>
              <a:rPr lang="en-US" dirty="0"/>
            </a:br>
            <a:r>
              <a:rPr lang="en-US" dirty="0"/>
              <a:t>MAT INCREASES THE  RISK FOR OVERDOSE  IN PATIENTS</a:t>
            </a:r>
          </a:p>
        </p:txBody>
      </p:sp>
      <p:sp>
        <p:nvSpPr>
          <p:cNvPr id="4" name="Rectangle 3"/>
          <p:cNvSpPr/>
          <p:nvPr/>
        </p:nvSpPr>
        <p:spPr>
          <a:xfrm>
            <a:off x="1386349" y="2551837"/>
            <a:ext cx="9600650" cy="4093428"/>
          </a:xfrm>
          <a:prstGeom prst="rect">
            <a:avLst/>
          </a:prstGeom>
        </p:spPr>
        <p:txBody>
          <a:bodyPr wrap="square">
            <a:spAutoFit/>
          </a:bodyPr>
          <a:lstStyle/>
          <a:p>
            <a:r>
              <a:rPr lang="en-US" sz="3200" dirty="0"/>
              <a:t> MAT helps to prevent overdoses from occurring. Even a single use of opioids after detoxification can result in a life-threatening or fatal overdose. Following detoxification, tolerance to the euphoria brought on by opioid use remains higher than tolerance to respiratory depression. </a:t>
            </a:r>
          </a:p>
          <a:p>
            <a:endParaRPr lang="en-US" sz="3200" dirty="0"/>
          </a:p>
          <a:p>
            <a:endParaRPr lang="en-US" dirty="0"/>
          </a:p>
          <a:p>
            <a:r>
              <a:rPr lang="en-US" dirty="0"/>
              <a:t>“MAT Maintenance Treatment and Superior Outcomes” PowerPoint, Dr. Arthur Williams</a:t>
            </a:r>
          </a:p>
        </p:txBody>
      </p:sp>
    </p:spTree>
    <p:extLst>
      <p:ext uri="{BB962C8B-B14F-4D97-AF65-F5344CB8AC3E}">
        <p14:creationId xmlns:p14="http://schemas.microsoft.com/office/powerpoint/2010/main" val="388058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5:</a:t>
            </a:r>
            <a:br>
              <a:rPr lang="en-US" dirty="0"/>
            </a:br>
            <a:r>
              <a:rPr lang="en-US" dirty="0"/>
              <a:t>PROVIDING MAT WILL ONLY DISRUPT AND  HINDER A PATIENT’S  RECOVERY PROCESS</a:t>
            </a:r>
          </a:p>
        </p:txBody>
      </p:sp>
      <p:sp>
        <p:nvSpPr>
          <p:cNvPr id="3" name="Content Placeholder 2"/>
          <p:cNvSpPr>
            <a:spLocks noGrp="1"/>
          </p:cNvSpPr>
          <p:nvPr>
            <p:ph idx="1"/>
          </p:nvPr>
        </p:nvSpPr>
        <p:spPr>
          <a:xfrm>
            <a:off x="1202919" y="2917370"/>
            <a:ext cx="9784080" cy="3300549"/>
          </a:xfrm>
        </p:spPr>
        <p:txBody>
          <a:bodyPr/>
          <a:lstStyle/>
          <a:p>
            <a:pPr marL="0" indent="0">
              <a:buNone/>
            </a:pPr>
            <a:r>
              <a:rPr lang="en-US" sz="3600" dirty="0"/>
              <a:t>MAT has been shown to assist patients in recovery by improving quality of life, level of functioning and the ability to handle stress. Above all, MAT helps reduce mortality while patients begin recovery.</a:t>
            </a:r>
          </a:p>
          <a:p>
            <a:pPr marL="0" indent="0">
              <a:buNone/>
            </a:pPr>
            <a:endParaRPr lang="en-US" dirty="0"/>
          </a:p>
          <a:p>
            <a:endParaRPr lang="en-US" dirty="0"/>
          </a:p>
        </p:txBody>
      </p:sp>
    </p:spTree>
    <p:extLst>
      <p:ext uri="{BB962C8B-B14F-4D97-AF65-F5344CB8AC3E}">
        <p14:creationId xmlns:p14="http://schemas.microsoft.com/office/powerpoint/2010/main" val="399392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0112" y="2026254"/>
            <a:ext cx="10515600" cy="1690687"/>
          </a:xfrm>
        </p:spPr>
        <p:txBody>
          <a:bodyPr>
            <a:normAutofit fontScale="90000"/>
          </a:bodyPr>
          <a:lstStyle/>
          <a:p>
            <a:r>
              <a:rPr lang="en-US" dirty="0"/>
              <a:t>Michigan Opioid Collaborative is funded by:</a:t>
            </a:r>
          </a:p>
        </p:txBody>
      </p:sp>
      <p:sp>
        <p:nvSpPr>
          <p:cNvPr id="7" name="Text Placeholder 6"/>
          <p:cNvSpPr>
            <a:spLocks noGrp="1"/>
          </p:cNvSpPr>
          <p:nvPr>
            <p:ph type="body" idx="1"/>
          </p:nvPr>
        </p:nvSpPr>
        <p:spPr>
          <a:xfrm>
            <a:off x="1870075" y="8485342"/>
            <a:ext cx="6383049" cy="1277801"/>
          </a:xfrm>
        </p:spPr>
        <p:txBody>
          <a:bodyPr/>
          <a:lstStyle/>
          <a:p>
            <a:endParaRPr lang="en-US" dirty="0"/>
          </a:p>
        </p:txBody>
      </p:sp>
      <p:pic>
        <p:nvPicPr>
          <p:cNvPr id="1026" name="Picture 2" descr="Image result for michigan HH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1" y="5420227"/>
            <a:ext cx="1720850" cy="1652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1" y="5944186"/>
            <a:ext cx="3225800" cy="8378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3300" y="3859026"/>
            <a:ext cx="10560050" cy="1384995"/>
          </a:xfrm>
          <a:prstGeom prst="rect">
            <a:avLst/>
          </a:prstGeom>
          <a:noFill/>
        </p:spPr>
        <p:txBody>
          <a:bodyPr wrap="square" rtlCol="0">
            <a:spAutoFit/>
          </a:bodyPr>
          <a:lstStyle/>
          <a:p>
            <a:pPr algn="ctr"/>
            <a:r>
              <a:rPr lang="en-US" sz="2800" dirty="0"/>
              <a:t>Michigan Department of Health and Human Services</a:t>
            </a:r>
          </a:p>
          <a:p>
            <a:pPr algn="ctr"/>
            <a:endParaRPr lang="en-US" sz="2800" dirty="0"/>
          </a:p>
          <a:p>
            <a:pPr algn="ctr"/>
            <a:r>
              <a:rPr lang="en-US" sz="2800" dirty="0"/>
              <a:t>Substance Abuse and Mental Health Services Administration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361" y="5982503"/>
            <a:ext cx="3090879" cy="380618"/>
          </a:xfrm>
          <a:prstGeom prst="rect">
            <a:avLst/>
          </a:prstGeom>
        </p:spPr>
      </p:pic>
    </p:spTree>
    <p:extLst>
      <p:ext uri="{BB962C8B-B14F-4D97-AF65-F5344CB8AC3E}">
        <p14:creationId xmlns:p14="http://schemas.microsoft.com/office/powerpoint/2010/main" val="164264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6:</a:t>
            </a:r>
            <a:br>
              <a:rPr lang="en-US" dirty="0"/>
            </a:br>
            <a:r>
              <a:rPr lang="en-US" dirty="0"/>
              <a:t>THERE ISN’T ANY PROOF THAT MAT IS BETTER THAN ABSTINENCE</a:t>
            </a:r>
          </a:p>
        </p:txBody>
      </p:sp>
      <p:sp>
        <p:nvSpPr>
          <p:cNvPr id="3" name="Content Placeholder 2"/>
          <p:cNvSpPr>
            <a:spLocks noGrp="1"/>
          </p:cNvSpPr>
          <p:nvPr>
            <p:ph idx="1"/>
          </p:nvPr>
        </p:nvSpPr>
        <p:spPr>
          <a:xfrm>
            <a:off x="1202919" y="2408902"/>
            <a:ext cx="9784080" cy="3809017"/>
          </a:xfrm>
        </p:spPr>
        <p:txBody>
          <a:bodyPr>
            <a:normAutofit fontScale="92500" lnSpcReduction="20000"/>
          </a:bodyPr>
          <a:lstStyle/>
          <a:p>
            <a:pPr marL="0" indent="0">
              <a:buNone/>
            </a:pPr>
            <a:r>
              <a:rPr lang="en-US" sz="3200" dirty="0"/>
              <a:t>MAT is evidence-based and is the recommended course of treatment for opioid addiction. American Academy of Addiction Psychiatry, American Medical Association, The National Institute on Drug Abuse, Substance Abuse and Mental Health Services Administration, National Institute on Alcohol Abuse and Alcoholism, Centers for Disease Control and Prevention, and other agencies emphasize MAT as first line treatment. </a:t>
            </a:r>
          </a:p>
          <a:p>
            <a:endParaRPr lang="en-US" dirty="0"/>
          </a:p>
          <a:p>
            <a:pPr marL="0" indent="0">
              <a:buNone/>
            </a:pPr>
            <a:r>
              <a:rPr lang="en-US" dirty="0"/>
              <a:t>http://www.samhsa.gov/medication-assisted-treatment/ training-resources/support-organizations</a:t>
            </a:r>
          </a:p>
          <a:p>
            <a:endParaRPr lang="en-US" dirty="0"/>
          </a:p>
        </p:txBody>
      </p:sp>
    </p:spTree>
    <p:extLst>
      <p:ext uri="{BB962C8B-B14F-4D97-AF65-F5344CB8AC3E}">
        <p14:creationId xmlns:p14="http://schemas.microsoft.com/office/powerpoint/2010/main" val="317950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assisted Treatment (MAT)</a:t>
            </a:r>
          </a:p>
        </p:txBody>
      </p:sp>
    </p:spTree>
    <p:extLst>
      <p:ext uri="{BB962C8B-B14F-4D97-AF65-F5344CB8AC3E}">
        <p14:creationId xmlns:p14="http://schemas.microsoft.com/office/powerpoint/2010/main" val="392707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30747593"/>
              </p:ext>
            </p:extLst>
          </p:nvPr>
        </p:nvGraphicFramePr>
        <p:xfrm>
          <a:off x="997526" y="176934"/>
          <a:ext cx="10110356" cy="6355153"/>
        </p:xfrm>
        <a:graphic>
          <a:graphicData uri="http://schemas.openxmlformats.org/drawingml/2006/table">
            <a:tbl>
              <a:tblPr>
                <a:tableStyleId>{5C22544A-7EE6-4342-B048-85BDC9FD1C3A}</a:tableStyleId>
              </a:tblPr>
              <a:tblGrid>
                <a:gridCol w="1939094">
                  <a:extLst>
                    <a:ext uri="{9D8B030D-6E8A-4147-A177-3AD203B41FA5}">
                      <a16:colId xmlns:a16="http://schemas.microsoft.com/office/drawing/2014/main" val="2572738551"/>
                    </a:ext>
                  </a:extLst>
                </a:gridCol>
                <a:gridCol w="2723754">
                  <a:extLst>
                    <a:ext uri="{9D8B030D-6E8A-4147-A177-3AD203B41FA5}">
                      <a16:colId xmlns:a16="http://schemas.microsoft.com/office/drawing/2014/main" val="666575577"/>
                    </a:ext>
                  </a:extLst>
                </a:gridCol>
                <a:gridCol w="2723754">
                  <a:extLst>
                    <a:ext uri="{9D8B030D-6E8A-4147-A177-3AD203B41FA5}">
                      <a16:colId xmlns:a16="http://schemas.microsoft.com/office/drawing/2014/main" val="3372218364"/>
                    </a:ext>
                  </a:extLst>
                </a:gridCol>
                <a:gridCol w="2723754">
                  <a:extLst>
                    <a:ext uri="{9D8B030D-6E8A-4147-A177-3AD203B41FA5}">
                      <a16:colId xmlns:a16="http://schemas.microsoft.com/office/drawing/2014/main" val="4181965321"/>
                    </a:ext>
                  </a:extLst>
                </a:gridCol>
              </a:tblGrid>
              <a:tr h="479628">
                <a:tc gridSpan="4">
                  <a:txBody>
                    <a:bodyPr/>
                    <a:lstStyle/>
                    <a:p>
                      <a:pPr algn="ctr" fontAlgn="b"/>
                      <a:r>
                        <a:rPr lang="en-US" sz="2800" b="1" i="0" u="none" strike="noStrike" dirty="0">
                          <a:solidFill>
                            <a:schemeClr val="bg1"/>
                          </a:solidFill>
                          <a:effectLst/>
                          <a:latin typeface="Segoe UI Semilight" panose="020B0402040204020203" pitchFamily="34" charset="0"/>
                          <a:cs typeface="Segoe UI Semilight" panose="020B0402040204020203" pitchFamily="34" charset="0"/>
                        </a:rPr>
                        <a:t>Medication Assisted Treatment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4710085"/>
                  </a:ext>
                </a:extLst>
              </a:tr>
              <a:tr h="341254">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solidFill>
                            <a:schemeClr val="bg1"/>
                          </a:solidFill>
                          <a:effectLst/>
                          <a:latin typeface="Segoe UI Semilight" panose="020B0402040204020203" pitchFamily="34" charset="0"/>
                          <a:cs typeface="Segoe UI Semilight" panose="020B0402040204020203" pitchFamily="34" charset="0"/>
                        </a:rPr>
                        <a:t>Comparison of Medications for Opioid Use Disorder (OUD) </a:t>
                      </a:r>
                      <a:endParaRPr lang="en-US" sz="2400" b="0" i="0" u="none" strike="noStrike" dirty="0">
                        <a:solidFill>
                          <a:schemeClr val="bg1"/>
                        </a:solidFill>
                        <a:effectLst/>
                        <a:latin typeface="Segoe UI Semilight" panose="020B0402040204020203" pitchFamily="34" charset="0"/>
                        <a:cs typeface="Segoe UI Semilight" panose="020B0402040204020203" pitchFamily="34" charset="0"/>
                      </a:endParaRPr>
                    </a:p>
                    <a:p>
                      <a:pPr algn="ctr" fontAlgn="b"/>
                      <a:endParaRPr lang="en-US" sz="2400" b="0" i="0" u="none" strike="noStrike" dirty="0">
                        <a:solidFill>
                          <a:schemeClr val="bg1"/>
                        </a:solidFill>
                        <a:effectLst/>
                        <a:latin typeface="+mj-lt"/>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5390846"/>
                  </a:ext>
                </a:extLst>
              </a:tr>
              <a:tr h="368354">
                <a:tc>
                  <a:txBody>
                    <a:bodyPr/>
                    <a:lstStyle/>
                    <a:p>
                      <a:endParaRPr lang="en-US" dirty="0"/>
                    </a:p>
                  </a:txBody>
                  <a:tcPr anchor="b">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1" u="none" strike="noStrike" dirty="0">
                          <a:solidFill>
                            <a:schemeClr val="bg1"/>
                          </a:solidFill>
                          <a:effectLst/>
                          <a:latin typeface="+mj-lt"/>
                        </a:rPr>
                        <a:t>Methadone</a:t>
                      </a:r>
                      <a:endParaRPr lang="en-US" sz="1600" b="1" i="0" u="none" strike="noStrike" dirty="0">
                        <a:solidFill>
                          <a:schemeClr val="bg1"/>
                        </a:solidFill>
                        <a:effectLst/>
                        <a:latin typeface="+mj-lt"/>
                      </a:endParaRPr>
                    </a:p>
                  </a:txBody>
                  <a:tcPr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b="1" i="0" u="none" strike="noStrike" dirty="0">
                          <a:solidFill>
                            <a:schemeClr val="bg1"/>
                          </a:solidFill>
                          <a:effectLst/>
                          <a:latin typeface="+mj-lt"/>
                        </a:rPr>
                        <a:t>Naltrexone</a:t>
                      </a:r>
                    </a:p>
                  </a:txBody>
                  <a:tcPr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b="1" u="none" strike="noStrike" dirty="0">
                          <a:solidFill>
                            <a:schemeClr val="bg1"/>
                          </a:solidFill>
                          <a:effectLst/>
                          <a:latin typeface="+mj-lt"/>
                        </a:rPr>
                        <a:t>Buprenorphine</a:t>
                      </a:r>
                      <a:endParaRPr lang="en-US" sz="1600" b="1" i="0" u="none" strike="noStrike" dirty="0">
                        <a:solidFill>
                          <a:schemeClr val="bg1"/>
                        </a:solidFill>
                        <a:effectLst/>
                        <a:latin typeface="+mj-lt"/>
                      </a:endParaRPr>
                    </a:p>
                  </a:txBody>
                  <a:tcPr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extLst>
                  <a:ext uri="{0D108BD9-81ED-4DB2-BD59-A6C34878D82A}">
                    <a16:rowId xmlns:a16="http://schemas.microsoft.com/office/drawing/2014/main" val="2184333597"/>
                  </a:ext>
                </a:extLst>
              </a:tr>
              <a:tr h="302339">
                <a:tc>
                  <a:txBody>
                    <a:bodyPr/>
                    <a:lstStyle/>
                    <a:p>
                      <a:pPr algn="l" fontAlgn="b"/>
                      <a:r>
                        <a:rPr lang="en-US" sz="1600" b="1" u="none" strike="noStrike" dirty="0">
                          <a:solidFill>
                            <a:schemeClr val="bg1"/>
                          </a:solidFill>
                          <a:effectLst/>
                          <a:latin typeface="+mj-lt"/>
                        </a:rPr>
                        <a:t>Mechanism</a:t>
                      </a:r>
                      <a:endParaRPr lang="en-US" sz="1600" b="1"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u="none" strike="noStrike" dirty="0">
                          <a:solidFill>
                            <a:schemeClr val="bg1"/>
                          </a:solidFill>
                          <a:effectLst/>
                          <a:latin typeface="+mj-lt"/>
                        </a:rPr>
                        <a:t>Agonist</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Antagonist</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Partial agonist</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extLst>
                  <a:ext uri="{0D108BD9-81ED-4DB2-BD59-A6C34878D82A}">
                    <a16:rowId xmlns:a16="http://schemas.microsoft.com/office/drawing/2014/main" val="2725900011"/>
                  </a:ext>
                </a:extLst>
              </a:tr>
              <a:tr h="961987">
                <a:tc>
                  <a:txBody>
                    <a:bodyPr/>
                    <a:lstStyle/>
                    <a:p>
                      <a:pPr algn="l" fontAlgn="b"/>
                      <a:r>
                        <a:rPr lang="en-US" sz="1600" b="1" u="none" strike="noStrike" dirty="0">
                          <a:solidFill>
                            <a:schemeClr val="bg1"/>
                          </a:solidFill>
                          <a:effectLst/>
                          <a:latin typeface="+mj-lt"/>
                        </a:rPr>
                        <a:t>Clinical uses</a:t>
                      </a:r>
                      <a:endParaRPr lang="en-US" sz="1600" b="1"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u="none" strike="noStrike" dirty="0">
                          <a:solidFill>
                            <a:schemeClr val="bg1"/>
                          </a:solidFill>
                          <a:effectLst/>
                          <a:latin typeface="+mj-lt"/>
                        </a:rPr>
                        <a:t>Medically supervised withdrawal, maintenance</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Prevention of relapse to opioid dependence, following medically supervised withdrawal</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Medically supervised withdrawal, maintenance</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extLst>
                  <a:ext uri="{0D108BD9-81ED-4DB2-BD59-A6C34878D82A}">
                    <a16:rowId xmlns:a16="http://schemas.microsoft.com/office/drawing/2014/main" val="3765018827"/>
                  </a:ext>
                </a:extLst>
              </a:tr>
              <a:tr h="522222">
                <a:tc>
                  <a:txBody>
                    <a:bodyPr/>
                    <a:lstStyle/>
                    <a:p>
                      <a:pPr algn="l" fontAlgn="b"/>
                      <a:r>
                        <a:rPr lang="en-US" sz="1600" b="1" u="none" strike="noStrike" dirty="0">
                          <a:solidFill>
                            <a:schemeClr val="bg1"/>
                          </a:solidFill>
                          <a:effectLst/>
                          <a:latin typeface="+mj-lt"/>
                        </a:rPr>
                        <a:t>Administration</a:t>
                      </a:r>
                      <a:endParaRPr lang="en-US" sz="1600" b="1"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u="none" strike="noStrike" dirty="0">
                          <a:solidFill>
                            <a:schemeClr val="bg1"/>
                          </a:solidFill>
                          <a:effectLst/>
                          <a:latin typeface="+mj-lt"/>
                        </a:rPr>
                        <a:t>Oral</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Oral, intramuscular injection</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Oral tablet or film, subdermal implant</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extLst>
                  <a:ext uri="{0D108BD9-81ED-4DB2-BD59-A6C34878D82A}">
                    <a16:rowId xmlns:a16="http://schemas.microsoft.com/office/drawing/2014/main" val="2845713453"/>
                  </a:ext>
                </a:extLst>
              </a:tr>
              <a:tr h="1841519">
                <a:tc>
                  <a:txBody>
                    <a:bodyPr/>
                    <a:lstStyle/>
                    <a:p>
                      <a:pPr algn="l" fontAlgn="b"/>
                      <a:r>
                        <a:rPr lang="en-US" sz="1600" b="1" u="none" strike="noStrike" dirty="0">
                          <a:solidFill>
                            <a:schemeClr val="bg1"/>
                          </a:solidFill>
                          <a:effectLst/>
                          <a:latin typeface="+mj-lt"/>
                        </a:rPr>
                        <a:t>Prescribing  and dispensing</a:t>
                      </a:r>
                      <a:endParaRPr lang="en-US" sz="1600" b="1"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u="none" strike="noStrike" dirty="0">
                          <a:solidFill>
                            <a:schemeClr val="bg1"/>
                          </a:solidFill>
                          <a:effectLst/>
                          <a:latin typeface="+mj-lt"/>
                        </a:rPr>
                        <a:t>SAMHSA-certified Opioid Treatment Programs (OTPs) dispense methadone for daily administration on site or at home (stable patients).</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Any individual licensed to prescribe medicines may prescribe and/or order administration by qualified staff.</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u="none" strike="noStrike" dirty="0">
                          <a:solidFill>
                            <a:schemeClr val="bg1"/>
                          </a:solidFill>
                          <a:effectLst/>
                          <a:latin typeface="+mj-lt"/>
                        </a:rPr>
                        <a:t>Physicians outside OTPs must complete special training and certification to qualify for a federal waiver to prescribe.  Any pharmacy can fill the script.</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extLst>
                  <a:ext uri="{0D108BD9-81ED-4DB2-BD59-A6C34878D82A}">
                    <a16:rowId xmlns:a16="http://schemas.microsoft.com/office/drawing/2014/main" val="3982125433"/>
                  </a:ext>
                </a:extLst>
              </a:tr>
              <a:tr h="648569">
                <a:tc>
                  <a:txBody>
                    <a:bodyPr/>
                    <a:lstStyle/>
                    <a:p>
                      <a:pPr algn="l" fontAlgn="b"/>
                      <a:r>
                        <a:rPr lang="en-US" sz="1600" b="1" i="0" u="none" strike="noStrike" dirty="0">
                          <a:solidFill>
                            <a:schemeClr val="bg1"/>
                          </a:solidFill>
                          <a:effectLst/>
                          <a:latin typeface="+mj-lt"/>
                        </a:rPr>
                        <a:t>Other considerations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2E1D4"/>
                    </a:solidFill>
                  </a:tcPr>
                </a:tc>
                <a:tc>
                  <a:txBody>
                    <a:bodyPr/>
                    <a:lstStyle/>
                    <a:p>
                      <a:pPr algn="l" fontAlgn="b"/>
                      <a:r>
                        <a:rPr lang="en-US" sz="1600" b="0" i="0" u="none" strike="noStrike" dirty="0">
                          <a:solidFill>
                            <a:schemeClr val="bg1"/>
                          </a:solidFill>
                          <a:effectLst/>
                          <a:latin typeface="+mj-lt"/>
                        </a:rPr>
                        <a:t>Stigma associated with treatment, potential for misuse/diversion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algn="l" fontAlgn="b"/>
                      <a:r>
                        <a:rPr lang="en-US" sz="1600" b="0" i="0" u="none" strike="noStrike" dirty="0">
                          <a:solidFill>
                            <a:schemeClr val="bg1"/>
                          </a:solidFill>
                          <a:effectLst/>
                          <a:latin typeface="+mj-lt"/>
                        </a:rPr>
                        <a:t>Lowers opioid tolerance and can increase</a:t>
                      </a:r>
                      <a:r>
                        <a:rPr lang="en-US" sz="1600" b="0" i="0" u="none" strike="noStrike" baseline="0" dirty="0">
                          <a:solidFill>
                            <a:schemeClr val="bg1"/>
                          </a:solidFill>
                          <a:effectLst/>
                          <a:latin typeface="+mj-lt"/>
                        </a:rPr>
                        <a:t> overdose risk</a:t>
                      </a:r>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bg1"/>
                          </a:solidFill>
                          <a:effectLst/>
                          <a:latin typeface="+mn-lt"/>
                          <a:ea typeface="+mn-ea"/>
                          <a:cs typeface="+mn-cs"/>
                        </a:rPr>
                        <a:t>Potential for misuse/diversion</a:t>
                      </a:r>
                    </a:p>
                    <a:p>
                      <a:pPr algn="l" fontAlgn="b"/>
                      <a:endParaRPr lang="en-US" sz="1600" b="0" i="0" u="none" strike="noStrike" dirty="0">
                        <a:solidFill>
                          <a:schemeClr val="bg1"/>
                        </a:solidFill>
                        <a:effectLst/>
                        <a:latin typeface="+mj-lt"/>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EEDE6"/>
                    </a:solidFill>
                  </a:tcPr>
                </a:tc>
                <a:extLst>
                  <a:ext uri="{0D108BD9-81ED-4DB2-BD59-A6C34878D82A}">
                    <a16:rowId xmlns:a16="http://schemas.microsoft.com/office/drawing/2014/main" val="3196607434"/>
                  </a:ext>
                </a:extLst>
              </a:tr>
            </a:tbl>
          </a:graphicData>
        </a:graphic>
      </p:graphicFrame>
    </p:spTree>
    <p:extLst>
      <p:ext uri="{BB962C8B-B14F-4D97-AF65-F5344CB8AC3E}">
        <p14:creationId xmlns:p14="http://schemas.microsoft.com/office/powerpoint/2010/main" val="415336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EBCFBC78-2E5E-6447-B7F4-F2FDE1D834EA}"/>
              </a:ext>
            </a:extLst>
          </p:cNvPr>
          <p:cNvSpPr>
            <a:spLocks noGrp="1" noChangeArrowheads="1"/>
          </p:cNvSpPr>
          <p:nvPr>
            <p:ph type="title"/>
          </p:nvPr>
        </p:nvSpPr>
        <p:spPr/>
        <p:txBody>
          <a:bodyPr/>
          <a:lstStyle/>
          <a:p>
            <a:pPr eaLnBrk="1" hangingPunct="1"/>
            <a:r>
              <a:rPr lang="en-US" altLang="en-US" dirty="0"/>
              <a:t>Differences in how the medications work</a:t>
            </a:r>
          </a:p>
        </p:txBody>
      </p:sp>
      <p:pic>
        <p:nvPicPr>
          <p:cNvPr id="5" name="Picture 4">
            <a:extLst>
              <a:ext uri="{FF2B5EF4-FFF2-40B4-BE49-F238E27FC236}">
                <a16:creationId xmlns:a16="http://schemas.microsoft.com/office/drawing/2014/main" id="{F60D68C2-F9D1-F64E-BD4A-30C597714438}"/>
              </a:ext>
            </a:extLst>
          </p:cNvPr>
          <p:cNvPicPr>
            <a:picLocks noChangeAspect="1"/>
          </p:cNvPicPr>
          <p:nvPr/>
        </p:nvPicPr>
        <p:blipFill>
          <a:blip r:embed="rId3"/>
          <a:stretch>
            <a:fillRect/>
          </a:stretch>
        </p:blipFill>
        <p:spPr>
          <a:xfrm>
            <a:off x="645182" y="1514113"/>
            <a:ext cx="6062562" cy="5115287"/>
          </a:xfrm>
          <a:prstGeom prst="rect">
            <a:avLst/>
          </a:prstGeom>
        </p:spPr>
      </p:pic>
      <p:pic>
        <p:nvPicPr>
          <p:cNvPr id="8" name="Picture 7">
            <a:extLst>
              <a:ext uri="{FF2B5EF4-FFF2-40B4-BE49-F238E27FC236}">
                <a16:creationId xmlns:a16="http://schemas.microsoft.com/office/drawing/2014/main" id="{5F1F997B-52F0-694A-AF95-E0F6930B7071}"/>
              </a:ext>
            </a:extLst>
          </p:cNvPr>
          <p:cNvPicPr>
            <a:picLocks noChangeAspect="1"/>
          </p:cNvPicPr>
          <p:nvPr/>
        </p:nvPicPr>
        <p:blipFill>
          <a:blip r:embed="rId4"/>
          <a:stretch>
            <a:fillRect/>
          </a:stretch>
        </p:blipFill>
        <p:spPr>
          <a:xfrm>
            <a:off x="6950676" y="1930399"/>
            <a:ext cx="2286387" cy="1518695"/>
          </a:xfrm>
          <a:prstGeom prst="rect">
            <a:avLst/>
          </a:prstGeom>
        </p:spPr>
      </p:pic>
      <p:pic>
        <p:nvPicPr>
          <p:cNvPr id="9" name="Picture 8">
            <a:extLst>
              <a:ext uri="{FF2B5EF4-FFF2-40B4-BE49-F238E27FC236}">
                <a16:creationId xmlns:a16="http://schemas.microsoft.com/office/drawing/2014/main" id="{7FCBEF27-643C-3D4B-BC3B-94D0B747C3C4}"/>
              </a:ext>
            </a:extLst>
          </p:cNvPr>
          <p:cNvPicPr>
            <a:picLocks noChangeAspect="1"/>
          </p:cNvPicPr>
          <p:nvPr/>
        </p:nvPicPr>
        <p:blipFill>
          <a:blip r:embed="rId5"/>
          <a:stretch>
            <a:fillRect/>
          </a:stretch>
        </p:blipFill>
        <p:spPr>
          <a:xfrm>
            <a:off x="8061847" y="4353608"/>
            <a:ext cx="2974094" cy="1975493"/>
          </a:xfrm>
          <a:prstGeom prst="rect">
            <a:avLst/>
          </a:prstGeom>
        </p:spPr>
      </p:pic>
      <p:pic>
        <p:nvPicPr>
          <p:cNvPr id="10" name="Picture 9">
            <a:extLst>
              <a:ext uri="{FF2B5EF4-FFF2-40B4-BE49-F238E27FC236}">
                <a16:creationId xmlns:a16="http://schemas.microsoft.com/office/drawing/2014/main" id="{CCE46F56-805B-0C49-9EB1-907BC0D3175C}"/>
              </a:ext>
            </a:extLst>
          </p:cNvPr>
          <p:cNvPicPr>
            <a:picLocks noChangeAspect="1"/>
          </p:cNvPicPr>
          <p:nvPr/>
        </p:nvPicPr>
        <p:blipFill>
          <a:blip r:embed="rId6"/>
          <a:stretch>
            <a:fillRect/>
          </a:stretch>
        </p:blipFill>
        <p:spPr>
          <a:xfrm>
            <a:off x="10043852" y="1099595"/>
            <a:ext cx="1560616" cy="2349499"/>
          </a:xfrm>
          <a:prstGeom prst="rect">
            <a:avLst/>
          </a:prstGeom>
        </p:spPr>
      </p:pic>
      <p:sp>
        <p:nvSpPr>
          <p:cNvPr id="2" name="TextBox 1">
            <a:extLst>
              <a:ext uri="{FF2B5EF4-FFF2-40B4-BE49-F238E27FC236}">
                <a16:creationId xmlns:a16="http://schemas.microsoft.com/office/drawing/2014/main" id="{99FCE0B6-E53C-CA43-87C8-BF4B4C14E011}"/>
              </a:ext>
            </a:extLst>
          </p:cNvPr>
          <p:cNvSpPr txBox="1"/>
          <p:nvPr/>
        </p:nvSpPr>
        <p:spPr>
          <a:xfrm>
            <a:off x="4215450" y="5852160"/>
            <a:ext cx="1031799" cy="253916"/>
          </a:xfrm>
          <a:prstGeom prst="rect">
            <a:avLst/>
          </a:prstGeom>
          <a:solidFill>
            <a:schemeClr val="tx1"/>
          </a:solidFill>
        </p:spPr>
        <p:txBody>
          <a:bodyPr wrap="square" rtlCol="0">
            <a:spAutoFit/>
          </a:bodyPr>
          <a:lstStyle/>
          <a:p>
            <a:r>
              <a:rPr lang="en-US" sz="1050" dirty="0">
                <a:solidFill>
                  <a:schemeClr val="bg1"/>
                </a:solidFill>
              </a:rPr>
              <a:t>(Naltrexone)</a:t>
            </a:r>
          </a:p>
        </p:txBody>
      </p:sp>
    </p:spTree>
    <p:extLst>
      <p:ext uri="{BB962C8B-B14F-4D97-AF65-F5344CB8AC3E}">
        <p14:creationId xmlns:p14="http://schemas.microsoft.com/office/powerpoint/2010/main" val="721186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treatment </a:t>
            </a:r>
          </a:p>
        </p:txBody>
      </p:sp>
      <p:sp>
        <p:nvSpPr>
          <p:cNvPr id="3" name="Content Placeholder 2"/>
          <p:cNvSpPr>
            <a:spLocks noGrp="1"/>
          </p:cNvSpPr>
          <p:nvPr>
            <p:ph idx="1"/>
          </p:nvPr>
        </p:nvSpPr>
        <p:spPr/>
        <p:txBody>
          <a:bodyPr>
            <a:normAutofit/>
          </a:bodyPr>
          <a:lstStyle/>
          <a:p>
            <a:pPr>
              <a:spcAft>
                <a:spcPts val="1200"/>
              </a:spcAft>
            </a:pPr>
            <a:r>
              <a:rPr lang="en-US" sz="2800" dirty="0"/>
              <a:t>HARM REDUCTION</a:t>
            </a:r>
          </a:p>
          <a:p>
            <a:pPr>
              <a:spcAft>
                <a:spcPts val="1200"/>
              </a:spcAft>
            </a:pPr>
            <a:r>
              <a:rPr lang="en-US" sz="2800" dirty="0"/>
              <a:t>Reducing cravings and strengthening coping capacity</a:t>
            </a:r>
          </a:p>
          <a:p>
            <a:pPr>
              <a:spcAft>
                <a:spcPts val="1200"/>
              </a:spcAft>
            </a:pPr>
            <a:r>
              <a:rPr lang="en-US" sz="2800" dirty="0"/>
              <a:t>Prevention or reduction of withdrawal symptoms</a:t>
            </a:r>
          </a:p>
          <a:p>
            <a:pPr>
              <a:spcAft>
                <a:spcPts val="1200"/>
              </a:spcAft>
            </a:pPr>
            <a:r>
              <a:rPr lang="en-US" sz="2800" dirty="0"/>
              <a:t>Increasing periods of abstinence and self-efficacy</a:t>
            </a:r>
          </a:p>
          <a:p>
            <a:pPr>
              <a:spcAft>
                <a:spcPts val="1200"/>
              </a:spcAft>
            </a:pPr>
            <a:r>
              <a:rPr lang="en-US" sz="2800" dirty="0"/>
              <a:t>Restoration of functioning disrupted by substance use</a:t>
            </a:r>
          </a:p>
        </p:txBody>
      </p:sp>
    </p:spTree>
    <p:extLst>
      <p:ext uri="{BB962C8B-B14F-4D97-AF65-F5344CB8AC3E}">
        <p14:creationId xmlns:p14="http://schemas.microsoft.com/office/powerpoint/2010/main" val="166207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Treatment</a:t>
            </a:r>
          </a:p>
        </p:txBody>
      </p:sp>
      <p:sp>
        <p:nvSpPr>
          <p:cNvPr id="3" name="Content Placeholder 2"/>
          <p:cNvSpPr>
            <a:spLocks noGrp="1"/>
          </p:cNvSpPr>
          <p:nvPr>
            <p:ph idx="1"/>
          </p:nvPr>
        </p:nvSpPr>
        <p:spPr/>
        <p:txBody>
          <a:bodyPr>
            <a:normAutofit/>
          </a:bodyPr>
          <a:lstStyle/>
          <a:p>
            <a:pPr>
              <a:spcAft>
                <a:spcPts val="1200"/>
              </a:spcAft>
            </a:pPr>
            <a:r>
              <a:rPr lang="en-US" sz="2400" dirty="0"/>
              <a:t>Induction is the starting phase. Your doctor will keep a close watch to make sure you adjust to the medication safely.  This can be done at home and is safe and more patient friendly.</a:t>
            </a:r>
          </a:p>
          <a:p>
            <a:pPr>
              <a:spcAft>
                <a:spcPts val="1200"/>
              </a:spcAft>
            </a:pPr>
            <a:r>
              <a:rPr lang="en-US" sz="2400" dirty="0"/>
              <a:t>Stabilization begins when you are on the right dose and your body and brain have adjusted to the new medication</a:t>
            </a:r>
          </a:p>
          <a:p>
            <a:pPr>
              <a:spcAft>
                <a:spcPts val="1200"/>
              </a:spcAft>
            </a:pPr>
            <a:r>
              <a:rPr lang="en-US" sz="2400" dirty="0"/>
              <a:t>Maintenance is the long-term use of medication while remaining drug free and rebuilding a life in recovery</a:t>
            </a:r>
          </a:p>
          <a:p>
            <a:pPr>
              <a:spcAft>
                <a:spcPts val="1200"/>
              </a:spcAft>
            </a:pPr>
            <a:r>
              <a:rPr lang="en-US" sz="2400" dirty="0"/>
              <a:t>Tapering is medically managed withdrawal from a medication by gradually reduced do</a:t>
            </a:r>
          </a:p>
        </p:txBody>
      </p:sp>
    </p:spTree>
    <p:extLst>
      <p:ext uri="{BB962C8B-B14F-4D97-AF65-F5344CB8AC3E}">
        <p14:creationId xmlns:p14="http://schemas.microsoft.com/office/powerpoint/2010/main" val="123799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36E520CD-C438-9444-9F8E-D50AA721ED5B}"/>
              </a:ext>
            </a:extLst>
          </p:cNvPr>
          <p:cNvSpPr>
            <a:spLocks noGrp="1" noChangeArrowheads="1"/>
          </p:cNvSpPr>
          <p:nvPr>
            <p:ph type="title"/>
          </p:nvPr>
        </p:nvSpPr>
        <p:spPr/>
        <p:txBody>
          <a:bodyPr/>
          <a:lstStyle/>
          <a:p>
            <a:pPr eaLnBrk="1" hangingPunct="1"/>
            <a:r>
              <a:rPr lang="en-US" altLang="en-US"/>
              <a:t>Maintenance treatment versus detox</a:t>
            </a:r>
          </a:p>
        </p:txBody>
      </p:sp>
      <p:sp>
        <p:nvSpPr>
          <p:cNvPr id="3" name="Content Placeholder 2">
            <a:extLst>
              <a:ext uri="{FF2B5EF4-FFF2-40B4-BE49-F238E27FC236}">
                <a16:creationId xmlns:a16="http://schemas.microsoft.com/office/drawing/2014/main" id="{82FA5610-A4D0-AB44-81F7-E5DA39A8B9B4}"/>
              </a:ext>
            </a:extLst>
          </p:cNvPr>
          <p:cNvSpPr>
            <a:spLocks noGrp="1"/>
          </p:cNvSpPr>
          <p:nvPr>
            <p:ph idx="1"/>
          </p:nvPr>
        </p:nvSpPr>
        <p:spPr/>
        <p:txBody>
          <a:bodyPr rtlCol="0">
            <a:normAutofit/>
          </a:bodyPr>
          <a:lstStyle/>
          <a:p>
            <a:pPr>
              <a:lnSpc>
                <a:spcPct val="80000"/>
              </a:lnSpc>
              <a:spcAft>
                <a:spcPts val="1200"/>
              </a:spcAft>
              <a:defRPr/>
            </a:pPr>
            <a:r>
              <a:rPr lang="en-US" sz="2800" u="sng" dirty="0"/>
              <a:t>Detoxification</a:t>
            </a:r>
            <a:r>
              <a:rPr lang="en-US" sz="2800" dirty="0"/>
              <a:t>: stopping opioids and symptomatic treatment of withdrawal </a:t>
            </a:r>
          </a:p>
          <a:p>
            <a:pPr lvl="1">
              <a:lnSpc>
                <a:spcPct val="80000"/>
              </a:lnSpc>
              <a:spcBef>
                <a:spcPts val="1200"/>
              </a:spcBef>
              <a:spcAft>
                <a:spcPts val="1200"/>
              </a:spcAft>
              <a:defRPr/>
            </a:pPr>
            <a:r>
              <a:rPr lang="en-US" sz="2600" dirty="0"/>
              <a:t>Overall, high relapse rate after detox</a:t>
            </a:r>
          </a:p>
          <a:p>
            <a:pPr lvl="1">
              <a:lnSpc>
                <a:spcPct val="80000"/>
              </a:lnSpc>
              <a:spcBef>
                <a:spcPts val="1200"/>
              </a:spcBef>
              <a:spcAft>
                <a:spcPts val="1200"/>
              </a:spcAft>
              <a:defRPr/>
            </a:pPr>
            <a:r>
              <a:rPr lang="en-US" sz="2600" dirty="0"/>
              <a:t>Lose tolerance and does not address underlying chronic illness</a:t>
            </a:r>
          </a:p>
          <a:p>
            <a:pPr>
              <a:lnSpc>
                <a:spcPct val="80000"/>
              </a:lnSpc>
              <a:spcAft>
                <a:spcPts val="1200"/>
              </a:spcAft>
              <a:defRPr/>
            </a:pPr>
            <a:r>
              <a:rPr lang="en-US" sz="2800" u="sng" dirty="0"/>
              <a:t>Maintenance treatment</a:t>
            </a:r>
            <a:r>
              <a:rPr lang="en-US" sz="2800" dirty="0"/>
              <a:t>: continuing regular dose of medications to treat OUD</a:t>
            </a:r>
          </a:p>
          <a:p>
            <a:pPr lvl="1">
              <a:lnSpc>
                <a:spcPct val="80000"/>
              </a:lnSpc>
              <a:defRPr/>
            </a:pPr>
            <a:endParaRPr lang="en-US" sz="1875" dirty="0">
              <a:solidFill>
                <a:srgbClr val="000000"/>
              </a:solidFill>
            </a:endParaRPr>
          </a:p>
          <a:p>
            <a:pP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76852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3AA2-DAD8-024E-BA9D-7B2E50D6FDAA}"/>
              </a:ext>
            </a:extLst>
          </p:cNvPr>
          <p:cNvSpPr>
            <a:spLocks noGrp="1"/>
          </p:cNvSpPr>
          <p:nvPr>
            <p:ph type="title"/>
          </p:nvPr>
        </p:nvSpPr>
        <p:spPr/>
        <p:txBody>
          <a:bodyPr/>
          <a:lstStyle/>
          <a:p>
            <a:r>
              <a:rPr lang="en-US" dirty="0"/>
              <a:t>Assessment &amp; Induction Overview</a:t>
            </a:r>
          </a:p>
        </p:txBody>
      </p:sp>
      <p:sp>
        <p:nvSpPr>
          <p:cNvPr id="3" name="Content Placeholder 2">
            <a:extLst>
              <a:ext uri="{FF2B5EF4-FFF2-40B4-BE49-F238E27FC236}">
                <a16:creationId xmlns:a16="http://schemas.microsoft.com/office/drawing/2014/main" id="{D311DE1E-20DB-4348-B145-7BD9828105BF}"/>
              </a:ext>
            </a:extLst>
          </p:cNvPr>
          <p:cNvSpPr>
            <a:spLocks noGrp="1"/>
          </p:cNvSpPr>
          <p:nvPr>
            <p:ph idx="1"/>
          </p:nvPr>
        </p:nvSpPr>
        <p:spPr/>
        <p:txBody>
          <a:bodyPr>
            <a:normAutofit fontScale="77500" lnSpcReduction="20000"/>
          </a:bodyPr>
          <a:lstStyle/>
          <a:p>
            <a:r>
              <a:rPr lang="en-US" sz="2400" dirty="0"/>
              <a:t>History and physical which includes past/current use, treatment history, social supports</a:t>
            </a:r>
          </a:p>
          <a:p>
            <a:r>
              <a:rPr lang="en-US" sz="2400" dirty="0"/>
              <a:t>Check MAPS history</a:t>
            </a:r>
          </a:p>
          <a:p>
            <a:r>
              <a:rPr lang="en-US" sz="2400" dirty="0"/>
              <a:t>Lab tests including urine toxicology</a:t>
            </a:r>
          </a:p>
          <a:p>
            <a:r>
              <a:rPr lang="en-US" sz="2400" dirty="0"/>
              <a:t>Discuss treatment options</a:t>
            </a:r>
          </a:p>
          <a:p>
            <a:r>
              <a:rPr lang="en-US" sz="2400" dirty="0"/>
              <a:t>Make a plan </a:t>
            </a:r>
          </a:p>
          <a:p>
            <a:pPr lvl="1"/>
            <a:r>
              <a:rPr lang="en-US" sz="2400" dirty="0"/>
              <a:t>Prior Authorization/Script to fill </a:t>
            </a:r>
          </a:p>
          <a:p>
            <a:pPr lvl="1"/>
            <a:r>
              <a:rPr lang="en-US" sz="2400" dirty="0"/>
              <a:t>Instructions to return with no use for 12-24 hours prior</a:t>
            </a:r>
          </a:p>
          <a:p>
            <a:pPr lvl="1"/>
            <a:r>
              <a:rPr lang="en-US" sz="2400" dirty="0"/>
              <a:t>POC testing</a:t>
            </a:r>
          </a:p>
          <a:p>
            <a:pPr lvl="1"/>
            <a:r>
              <a:rPr lang="en-US" sz="2400" dirty="0"/>
              <a:t>COWS</a:t>
            </a:r>
          </a:p>
          <a:p>
            <a:pPr lvl="1"/>
            <a:r>
              <a:rPr lang="en-US" sz="2400" dirty="0"/>
              <a:t>Induction 2mg and up to 8 on first day (can do this at home with instructions for patients who have used this in the past). </a:t>
            </a:r>
          </a:p>
          <a:p>
            <a:pPr lvl="1"/>
            <a:r>
              <a:rPr lang="en-US" sz="2400" dirty="0"/>
              <a:t>Follow up via phone and increase to 12-16mg as needed</a:t>
            </a:r>
          </a:p>
          <a:p>
            <a:pPr lvl="1"/>
            <a:r>
              <a:rPr lang="en-US" sz="2400" dirty="0"/>
              <a:t>Return in 2-3 days or 1 week and weekly until dose is stable then every 2 weeks with UDS and then move to monthly once stable</a:t>
            </a:r>
          </a:p>
          <a:p>
            <a:endParaRPr lang="en-US" dirty="0"/>
          </a:p>
          <a:p>
            <a:endParaRPr lang="en-US" dirty="0"/>
          </a:p>
          <a:p>
            <a:endParaRPr lang="en-US" dirty="0"/>
          </a:p>
        </p:txBody>
      </p:sp>
    </p:spTree>
    <p:extLst>
      <p:ext uri="{BB962C8B-B14F-4D97-AF65-F5344CB8AC3E}">
        <p14:creationId xmlns:p14="http://schemas.microsoft.com/office/powerpoint/2010/main" val="411155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B1B-D6E7-4D43-94ED-DEE92451A35B}"/>
              </a:ext>
            </a:extLst>
          </p:cNvPr>
          <p:cNvSpPr>
            <a:spLocks noGrp="1"/>
          </p:cNvSpPr>
          <p:nvPr>
            <p:ph type="title"/>
          </p:nvPr>
        </p:nvSpPr>
        <p:spPr/>
        <p:txBody>
          <a:bodyPr/>
          <a:lstStyle/>
          <a:p>
            <a:r>
              <a:rPr lang="en-US" dirty="0"/>
              <a:t>What it’s like</a:t>
            </a:r>
          </a:p>
        </p:txBody>
      </p:sp>
      <p:sp>
        <p:nvSpPr>
          <p:cNvPr id="3" name="Content Placeholder 2">
            <a:extLst>
              <a:ext uri="{FF2B5EF4-FFF2-40B4-BE49-F238E27FC236}">
                <a16:creationId xmlns:a16="http://schemas.microsoft.com/office/drawing/2014/main" id="{CD69F35A-BE96-FE45-A813-C56031B6ADFC}"/>
              </a:ext>
            </a:extLst>
          </p:cNvPr>
          <p:cNvSpPr>
            <a:spLocks noGrp="1"/>
          </p:cNvSpPr>
          <p:nvPr>
            <p:ph idx="1"/>
          </p:nvPr>
        </p:nvSpPr>
        <p:spPr/>
        <p:txBody>
          <a:bodyPr>
            <a:normAutofit/>
          </a:bodyPr>
          <a:lstStyle/>
          <a:p>
            <a:r>
              <a:rPr lang="en-US" sz="2400" dirty="0"/>
              <a:t>Mr. S is a 44 year old male with h/o HTN, depression and chronic pain presents to clinic to get help for his “problem with opioids.” Reports he was started on hydrocodone 5 </a:t>
            </a:r>
            <a:r>
              <a:rPr lang="en-US" sz="2400" dirty="0" err="1"/>
              <a:t>yrs</a:t>
            </a:r>
            <a:r>
              <a:rPr lang="en-US" sz="2400" dirty="0"/>
              <a:t> ago after work-related injury. First took it as prescribed, but also noticed it seemed to help with his mood and he started taking more than prescribed. Over time, he was finishing a month’s prescription in a few days and started snorting the opioids to get more potent effects. Has missed a lot of work, grown more depressed and his wife has been very concerned. </a:t>
            </a:r>
          </a:p>
          <a:p>
            <a:pPr marL="0" indent="0">
              <a:buNone/>
            </a:pPr>
            <a:endParaRPr lang="en-US" sz="2400" dirty="0"/>
          </a:p>
          <a:p>
            <a:r>
              <a:rPr lang="en-US" sz="2400" dirty="0"/>
              <a:t>He says, “I can’t do this anymore. I feel like I’m going to lose everything, but I’m afraid to stop.” </a:t>
            </a:r>
          </a:p>
        </p:txBody>
      </p:sp>
    </p:spTree>
    <p:extLst>
      <p:ext uri="{BB962C8B-B14F-4D97-AF65-F5344CB8AC3E}">
        <p14:creationId xmlns:p14="http://schemas.microsoft.com/office/powerpoint/2010/main" val="172493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457D-463C-254F-83C8-8EB3D4504B4E}"/>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8BEF1C87-D1D5-5242-A2BF-42FD56D3CA29}"/>
              </a:ext>
            </a:extLst>
          </p:cNvPr>
          <p:cNvSpPr>
            <a:spLocks noGrp="1"/>
          </p:cNvSpPr>
          <p:nvPr>
            <p:ph idx="1"/>
          </p:nvPr>
        </p:nvSpPr>
        <p:spPr>
          <a:xfrm>
            <a:off x="748937" y="2011679"/>
            <a:ext cx="10238062" cy="4528457"/>
          </a:xfrm>
        </p:spPr>
        <p:txBody>
          <a:bodyPr>
            <a:normAutofit fontScale="85000" lnSpcReduction="20000"/>
          </a:bodyPr>
          <a:lstStyle/>
          <a:p>
            <a:pPr>
              <a:spcAft>
                <a:spcPts val="1200"/>
              </a:spcAft>
            </a:pPr>
            <a:r>
              <a:rPr lang="en-US" sz="2400" dirty="0"/>
              <a:t>Patient would like to try buprenorphine/naloxone.</a:t>
            </a:r>
          </a:p>
          <a:p>
            <a:pPr lvl="1">
              <a:spcBef>
                <a:spcPts val="1200"/>
              </a:spcBef>
              <a:spcAft>
                <a:spcPts val="0"/>
              </a:spcAft>
            </a:pPr>
            <a:r>
              <a:rPr lang="en-US" sz="2400" dirty="0"/>
              <a:t>Discuss treatment agreement </a:t>
            </a:r>
          </a:p>
          <a:p>
            <a:pPr lvl="1">
              <a:spcBef>
                <a:spcPts val="1200"/>
              </a:spcBef>
              <a:spcAft>
                <a:spcPts val="0"/>
              </a:spcAft>
            </a:pPr>
            <a:r>
              <a:rPr lang="en-US" sz="2400" dirty="0"/>
              <a:t>Prescribe starting dose </a:t>
            </a:r>
          </a:p>
          <a:p>
            <a:pPr lvl="1">
              <a:spcBef>
                <a:spcPts val="1200"/>
              </a:spcBef>
              <a:spcAft>
                <a:spcPts val="0"/>
              </a:spcAft>
            </a:pPr>
            <a:r>
              <a:rPr lang="en-US" sz="2400" dirty="0"/>
              <a:t>Observe patient after initial doses for effects</a:t>
            </a:r>
          </a:p>
          <a:p>
            <a:pPr lvl="1">
              <a:spcBef>
                <a:spcPts val="1200"/>
              </a:spcBef>
              <a:spcAft>
                <a:spcPts val="0"/>
              </a:spcAft>
            </a:pPr>
            <a:r>
              <a:rPr lang="en-US" sz="2400" dirty="0"/>
              <a:t>Titrate dose and prescribe short term prescriptions early on in treatment and assess patient each visit including urine toxicology screen and continue to provide support to encourage ongoing sobriety.</a:t>
            </a:r>
          </a:p>
          <a:p>
            <a:pPr lvl="1">
              <a:spcBef>
                <a:spcPts val="1200"/>
              </a:spcBef>
              <a:spcAft>
                <a:spcPts val="0"/>
              </a:spcAft>
            </a:pPr>
            <a:r>
              <a:rPr lang="en-US" sz="2400" dirty="0"/>
              <a:t>Continue patient on stabilized dose</a:t>
            </a:r>
          </a:p>
          <a:p>
            <a:pPr>
              <a:spcAft>
                <a:spcPts val="1200"/>
              </a:spcAft>
            </a:pPr>
            <a:endParaRPr lang="en-US" sz="2400" dirty="0"/>
          </a:p>
          <a:p>
            <a:pPr>
              <a:spcAft>
                <a:spcPts val="1200"/>
              </a:spcAft>
            </a:pPr>
            <a:r>
              <a:rPr lang="en-US" sz="2400" dirty="0" err="1"/>
              <a:t>Mr.S</a:t>
            </a:r>
            <a:r>
              <a:rPr lang="en-US" sz="2400" dirty="0"/>
              <a:t> 4 months into treatment comes to see you for </a:t>
            </a:r>
            <a:r>
              <a:rPr lang="en-US" sz="2400" dirty="0" err="1"/>
              <a:t>followup</a:t>
            </a:r>
            <a:r>
              <a:rPr lang="en-US" sz="2400" dirty="0"/>
              <a:t>. He is stable on dose of 12mg buprenorphine/naloxone.  Urine screens are consistently negative for any other opioids. Says he is functioning much better and pain is also better controlled.</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8D38B0E6-056A-BB4F-B83E-009D8CD24FAE}"/>
              </a:ext>
            </a:extLst>
          </p:cNvPr>
          <p:cNvPicPr>
            <a:picLocks noChangeAspect="1"/>
          </p:cNvPicPr>
          <p:nvPr/>
        </p:nvPicPr>
        <p:blipFill>
          <a:blip r:embed="rId3"/>
          <a:stretch>
            <a:fillRect/>
          </a:stretch>
        </p:blipFill>
        <p:spPr>
          <a:xfrm>
            <a:off x="8316893" y="674050"/>
            <a:ext cx="2930416" cy="2237772"/>
          </a:xfrm>
          <a:prstGeom prst="rect">
            <a:avLst/>
          </a:prstGeom>
        </p:spPr>
      </p:pic>
    </p:spTree>
    <p:extLst>
      <p:ext uri="{BB962C8B-B14F-4D97-AF65-F5344CB8AC3E}">
        <p14:creationId xmlns:p14="http://schemas.microsoft.com/office/powerpoint/2010/main" val="4903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57" y="2070100"/>
            <a:ext cx="5702203" cy="2273300"/>
          </a:xfrm>
          <a:solidFill>
            <a:srgbClr val="244485"/>
          </a:solidFill>
        </p:spPr>
        <p:txBody>
          <a:bodyPr/>
          <a:lstStyle/>
          <a:p>
            <a:pPr algn="l"/>
            <a:r>
              <a:rPr lang="en-US" sz="4400" b="1" dirty="0">
                <a:solidFill>
                  <a:srgbClr val="81A6FF"/>
                </a:solidFill>
              </a:rPr>
              <a:t>Predictable</a:t>
            </a:r>
            <a:br>
              <a:rPr lang="en-US" sz="4400" b="1" dirty="0">
                <a:solidFill>
                  <a:srgbClr val="81A6FF"/>
                </a:solidFill>
              </a:rPr>
            </a:br>
            <a:r>
              <a:rPr lang="en-US" sz="4400" b="1" dirty="0">
                <a:solidFill>
                  <a:srgbClr val="81A6FF"/>
                </a:solidFill>
              </a:rPr>
              <a:t>Chronic</a:t>
            </a:r>
            <a:br>
              <a:rPr lang="en-US" sz="4400" b="1" dirty="0">
                <a:solidFill>
                  <a:srgbClr val="81A6FF"/>
                </a:solidFill>
              </a:rPr>
            </a:br>
            <a:r>
              <a:rPr lang="en-US" sz="4400" b="1" dirty="0">
                <a:solidFill>
                  <a:srgbClr val="81A6FF"/>
                </a:solidFill>
              </a:rPr>
              <a:t>Brain Disease</a:t>
            </a:r>
          </a:p>
        </p:txBody>
      </p:sp>
      <p:sp>
        <p:nvSpPr>
          <p:cNvPr id="9" name="Rectangle 8"/>
          <p:cNvSpPr/>
          <p:nvPr/>
        </p:nvSpPr>
        <p:spPr>
          <a:xfrm>
            <a:off x="2908301" y="576197"/>
            <a:ext cx="7120759" cy="1323439"/>
          </a:xfrm>
          <a:prstGeom prst="rect">
            <a:avLst/>
          </a:prstGeom>
        </p:spPr>
        <p:txBody>
          <a:bodyPr wrap="square">
            <a:spAutoFit/>
          </a:bodyPr>
          <a:lstStyle/>
          <a:p>
            <a:r>
              <a:rPr lang="en-US" sz="8000" b="1" dirty="0">
                <a:solidFill>
                  <a:srgbClr val="244485"/>
                </a:solidFill>
                <a:latin typeface="+mj-lt"/>
              </a:rPr>
              <a:t>ADDICTION</a:t>
            </a:r>
          </a:p>
        </p:txBody>
      </p:sp>
      <p:sp>
        <p:nvSpPr>
          <p:cNvPr id="3" name="Oval 2"/>
          <p:cNvSpPr/>
          <p:nvPr/>
        </p:nvSpPr>
        <p:spPr>
          <a:xfrm>
            <a:off x="7848601" y="3594100"/>
            <a:ext cx="2256659" cy="2082800"/>
          </a:xfrm>
          <a:prstGeom prst="ellipse">
            <a:avLst/>
          </a:prstGeom>
          <a:solidFill>
            <a:srgbClr val="81A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spc="300" dirty="0">
                <a:solidFill>
                  <a:srgbClr val="244485"/>
                </a:solidFill>
                <a:latin typeface="+mj-lt"/>
              </a:rPr>
              <a:t>NOT a moral</a:t>
            </a:r>
          </a:p>
          <a:p>
            <a:pPr algn="ctr"/>
            <a:r>
              <a:rPr lang="en-US" sz="2800" b="1" spc="300" dirty="0">
                <a:solidFill>
                  <a:srgbClr val="244485"/>
                </a:solidFill>
                <a:latin typeface="+mj-lt"/>
              </a:rPr>
              <a:t>failing</a:t>
            </a:r>
          </a:p>
        </p:txBody>
      </p:sp>
    </p:spTree>
    <p:extLst>
      <p:ext uri="{BB962C8B-B14F-4D97-AF65-F5344CB8AC3E}">
        <p14:creationId xmlns:p14="http://schemas.microsoft.com/office/powerpoint/2010/main" val="1033538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DFA3354C-DD9E-A442-91BF-D578800AC556}"/>
              </a:ext>
            </a:extLst>
          </p:cNvPr>
          <p:cNvSpPr>
            <a:spLocks noGrp="1" noChangeArrowheads="1"/>
          </p:cNvSpPr>
          <p:nvPr>
            <p:ph type="title"/>
          </p:nvPr>
        </p:nvSpPr>
        <p:spPr/>
        <p:txBody>
          <a:bodyPr/>
          <a:lstStyle/>
          <a:p>
            <a:pPr eaLnBrk="1" hangingPunct="1"/>
            <a:r>
              <a:rPr lang="en-US" altLang="en-US"/>
              <a:t>OUD treatment effectiveness</a:t>
            </a:r>
          </a:p>
        </p:txBody>
      </p:sp>
      <p:sp>
        <p:nvSpPr>
          <p:cNvPr id="3" name="Content Placeholder 2">
            <a:extLst>
              <a:ext uri="{FF2B5EF4-FFF2-40B4-BE49-F238E27FC236}">
                <a16:creationId xmlns:a16="http://schemas.microsoft.com/office/drawing/2014/main" id="{B57BCA4D-2738-5844-83F6-F7182C18B6D0}"/>
              </a:ext>
            </a:extLst>
          </p:cNvPr>
          <p:cNvSpPr>
            <a:spLocks noGrp="1"/>
          </p:cNvSpPr>
          <p:nvPr>
            <p:ph idx="1"/>
          </p:nvPr>
        </p:nvSpPr>
        <p:spPr>
          <a:xfrm>
            <a:off x="1202919" y="2011680"/>
            <a:ext cx="9784080" cy="4511040"/>
          </a:xfrm>
        </p:spPr>
        <p:txBody>
          <a:bodyPr rtlCol="0">
            <a:normAutofit fontScale="77500" lnSpcReduction="20000"/>
          </a:bodyPr>
          <a:lstStyle/>
          <a:p>
            <a:pPr>
              <a:defRPr/>
            </a:pPr>
            <a:r>
              <a:rPr lang="en-US" sz="2800" dirty="0"/>
              <a:t>Reductions in overdose and overall death rates</a:t>
            </a:r>
          </a:p>
          <a:p>
            <a:pPr>
              <a:defRPr/>
            </a:pPr>
            <a:r>
              <a:rPr lang="en-US" sz="2800" dirty="0"/>
              <a:t>Reductions in opioid use and other substance use/misuse</a:t>
            </a:r>
          </a:p>
          <a:p>
            <a:pPr>
              <a:defRPr/>
            </a:pPr>
            <a:r>
              <a:rPr lang="en-US" sz="2800" dirty="0"/>
              <a:t>Improved HIV and </a:t>
            </a:r>
            <a:r>
              <a:rPr lang="en-US" sz="2800" dirty="0" err="1"/>
              <a:t>Hep</a:t>
            </a:r>
            <a:r>
              <a:rPr lang="en-US" sz="2800" dirty="0"/>
              <a:t> C outcomes </a:t>
            </a:r>
          </a:p>
          <a:p>
            <a:r>
              <a:rPr lang="en-US" sz="2800" dirty="0"/>
              <a:t>Increased likelihood that a person will remain in treatment</a:t>
            </a:r>
          </a:p>
          <a:p>
            <a:r>
              <a:rPr lang="en-US" sz="2800" dirty="0"/>
              <a:t>Reduced criminal justice involvement</a:t>
            </a:r>
          </a:p>
          <a:p>
            <a:r>
              <a:rPr lang="en-US" sz="2800" dirty="0"/>
              <a:t>Increased likelihood of employment</a:t>
            </a:r>
          </a:p>
          <a:p>
            <a:pPr>
              <a:defRPr/>
            </a:pPr>
            <a:r>
              <a:rPr lang="en-US" sz="2800" dirty="0"/>
              <a:t>Recent evidence suggesting cost effective and improved quality of life </a:t>
            </a:r>
          </a:p>
          <a:p>
            <a:pPr>
              <a:defRPr/>
            </a:pPr>
            <a:r>
              <a:rPr lang="en-US" sz="2800" b="1" u="sng" dirty="0"/>
              <a:t>Medications are the most effective treatment for OUD. Without medication treatment, patients have higher rates of substance use and overdose rates.</a:t>
            </a:r>
          </a:p>
          <a:p>
            <a:pPr lvl="1">
              <a:defRPr/>
            </a:pPr>
            <a:endParaRPr lang="en-US" dirty="0">
              <a:solidFill>
                <a:schemeClr val="tx1">
                  <a:lumMod val="75000"/>
                  <a:lumOff val="25000"/>
                </a:schemeClr>
              </a:solidFill>
            </a:endParaRPr>
          </a:p>
          <a:p>
            <a:pPr lvl="1">
              <a:defRPr/>
            </a:pPr>
            <a:endParaRPr lang="en-US" dirty="0">
              <a:solidFill>
                <a:schemeClr val="tx1">
                  <a:lumMod val="75000"/>
                  <a:lumOff val="25000"/>
                </a:schemeClr>
              </a:solidFill>
            </a:endParaRPr>
          </a:p>
          <a:p>
            <a:pPr marL="342900" lvl="1" indent="0">
              <a:buNone/>
              <a:defRPr/>
            </a:pPr>
            <a:r>
              <a:rPr lang="en-US" dirty="0">
                <a:solidFill>
                  <a:schemeClr val="tx1">
                    <a:lumMod val="75000"/>
                    <a:lumOff val="25000"/>
                  </a:schemeClr>
                </a:solidFill>
              </a:rPr>
              <a:t> </a:t>
            </a: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4" name="Rectangle 3">
            <a:extLst>
              <a:ext uri="{FF2B5EF4-FFF2-40B4-BE49-F238E27FC236}">
                <a16:creationId xmlns:a16="http://schemas.microsoft.com/office/drawing/2014/main" id="{3771487C-069E-A140-9B31-E6BADA8C822F}"/>
              </a:ext>
            </a:extLst>
          </p:cNvPr>
          <p:cNvSpPr/>
          <p:nvPr/>
        </p:nvSpPr>
        <p:spPr>
          <a:xfrm>
            <a:off x="1830389" y="5626100"/>
            <a:ext cx="5012911" cy="415498"/>
          </a:xfrm>
          <a:prstGeom prst="rect">
            <a:avLst/>
          </a:prstGeom>
        </p:spPr>
        <p:txBody>
          <a:bodyPr wrap="none">
            <a:spAutoFit/>
          </a:bodyPr>
          <a:lstStyle/>
          <a:p>
            <a:pPr>
              <a:defRPr/>
            </a:pPr>
            <a:r>
              <a:rPr lang="en-US" sz="1050" dirty="0"/>
              <a:t>(Norton et al 2017, Altice et al 1999, </a:t>
            </a:r>
            <a:r>
              <a:rPr lang="en-US" sz="1050" dirty="0" err="1"/>
              <a:t>Kenworthy</a:t>
            </a:r>
            <a:r>
              <a:rPr lang="en-US" sz="1050" dirty="0"/>
              <a:t> et al., 2017; </a:t>
            </a:r>
            <a:r>
              <a:rPr lang="en-US" sz="1050" dirty="0" err="1"/>
              <a:t>Nosyk</a:t>
            </a:r>
            <a:r>
              <a:rPr lang="en-US" sz="1050" dirty="0"/>
              <a:t> et al., 2015</a:t>
            </a:r>
          </a:p>
          <a:p>
            <a:pPr>
              <a:defRPr/>
            </a:pPr>
            <a:r>
              <a:rPr lang="en-US" sz="1050" dirty="0"/>
              <a:t>Schwartz et al 2013, </a:t>
            </a:r>
            <a:r>
              <a:rPr lang="en-US" sz="1050" dirty="0" err="1"/>
              <a:t>Sordo</a:t>
            </a:r>
            <a:r>
              <a:rPr lang="en-US" sz="1050" dirty="0"/>
              <a:t> et al 2017)</a:t>
            </a:r>
          </a:p>
        </p:txBody>
      </p:sp>
    </p:spTree>
    <p:extLst>
      <p:ext uri="{BB962C8B-B14F-4D97-AF65-F5344CB8AC3E}">
        <p14:creationId xmlns:p14="http://schemas.microsoft.com/office/powerpoint/2010/main" val="196452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https://pbs.twimg.com/media/DgAKyOPUcAAb3Gy.jpg:large">
            <a:extLst>
              <a:ext uri="{FF2B5EF4-FFF2-40B4-BE49-F238E27FC236}">
                <a16:creationId xmlns:a16="http://schemas.microsoft.com/office/drawing/2014/main" id="{04044504-F342-3B40-AD7D-3143A2072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527" y="543697"/>
            <a:ext cx="8788367" cy="60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1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MOC is here to help</a:t>
            </a:r>
          </a:p>
        </p:txBody>
      </p:sp>
      <p:sp>
        <p:nvSpPr>
          <p:cNvPr id="3" name="Subtitle 2"/>
          <p:cNvSpPr>
            <a:spLocks noGrp="1"/>
          </p:cNvSpPr>
          <p:nvPr>
            <p:ph idx="1"/>
          </p:nvPr>
        </p:nvSpPr>
        <p:spPr>
          <a:xfrm>
            <a:off x="651641" y="1973766"/>
            <a:ext cx="11025352" cy="4739268"/>
          </a:xfrm>
        </p:spPr>
        <p:txBody>
          <a:bodyPr>
            <a:normAutofit/>
          </a:bodyPr>
          <a:lstStyle/>
          <a:p>
            <a:pPr marL="457200" indent="-457200" algn="l">
              <a:buFont typeface="+mj-lt"/>
              <a:buAutoNum type="arabicPeriod"/>
            </a:pPr>
            <a:r>
              <a:rPr lang="en-US" sz="3200" dirty="0"/>
              <a:t>Assisting MD, PA and NPs in completing the “x waiver” training</a:t>
            </a:r>
          </a:p>
          <a:p>
            <a:pPr marL="457200" indent="-457200" algn="l">
              <a:buFont typeface="+mj-lt"/>
              <a:buAutoNum type="arabicPeriod"/>
            </a:pPr>
            <a:r>
              <a:rPr lang="en-US" sz="3200" dirty="0"/>
              <a:t>Access to a Behavioral Health Consultant for referral/resource information </a:t>
            </a:r>
          </a:p>
          <a:p>
            <a:pPr marL="457200" indent="-457200" algn="l">
              <a:buFont typeface="+mj-lt"/>
              <a:buAutoNum type="arabicPeriod"/>
            </a:pPr>
            <a:r>
              <a:rPr lang="en-US" sz="3200" dirty="0"/>
              <a:t>Access to an MAT Specialist for a SAME DAY consultation</a:t>
            </a:r>
          </a:p>
          <a:p>
            <a:pPr marL="457200" indent="-457200" algn="l">
              <a:buFont typeface="+mj-lt"/>
              <a:buAutoNum type="arabicPeriod"/>
            </a:pPr>
            <a:r>
              <a:rPr lang="en-US" sz="3200" dirty="0"/>
              <a:t>Tele-health (planned for Fall 2019)</a:t>
            </a:r>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196244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COMMON BARRIERS</a:t>
            </a:r>
          </a:p>
        </p:txBody>
      </p:sp>
      <p:graphicFrame>
        <p:nvGraphicFramePr>
          <p:cNvPr id="4" name="Content Placeholder 5"/>
          <p:cNvGraphicFramePr>
            <a:graphicFrameLocks noGrp="1"/>
          </p:cNvGraphicFramePr>
          <p:nvPr>
            <p:ph idx="1"/>
            <p:extLst/>
          </p:nvPr>
        </p:nvGraphicFramePr>
        <p:xfrm>
          <a:off x="391884" y="2100941"/>
          <a:ext cx="11364686" cy="4212772"/>
        </p:xfrm>
        <a:graphic>
          <a:graphicData uri="http://schemas.openxmlformats.org/drawingml/2006/table">
            <a:tbl>
              <a:tblPr firstRow="1" bandRow="1">
                <a:tableStyleId>{5C22544A-7EE6-4342-B048-85BDC9FD1C3A}</a:tableStyleId>
              </a:tblPr>
              <a:tblGrid>
                <a:gridCol w="5682343">
                  <a:extLst>
                    <a:ext uri="{9D8B030D-6E8A-4147-A177-3AD203B41FA5}">
                      <a16:colId xmlns:a16="http://schemas.microsoft.com/office/drawing/2014/main" val="457239490"/>
                    </a:ext>
                  </a:extLst>
                </a:gridCol>
                <a:gridCol w="5682343">
                  <a:extLst>
                    <a:ext uri="{9D8B030D-6E8A-4147-A177-3AD203B41FA5}">
                      <a16:colId xmlns:a16="http://schemas.microsoft.com/office/drawing/2014/main" val="989157458"/>
                    </a:ext>
                  </a:extLst>
                </a:gridCol>
              </a:tblGrid>
              <a:tr h="437457">
                <a:tc>
                  <a:txBody>
                    <a:bodyPr/>
                    <a:lstStyle/>
                    <a:p>
                      <a:pPr algn="ctr"/>
                      <a:r>
                        <a:rPr lang="en-US" sz="2000" dirty="0"/>
                        <a:t>Barrier</a:t>
                      </a:r>
                      <a:r>
                        <a:rPr lang="en-US" sz="2000" baseline="0" dirty="0"/>
                        <a:t> to MAT Access</a:t>
                      </a:r>
                      <a:endParaRPr lang="en-US" sz="2000" dirty="0"/>
                    </a:p>
                  </a:txBody>
                  <a:tcPr/>
                </a:tc>
                <a:tc>
                  <a:txBody>
                    <a:bodyPr/>
                    <a:lstStyle/>
                    <a:p>
                      <a:pPr algn="ctr"/>
                      <a:r>
                        <a:rPr lang="en-US" sz="2000" dirty="0"/>
                        <a:t>Program Feature</a:t>
                      </a:r>
                    </a:p>
                  </a:txBody>
                  <a:tcPr/>
                </a:tc>
                <a:extLst>
                  <a:ext uri="{0D108BD9-81ED-4DB2-BD59-A6C34878D82A}">
                    <a16:rowId xmlns:a16="http://schemas.microsoft.com/office/drawing/2014/main" val="738063170"/>
                  </a:ext>
                </a:extLst>
              </a:tr>
              <a:tr h="755063">
                <a:tc>
                  <a:txBody>
                    <a:bodyPr/>
                    <a:lstStyle/>
                    <a:p>
                      <a:r>
                        <a:rPr lang="en-US" sz="2000" dirty="0"/>
                        <a:t>Cost of physician training</a:t>
                      </a:r>
                    </a:p>
                  </a:txBody>
                  <a:tcPr/>
                </a:tc>
                <a:tc>
                  <a:txBody>
                    <a:bodyPr/>
                    <a:lstStyle/>
                    <a:p>
                      <a:r>
                        <a:rPr lang="en-US" sz="2000" dirty="0"/>
                        <a:t>Organize</a:t>
                      </a:r>
                      <a:r>
                        <a:rPr lang="en-US" sz="2000" baseline="0" dirty="0"/>
                        <a:t> in-person trainings and pay cost of online trainings</a:t>
                      </a:r>
                      <a:endParaRPr lang="en-US" sz="2000" dirty="0"/>
                    </a:p>
                  </a:txBody>
                  <a:tcPr/>
                </a:tc>
                <a:extLst>
                  <a:ext uri="{0D108BD9-81ED-4DB2-BD59-A6C34878D82A}">
                    <a16:rowId xmlns:a16="http://schemas.microsoft.com/office/drawing/2014/main" val="1567707837"/>
                  </a:ext>
                </a:extLst>
              </a:tr>
              <a:tr h="755063">
                <a:tc>
                  <a:txBody>
                    <a:bodyPr/>
                    <a:lstStyle/>
                    <a:p>
                      <a:r>
                        <a:rPr lang="en-US" sz="2000" dirty="0"/>
                        <a:t>Lack of physician</a:t>
                      </a:r>
                      <a:r>
                        <a:rPr lang="en-US" sz="2000" baseline="0" dirty="0"/>
                        <a:t> use, even after training</a:t>
                      </a:r>
                      <a:endParaRPr lang="en-US" sz="2000" dirty="0"/>
                    </a:p>
                  </a:txBody>
                  <a:tcPr/>
                </a:tc>
                <a:tc>
                  <a:txBody>
                    <a:bodyPr/>
                    <a:lstStyle/>
                    <a:p>
                      <a:r>
                        <a:rPr lang="en-US" sz="2000" dirty="0"/>
                        <a:t>P</a:t>
                      </a:r>
                      <a:r>
                        <a:rPr lang="en-US" sz="2000" baseline="0" dirty="0"/>
                        <a:t>eer consultation by an addiction psychiatrist</a:t>
                      </a:r>
                      <a:endParaRPr lang="en-US" sz="2000" dirty="0"/>
                    </a:p>
                  </a:txBody>
                  <a:tcPr/>
                </a:tc>
                <a:extLst>
                  <a:ext uri="{0D108BD9-81ED-4DB2-BD59-A6C34878D82A}">
                    <a16:rowId xmlns:a16="http://schemas.microsoft.com/office/drawing/2014/main" val="1108379425"/>
                  </a:ext>
                </a:extLst>
              </a:tr>
              <a:tr h="755063">
                <a:tc>
                  <a:txBody>
                    <a:bodyPr/>
                    <a:lstStyle/>
                    <a:p>
                      <a:r>
                        <a:rPr lang="en-US" sz="2000" dirty="0"/>
                        <a:t>No </a:t>
                      </a:r>
                      <a:r>
                        <a:rPr lang="en-US" sz="2000" baseline="0" dirty="0"/>
                        <a:t>link to counseling services</a:t>
                      </a:r>
                      <a:endParaRPr lang="en-US" sz="2000" dirty="0"/>
                    </a:p>
                  </a:txBody>
                  <a:tcPr/>
                </a:tc>
                <a:tc>
                  <a:txBody>
                    <a:bodyPr/>
                    <a:lstStyle/>
                    <a:p>
                      <a:r>
                        <a:rPr lang="en-US" sz="2000" dirty="0"/>
                        <a:t>Program staff will assist and provide short-term</a:t>
                      </a:r>
                    </a:p>
                  </a:txBody>
                  <a:tcPr/>
                </a:tc>
                <a:extLst>
                  <a:ext uri="{0D108BD9-81ED-4DB2-BD59-A6C34878D82A}">
                    <a16:rowId xmlns:a16="http://schemas.microsoft.com/office/drawing/2014/main" val="484794394"/>
                  </a:ext>
                </a:extLst>
              </a:tr>
              <a:tr h="755063">
                <a:tc>
                  <a:txBody>
                    <a:bodyPr/>
                    <a:lstStyle/>
                    <a:p>
                      <a:r>
                        <a:rPr lang="en-US" sz="2000" dirty="0"/>
                        <a:t>Lack of support</a:t>
                      </a:r>
                      <a:r>
                        <a:rPr lang="en-US" sz="2000" baseline="0" dirty="0"/>
                        <a:t> staff knowledge</a:t>
                      </a:r>
                      <a:endParaRPr lang="en-US" sz="2000" dirty="0"/>
                    </a:p>
                  </a:txBody>
                  <a:tcPr/>
                </a:tc>
                <a:tc>
                  <a:txBody>
                    <a:bodyPr/>
                    <a:lstStyle/>
                    <a:p>
                      <a:r>
                        <a:rPr lang="en-US" sz="2000" dirty="0"/>
                        <a:t>Provide</a:t>
                      </a:r>
                      <a:r>
                        <a:rPr lang="en-US" sz="2000" baseline="0" dirty="0"/>
                        <a:t> training and materials to nurses and MAs</a:t>
                      </a:r>
                      <a:endParaRPr lang="en-US" sz="2000" dirty="0"/>
                    </a:p>
                  </a:txBody>
                  <a:tcPr/>
                </a:tc>
                <a:extLst>
                  <a:ext uri="{0D108BD9-81ED-4DB2-BD59-A6C34878D82A}">
                    <a16:rowId xmlns:a16="http://schemas.microsoft.com/office/drawing/2014/main" val="2525657834"/>
                  </a:ext>
                </a:extLst>
              </a:tr>
              <a:tr h="755063">
                <a:tc>
                  <a:txBody>
                    <a:bodyPr/>
                    <a:lstStyle/>
                    <a:p>
                      <a:r>
                        <a:rPr lang="en-US" sz="2000" dirty="0"/>
                        <a:t>Mismatch</a:t>
                      </a:r>
                      <a:r>
                        <a:rPr lang="en-US" sz="2000" baseline="0" dirty="0"/>
                        <a:t> of setting and patient</a:t>
                      </a:r>
                      <a:endParaRPr lang="en-US" sz="2000" dirty="0"/>
                    </a:p>
                  </a:txBody>
                  <a:tcPr/>
                </a:tc>
                <a:tc>
                  <a:txBody>
                    <a:bodyPr/>
                    <a:lstStyle/>
                    <a:p>
                      <a:r>
                        <a:rPr lang="en-US" sz="2000" dirty="0"/>
                        <a:t>Staff provide bidirectional</a:t>
                      </a:r>
                      <a:r>
                        <a:rPr lang="en-US" sz="2000" baseline="0" dirty="0"/>
                        <a:t> referrals with enrolled providers</a:t>
                      </a:r>
                      <a:endParaRPr lang="en-US" sz="2000" dirty="0"/>
                    </a:p>
                  </a:txBody>
                  <a:tcPr/>
                </a:tc>
                <a:extLst>
                  <a:ext uri="{0D108BD9-81ED-4DB2-BD59-A6C34878D82A}">
                    <a16:rowId xmlns:a16="http://schemas.microsoft.com/office/drawing/2014/main" val="3144310083"/>
                  </a:ext>
                </a:extLst>
              </a:tr>
            </a:tbl>
          </a:graphicData>
        </a:graphic>
      </p:graphicFrame>
    </p:spTree>
    <p:extLst>
      <p:ext uri="{BB962C8B-B14F-4D97-AF65-F5344CB8AC3E}">
        <p14:creationId xmlns:p14="http://schemas.microsoft.com/office/powerpoint/2010/main" val="316536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Who we serve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059" y="2147486"/>
            <a:ext cx="3763747" cy="4114800"/>
          </a:xfrm>
          <a:prstGeom prst="rect">
            <a:avLst/>
          </a:prstGeom>
        </p:spPr>
      </p:pic>
      <p:sp>
        <p:nvSpPr>
          <p:cNvPr id="8" name="Text Placeholder 7"/>
          <p:cNvSpPr>
            <a:spLocks noGrp="1"/>
          </p:cNvSpPr>
          <p:nvPr>
            <p:ph type="body" sz="half" idx="2"/>
          </p:nvPr>
        </p:nvSpPr>
        <p:spPr>
          <a:xfrm>
            <a:off x="5633545" y="2147486"/>
            <a:ext cx="5355878" cy="4114800"/>
          </a:xfrm>
        </p:spPr>
        <p:txBody>
          <a:bodyPr>
            <a:normAutofit/>
          </a:bodyPr>
          <a:lstStyle/>
          <a:p>
            <a:r>
              <a:rPr lang="en-US" b="1" dirty="0"/>
              <a:t>Behavioral Health Consultants located in the following regions</a:t>
            </a:r>
            <a:r>
              <a:rPr lang="en-US" dirty="0"/>
              <a:t>:</a:t>
            </a:r>
          </a:p>
          <a:p>
            <a:pPr marL="342900" indent="-342900">
              <a:buAutoNum type="arabicPeriod"/>
            </a:pPr>
            <a:r>
              <a:rPr lang="en-US" dirty="0"/>
              <a:t>Region 1 (upper peninsula)</a:t>
            </a:r>
          </a:p>
          <a:p>
            <a:pPr marL="342900" indent="-342900">
              <a:buAutoNum type="arabicPeriod"/>
            </a:pPr>
            <a:r>
              <a:rPr lang="en-US" dirty="0"/>
              <a:t>Calhoun/Kalamazoo counties</a:t>
            </a:r>
          </a:p>
          <a:p>
            <a:pPr marL="342900" indent="-342900">
              <a:buAutoNum type="arabicPeriod"/>
            </a:pPr>
            <a:r>
              <a:rPr lang="en-US" dirty="0"/>
              <a:t>Lenawee/Monroe counties</a:t>
            </a:r>
          </a:p>
          <a:p>
            <a:pPr marL="342900" indent="-342900">
              <a:buAutoNum type="arabicPeriod"/>
            </a:pPr>
            <a:r>
              <a:rPr lang="en-US" dirty="0"/>
              <a:t>Washtenaw/Livingston counties</a:t>
            </a:r>
          </a:p>
          <a:p>
            <a:r>
              <a:rPr lang="en-US" b="1" dirty="0"/>
              <a:t>Technical Assistance and patient consultations provided to the ENTIRE state of Michigan</a:t>
            </a:r>
          </a:p>
        </p:txBody>
      </p:sp>
    </p:spTree>
    <p:extLst>
      <p:ext uri="{BB962C8B-B14F-4D97-AF65-F5344CB8AC3E}">
        <p14:creationId xmlns:p14="http://schemas.microsoft.com/office/powerpoint/2010/main" val="2731251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X waiver requirements for prescribing MAT</a:t>
            </a:r>
          </a:p>
        </p:txBody>
      </p:sp>
      <p:sp>
        <p:nvSpPr>
          <p:cNvPr id="3" name="Subtitle 2"/>
          <p:cNvSpPr>
            <a:spLocks noGrp="1"/>
          </p:cNvSpPr>
          <p:nvPr>
            <p:ph idx="1"/>
          </p:nvPr>
        </p:nvSpPr>
        <p:spPr>
          <a:xfrm>
            <a:off x="651641" y="1944914"/>
            <a:ext cx="11025352" cy="4273006"/>
          </a:xfrm>
        </p:spPr>
        <p:txBody>
          <a:bodyPr>
            <a:normAutofit/>
          </a:bodyPr>
          <a:lstStyle/>
          <a:p>
            <a:pPr marL="0" indent="0" algn="l">
              <a:buNone/>
            </a:pPr>
            <a:r>
              <a:rPr lang="en-US" b="1" dirty="0"/>
              <a:t>Who is eligible:</a:t>
            </a:r>
          </a:p>
          <a:p>
            <a:r>
              <a:rPr lang="en-US" dirty="0"/>
              <a:t>MD</a:t>
            </a:r>
          </a:p>
          <a:p>
            <a:r>
              <a:rPr lang="en-US" dirty="0"/>
              <a:t>Nurse Practitioner (with approved provider oversight by a waivered MD)</a:t>
            </a:r>
          </a:p>
          <a:p>
            <a:r>
              <a:rPr lang="en-US" dirty="0"/>
              <a:t> Physician Assistant</a:t>
            </a:r>
          </a:p>
          <a:p>
            <a:endParaRPr lang="en-US" dirty="0"/>
          </a:p>
          <a:p>
            <a:pPr marL="0" indent="0">
              <a:buNone/>
            </a:pPr>
            <a:r>
              <a:rPr lang="en-US" b="1" dirty="0"/>
              <a:t>What is required:</a:t>
            </a:r>
          </a:p>
          <a:p>
            <a:r>
              <a:rPr lang="en-US" dirty="0"/>
              <a:t>MD- 8 hour approved training course</a:t>
            </a:r>
          </a:p>
          <a:p>
            <a:r>
              <a:rPr lang="en-US" dirty="0"/>
              <a:t>NP and PA- 24 hours of approved training (8 of which can be the MD training)</a:t>
            </a:r>
          </a:p>
          <a:p>
            <a:pPr marL="457200" indent="-457200" algn="l">
              <a:buFont typeface="+mj-lt"/>
              <a:buAutoNum type="arabicPeriod"/>
            </a:pPr>
            <a:endParaRPr lang="en-US" dirty="0"/>
          </a:p>
          <a:p>
            <a:pPr marL="457200" indent="-457200" algn="l">
              <a:buFont typeface="+mj-lt"/>
              <a:buAutoNum type="arabicPeriod"/>
            </a:pPr>
            <a:endParaRPr lang="en-US" dirty="0"/>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175803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SUD Screening tools</a:t>
            </a:r>
          </a:p>
        </p:txBody>
      </p:sp>
      <p:sp>
        <p:nvSpPr>
          <p:cNvPr id="3" name="Content Placeholder 2"/>
          <p:cNvSpPr>
            <a:spLocks noGrp="1"/>
          </p:cNvSpPr>
          <p:nvPr>
            <p:ph idx="1"/>
          </p:nvPr>
        </p:nvSpPr>
        <p:spPr>
          <a:xfrm>
            <a:off x="1202919" y="2011679"/>
            <a:ext cx="9784080" cy="4357590"/>
          </a:xfrm>
        </p:spPr>
        <p:txBody>
          <a:bodyPr>
            <a:normAutofit fontScale="70000" lnSpcReduction="20000"/>
          </a:bodyPr>
          <a:lstStyle/>
          <a:p>
            <a:pPr marL="0" lvl="0" indent="0">
              <a:lnSpc>
                <a:spcPct val="107000"/>
              </a:lnSpc>
              <a:spcBef>
                <a:spcPts val="0"/>
              </a:spcBef>
              <a:spcAft>
                <a:spcPts val="800"/>
              </a:spcAft>
              <a:buNone/>
              <a:tabLst>
                <a:tab pos="457200" algn="l"/>
              </a:tabLst>
            </a:pPr>
            <a:r>
              <a:rPr lang="en-US" sz="2300" dirty="0">
                <a:latin typeface="Calibri" panose="020F0502020204030204" pitchFamily="34" charset="0"/>
                <a:ea typeface="Calibri" panose="020F0502020204030204" pitchFamily="34" charset="0"/>
                <a:cs typeface="Times New Roman" panose="02020603050405020304" pitchFamily="18" charset="0"/>
              </a:rPr>
              <a:t>ASAM Screening tools</a:t>
            </a:r>
          </a:p>
          <a:p>
            <a:pPr marL="457200" lvl="1" indent="0">
              <a:lnSpc>
                <a:spcPct val="107000"/>
              </a:lnSpc>
              <a:spcBef>
                <a:spcPts val="0"/>
              </a:spcBef>
              <a:spcAft>
                <a:spcPts val="800"/>
              </a:spcAft>
              <a:buNone/>
              <a:tabLst>
                <a:tab pos="914400" algn="l"/>
              </a:tabLst>
            </a:pP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https://www.asam.org/education/live-online-cme/fundamentals-of-addiction-medicine/additional-resources/screening-assessment-for-substance-use-disorders/screening-assessment-tools</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tabLst>
                <a:tab pos="457200" algn="l"/>
              </a:tabLst>
            </a:pPr>
            <a:r>
              <a:rPr lang="en-US" sz="2300" dirty="0">
                <a:latin typeface="Calibri" panose="020F0502020204030204" pitchFamily="34" charset="0"/>
                <a:ea typeface="Calibri" panose="020F0502020204030204" pitchFamily="34" charset="0"/>
                <a:cs typeface="Times New Roman" panose="02020603050405020304" pitchFamily="18" charset="0"/>
              </a:rPr>
              <a:t>The AUDIT (Alcohol Use Disorder Identification Test)</a:t>
            </a:r>
          </a:p>
          <a:p>
            <a:pPr marL="457200" lvl="1" indent="0">
              <a:lnSpc>
                <a:spcPct val="107000"/>
              </a:lnSpc>
              <a:spcBef>
                <a:spcPts val="0"/>
              </a:spcBef>
              <a:spcAft>
                <a:spcPts val="800"/>
              </a:spcAft>
              <a:buNone/>
              <a:tabLst>
                <a:tab pos="914400" algn="l"/>
              </a:tabLst>
            </a:pP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http://auditscreen.org/</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tabLst>
                <a:tab pos="457200" algn="l"/>
              </a:tabLst>
            </a:pPr>
            <a:r>
              <a:rPr lang="en-US" sz="2300" dirty="0">
                <a:latin typeface="Calibri" panose="020F0502020204030204" pitchFamily="34" charset="0"/>
                <a:ea typeface="Calibri" panose="020F0502020204030204" pitchFamily="34" charset="0"/>
                <a:cs typeface="Times New Roman" panose="02020603050405020304" pitchFamily="18" charset="0"/>
              </a:rPr>
              <a:t>DAST-10 (Drug Abuse Screen Test)</a:t>
            </a:r>
          </a:p>
          <a:p>
            <a:pPr marL="457200" lvl="1" indent="0">
              <a:lnSpc>
                <a:spcPct val="107000"/>
              </a:lnSpc>
              <a:spcBef>
                <a:spcPts val="0"/>
              </a:spcBef>
              <a:spcAft>
                <a:spcPts val="800"/>
              </a:spcAft>
              <a:buNone/>
              <a:tabLst>
                <a:tab pos="914400" algn="l"/>
              </a:tabLst>
            </a:pP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https://www.psychcongress.com/saundras-corner/scales-screeners/suds/drug-use-questionnaire-dast-10</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tabLst>
                <a:tab pos="457200" algn="l"/>
              </a:tabLst>
            </a:pPr>
            <a:r>
              <a:rPr lang="en-US" sz="2300" dirty="0">
                <a:latin typeface="Calibri" panose="020F0502020204030204" pitchFamily="34" charset="0"/>
                <a:ea typeface="Calibri" panose="020F0502020204030204" pitchFamily="34" charset="0"/>
                <a:cs typeface="Times New Roman" panose="02020603050405020304" pitchFamily="18" charset="0"/>
              </a:rPr>
              <a:t>Adolescent Screening for Drugs and Alcohol</a:t>
            </a:r>
          </a:p>
          <a:p>
            <a:pPr marL="457200" lvl="1" indent="0">
              <a:lnSpc>
                <a:spcPct val="107000"/>
              </a:lnSpc>
              <a:spcBef>
                <a:spcPts val="0"/>
              </a:spcBef>
              <a:spcAft>
                <a:spcPts val="800"/>
              </a:spcAft>
              <a:buNone/>
              <a:tabLst>
                <a:tab pos="914400" algn="l"/>
              </a:tabLst>
            </a:pPr>
            <a:r>
              <a:rPr lang="en-US" sz="2300" dirty="0">
                <a:latin typeface="Calibri" panose="020F0502020204030204" pitchFamily="34" charset="0"/>
                <a:ea typeface="Calibri" panose="020F0502020204030204" pitchFamily="34" charset="0"/>
                <a:cs typeface="Times New Roman" panose="02020603050405020304" pitchFamily="18" charset="0"/>
              </a:rPr>
              <a:t>CRAFFT</a:t>
            </a:r>
          </a:p>
          <a:p>
            <a:pPr marL="457200" lvl="1" indent="0">
              <a:lnSpc>
                <a:spcPct val="107000"/>
              </a:lnSpc>
              <a:spcBef>
                <a:spcPts val="0"/>
              </a:spcBef>
              <a:spcAft>
                <a:spcPts val="800"/>
              </a:spcAft>
              <a:buNone/>
              <a:tabLst>
                <a:tab pos="914400" algn="l"/>
              </a:tabLst>
            </a:pP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http://www.ceasar-boston.org/clinicians/crafft.php</a:t>
            </a:r>
            <a:endPar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US" sz="2300" dirty="0"/>
              <a:t>Opioid Risk Tool</a:t>
            </a:r>
          </a:p>
          <a:p>
            <a:pPr marL="457200" lvl="2" indent="0">
              <a:buNone/>
            </a:pPr>
            <a:r>
              <a:rPr lang="en-US" sz="2300" u="sng" dirty="0">
                <a:solidFill>
                  <a:srgbClr val="0070C0"/>
                </a:solidFill>
                <a:hlinkClick r:id="rId6"/>
              </a:rPr>
              <a:t>https://www.drugabuse.gov/sites/default/files/files/OpioidRiskTool.pdf</a:t>
            </a:r>
            <a:endParaRPr lang="en-US" sz="2300" u="sng" dirty="0">
              <a:solidFill>
                <a:srgbClr val="0070C0"/>
              </a:solidFill>
              <a:latin typeface="Calibri" panose="020F0502020204030204" pitchFamily="34" charset="0"/>
              <a:cs typeface="Times New Roman" panose="02020603050405020304" pitchFamily="18" charset="0"/>
            </a:endParaRPr>
          </a:p>
          <a:p>
            <a:pPr marL="0" indent="0">
              <a:buNone/>
            </a:pPr>
            <a:r>
              <a:rPr lang="en-US" sz="2300" dirty="0">
                <a:latin typeface="Calibri" panose="020F0502020204030204" pitchFamily="34" charset="0"/>
                <a:cs typeface="Times New Roman" panose="02020603050405020304" pitchFamily="18" charset="0"/>
              </a:rPr>
              <a:t>Clinical Opioid Withdrawal Scale</a:t>
            </a:r>
          </a:p>
          <a:p>
            <a:pPr marL="457200" lvl="2" indent="0">
              <a:buNone/>
            </a:pPr>
            <a:r>
              <a:rPr lang="en-US" sz="2300" dirty="0">
                <a:solidFill>
                  <a:srgbClr val="0070C0"/>
                </a:solidFill>
              </a:rPr>
              <a:t>https://www.drugabuse.gov/sites/default/files/files/ClinicalOpiateWithdrawalScale.pdf</a:t>
            </a:r>
            <a:endParaRPr lang="en-US" dirty="0"/>
          </a:p>
        </p:txBody>
      </p:sp>
    </p:spTree>
    <p:extLst>
      <p:ext uri="{BB962C8B-B14F-4D97-AF65-F5344CB8AC3E}">
        <p14:creationId xmlns:p14="http://schemas.microsoft.com/office/powerpoint/2010/main" val="232861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Useful resources</a:t>
            </a:r>
          </a:p>
        </p:txBody>
      </p:sp>
      <p:sp>
        <p:nvSpPr>
          <p:cNvPr id="3" name="Content Placeholder 2"/>
          <p:cNvSpPr>
            <a:spLocks noGrp="1"/>
          </p:cNvSpPr>
          <p:nvPr>
            <p:ph idx="1"/>
          </p:nvPr>
        </p:nvSpPr>
        <p:spPr/>
        <p:txBody>
          <a:bodyPr>
            <a:normAutofit/>
          </a:bodyPr>
          <a:lstStyle/>
          <a:p>
            <a:pPr marL="0" indent="0">
              <a:buNone/>
            </a:pPr>
            <a:r>
              <a:rPr lang="en-US" dirty="0"/>
              <a:t>Providers Clinical Support System (PCSS)</a:t>
            </a:r>
          </a:p>
          <a:p>
            <a:pPr marL="228600" lvl="1" indent="0">
              <a:buNone/>
            </a:pPr>
            <a:r>
              <a:rPr lang="en-US" dirty="0">
                <a:hlinkClick r:id="rId2"/>
              </a:rPr>
              <a:t>https://pcssnow.org/resources/resource-category/medication-assisted-treatment-clinical-resources/</a:t>
            </a:r>
            <a:endParaRPr lang="en-US" dirty="0"/>
          </a:p>
          <a:p>
            <a:pPr marL="0" indent="0">
              <a:buNone/>
            </a:pPr>
            <a:r>
              <a:rPr lang="en-US" dirty="0"/>
              <a:t>Medication Assisted Treatment</a:t>
            </a:r>
          </a:p>
          <a:p>
            <a:pPr marL="228600" lvl="1" indent="0">
              <a:buNone/>
            </a:pPr>
            <a:r>
              <a:rPr lang="en-US" dirty="0">
                <a:hlinkClick r:id="rId3"/>
              </a:rPr>
              <a:t>https://www.samhsa.gov/medication-assisted-treatment</a:t>
            </a:r>
            <a:endParaRPr lang="en-US" dirty="0"/>
          </a:p>
          <a:p>
            <a:pPr marL="0" indent="0">
              <a:buNone/>
            </a:pPr>
            <a:r>
              <a:rPr lang="en-US" dirty="0"/>
              <a:t>Medications for Opioid Use Disorders Treatment Improvement Protocol (TIP 63)  </a:t>
            </a:r>
          </a:p>
          <a:p>
            <a:pPr marL="228600" lvl="1" indent="0">
              <a:buNone/>
            </a:pPr>
            <a:r>
              <a:rPr lang="en-US" dirty="0">
                <a:hlinkClick r:id="rId4"/>
              </a:rPr>
              <a:t>https://store.samhsa.gov/product/TIP-63-Medications-for-Opioid-Use-Disorder-Full-Document-Including-Executive-Summary-and-Parts-1-5-/Most-Popular/SMA18-5063FULLDOC?sortByValue=4</a:t>
            </a:r>
            <a:endParaRPr lang="en-US" dirty="0"/>
          </a:p>
          <a:p>
            <a:pPr marL="228600" lvl="1" indent="0">
              <a:buNone/>
            </a:pPr>
            <a:endParaRPr lang="en-US" dirty="0"/>
          </a:p>
        </p:txBody>
      </p:sp>
    </p:spTree>
    <p:extLst>
      <p:ext uri="{BB962C8B-B14F-4D97-AF65-F5344CB8AC3E}">
        <p14:creationId xmlns:p14="http://schemas.microsoft.com/office/powerpoint/2010/main" val="1845039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2005988" y="0"/>
            <a:ext cx="8229600" cy="1143000"/>
          </a:xfrm>
        </p:spPr>
        <p:txBody>
          <a:bodyPr>
            <a:normAutofit/>
          </a:bodyPr>
          <a:lstStyle/>
          <a:p>
            <a:r>
              <a:rPr lang="en-US" sz="1800" dirty="0"/>
              <a:t>Find us online: https://medicine.umich.edu/dept/psychiatry/programs/michigan-opioid-collaborative-moc</a:t>
            </a:r>
          </a:p>
        </p:txBody>
      </p:sp>
      <p:pic>
        <p:nvPicPr>
          <p:cNvPr id="4" name="Picture 3"/>
          <p:cNvPicPr>
            <a:picLocks noChangeAspect="1"/>
          </p:cNvPicPr>
          <p:nvPr/>
        </p:nvPicPr>
        <p:blipFill>
          <a:blip r:embed="rId2"/>
          <a:stretch>
            <a:fillRect/>
          </a:stretch>
        </p:blipFill>
        <p:spPr>
          <a:xfrm>
            <a:off x="0" y="-53666"/>
            <a:ext cx="12192000" cy="7769713"/>
          </a:xfrm>
          <a:prstGeom prst="rect">
            <a:avLst/>
          </a:prstGeom>
        </p:spPr>
      </p:pic>
    </p:spTree>
    <p:extLst>
      <p:ext uri="{BB962C8B-B14F-4D97-AF65-F5344CB8AC3E}">
        <p14:creationId xmlns:p14="http://schemas.microsoft.com/office/powerpoint/2010/main" val="1466394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us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a:t>Audrey Hazelbaker - Behavioral Health Consultant</a:t>
            </a:r>
          </a:p>
          <a:p>
            <a:pPr marL="0" indent="0">
              <a:buNone/>
            </a:pPr>
            <a:r>
              <a:rPr lang="en-US" sz="3600" dirty="0">
                <a:hlinkClick r:id="rId2"/>
              </a:rPr>
              <a:t>hazelbakera@washtenaw.org</a:t>
            </a:r>
            <a:endParaRPr lang="en-US" sz="3600" dirty="0"/>
          </a:p>
          <a:p>
            <a:pPr marL="0" indent="0">
              <a:buNone/>
            </a:pPr>
            <a:r>
              <a:rPr lang="en-US" sz="3600" dirty="0"/>
              <a:t>734-292-5323</a:t>
            </a:r>
          </a:p>
          <a:p>
            <a:pPr marL="0" indent="0">
              <a:buNone/>
            </a:pPr>
            <a:r>
              <a:rPr lang="en-US" sz="3600" dirty="0"/>
              <a:t>Suzanne Kapica- Project Manager</a:t>
            </a:r>
          </a:p>
          <a:p>
            <a:pPr marL="0" indent="0">
              <a:buNone/>
            </a:pPr>
            <a:r>
              <a:rPr lang="en-US" sz="3600" dirty="0">
                <a:hlinkClick r:id="rId3"/>
              </a:rPr>
              <a:t>suzannlk@med.umich.edu</a:t>
            </a:r>
            <a:endParaRPr lang="en-US" sz="3600" dirty="0"/>
          </a:p>
          <a:p>
            <a:pPr marL="0" indent="0">
              <a:buNone/>
            </a:pPr>
            <a:r>
              <a:rPr lang="en-US" sz="3600" dirty="0"/>
              <a:t>734-615-4227</a:t>
            </a:r>
          </a:p>
          <a:p>
            <a:pPr marL="0" indent="0">
              <a:buNone/>
            </a:pPr>
            <a:r>
              <a:rPr lang="en-US" sz="3600" dirty="0">
                <a:hlinkClick r:id="rId4"/>
              </a:rPr>
              <a:t>www.michiganopioidcollaborative.org</a:t>
            </a: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392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Addiction</a:t>
            </a:r>
          </a:p>
        </p:txBody>
      </p:sp>
      <p:sp>
        <p:nvSpPr>
          <p:cNvPr id="3" name="Content Placeholder 2"/>
          <p:cNvSpPr>
            <a:spLocks noGrp="1"/>
          </p:cNvSpPr>
          <p:nvPr>
            <p:ph idx="1"/>
          </p:nvPr>
        </p:nvSpPr>
        <p:spPr/>
        <p:txBody>
          <a:bodyPr>
            <a:noAutofit/>
          </a:bodyPr>
          <a:lstStyle/>
          <a:p>
            <a:r>
              <a:rPr lang="en-US" sz="2400" dirty="0"/>
              <a:t>As defined by the American Society of Addiction Medicine (ASAM),addiction is “a primary, chronic disease of brain reward, motivation, memory, and related circuitry” </a:t>
            </a:r>
          </a:p>
          <a:p>
            <a:pPr marL="0" indent="0">
              <a:buNone/>
            </a:pPr>
            <a:endParaRPr lang="en-US" sz="2400" dirty="0"/>
          </a:p>
          <a:p>
            <a:r>
              <a:rPr lang="en-US" sz="2400" dirty="0"/>
              <a:t>It is characterized by inability to consistently abstain, impairment in behavioral control, craving, diminished recognition of significant problems with one’s behaviors and interpersonal relationships, and a dysfunctional emotional response.</a:t>
            </a:r>
          </a:p>
          <a:p>
            <a:pPr marL="0" indent="0">
              <a:buNone/>
            </a:pPr>
            <a:endParaRPr lang="en-US" sz="2400" dirty="0"/>
          </a:p>
          <a:p>
            <a:r>
              <a:rPr lang="en-US" sz="2400" dirty="0"/>
              <a:t>Like other chronic diseases, addiction often involves cycles of relapse and remission</a:t>
            </a:r>
          </a:p>
        </p:txBody>
      </p:sp>
    </p:spTree>
    <p:extLst>
      <p:ext uri="{BB962C8B-B14F-4D97-AF65-F5344CB8AC3E}">
        <p14:creationId xmlns:p14="http://schemas.microsoft.com/office/powerpoint/2010/main" val="364936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BCD2CAA-15E0-5241-90CE-77057D33B5E1}"/>
              </a:ext>
            </a:extLst>
          </p:cNvPr>
          <p:cNvSpPr>
            <a:spLocks noGrp="1" noChangeArrowheads="1"/>
          </p:cNvSpPr>
          <p:nvPr>
            <p:ph type="title"/>
          </p:nvPr>
        </p:nvSpPr>
        <p:spPr>
          <a:xfrm>
            <a:off x="1223320" y="444500"/>
            <a:ext cx="9971315" cy="990600"/>
          </a:xfrm>
        </p:spPr>
        <p:txBody>
          <a:bodyPr>
            <a:normAutofit fontScale="90000"/>
          </a:bodyPr>
          <a:lstStyle/>
          <a:p>
            <a:pPr eaLnBrk="1" hangingPunct="1"/>
            <a:r>
              <a:rPr lang="en-US" altLang="en-US" dirty="0"/>
              <a:t>DSM-5 diagnosis of opioid use disorder</a:t>
            </a:r>
          </a:p>
        </p:txBody>
      </p:sp>
      <p:sp>
        <p:nvSpPr>
          <p:cNvPr id="3" name="Content Placeholder 2">
            <a:extLst>
              <a:ext uri="{FF2B5EF4-FFF2-40B4-BE49-F238E27FC236}">
                <a16:creationId xmlns:a16="http://schemas.microsoft.com/office/drawing/2014/main" id="{A1DB0735-461F-4C4B-BB56-202D8D4052CB}"/>
              </a:ext>
            </a:extLst>
          </p:cNvPr>
          <p:cNvSpPr>
            <a:spLocks noGrp="1"/>
          </p:cNvSpPr>
          <p:nvPr>
            <p:ph idx="1"/>
          </p:nvPr>
        </p:nvSpPr>
        <p:spPr>
          <a:xfrm>
            <a:off x="1714713" y="1905000"/>
            <a:ext cx="6321425" cy="5080000"/>
          </a:xfrm>
        </p:spPr>
        <p:txBody>
          <a:bodyPr rtlCol="0">
            <a:normAutofit fontScale="62500" lnSpcReduction="20000"/>
          </a:bodyPr>
          <a:lstStyle/>
          <a:p>
            <a:pPr>
              <a:defRPr/>
            </a:pPr>
            <a:r>
              <a:rPr lang="en-US" sz="3200" dirty="0"/>
              <a:t>Use in larger amounts/longer periods than intended</a:t>
            </a:r>
          </a:p>
          <a:p>
            <a:pPr>
              <a:defRPr/>
            </a:pPr>
            <a:r>
              <a:rPr lang="en-US" sz="3200" dirty="0"/>
              <a:t>Unsuccessful efforts to cut down</a:t>
            </a:r>
          </a:p>
          <a:p>
            <a:pPr>
              <a:defRPr/>
            </a:pPr>
            <a:r>
              <a:rPr lang="en-US" sz="3200" dirty="0"/>
              <a:t>Excessive time spent taking drug</a:t>
            </a:r>
          </a:p>
          <a:p>
            <a:pPr>
              <a:defRPr/>
            </a:pPr>
            <a:r>
              <a:rPr lang="en-US" sz="3200" dirty="0"/>
              <a:t>Failure to fulfill major obligations</a:t>
            </a:r>
          </a:p>
          <a:p>
            <a:pPr>
              <a:defRPr/>
            </a:pPr>
            <a:r>
              <a:rPr lang="en-US" sz="3200" dirty="0"/>
              <a:t>Continued use despite problems</a:t>
            </a:r>
          </a:p>
          <a:p>
            <a:pPr>
              <a:defRPr/>
            </a:pPr>
            <a:r>
              <a:rPr lang="en-US" sz="3200" dirty="0"/>
              <a:t>Important activities given up</a:t>
            </a:r>
          </a:p>
          <a:p>
            <a:pPr>
              <a:defRPr/>
            </a:pPr>
            <a:r>
              <a:rPr lang="en-US" sz="3200" dirty="0"/>
              <a:t>Recurrent use in physically hazardous situations</a:t>
            </a:r>
          </a:p>
          <a:p>
            <a:pPr>
              <a:defRPr/>
            </a:pPr>
            <a:r>
              <a:rPr lang="en-US" sz="3200" dirty="0"/>
              <a:t>Continued use despite social consequences</a:t>
            </a:r>
          </a:p>
          <a:p>
            <a:pPr>
              <a:defRPr/>
            </a:pPr>
            <a:r>
              <a:rPr lang="en-US" sz="3200" dirty="0"/>
              <a:t>Craving</a:t>
            </a:r>
          </a:p>
          <a:p>
            <a:pPr>
              <a:defRPr/>
            </a:pPr>
            <a:r>
              <a:rPr lang="en-US" sz="3200" dirty="0"/>
              <a:t>Tolerance*</a:t>
            </a:r>
          </a:p>
          <a:p>
            <a:pPr>
              <a:defRPr/>
            </a:pPr>
            <a:r>
              <a:rPr lang="en-US" sz="3200" dirty="0"/>
              <a:t>Withdrawal*</a:t>
            </a:r>
          </a:p>
          <a:p>
            <a:pPr>
              <a:defRPr/>
            </a:pPr>
            <a:r>
              <a:rPr lang="en-US" sz="3200" dirty="0"/>
              <a:t>*This is not considered to be met for those taking opioids solely under appropriate medical supervision.</a:t>
            </a:r>
          </a:p>
          <a:p>
            <a:pPr>
              <a:defRPr/>
            </a:pPr>
            <a:endParaRPr lang="en-US" dirty="0">
              <a:solidFill>
                <a:schemeClr val="tx1">
                  <a:lumMod val="75000"/>
                  <a:lumOff val="25000"/>
                </a:schemeClr>
              </a:solidFill>
            </a:endParaRPr>
          </a:p>
        </p:txBody>
      </p:sp>
      <p:sp>
        <p:nvSpPr>
          <p:cNvPr id="4" name="TextBox 3">
            <a:extLst>
              <a:ext uri="{FF2B5EF4-FFF2-40B4-BE49-F238E27FC236}">
                <a16:creationId xmlns:a16="http://schemas.microsoft.com/office/drawing/2014/main" id="{AF22E0DB-B347-9A4E-A083-FC3007654A0A}"/>
              </a:ext>
            </a:extLst>
          </p:cNvPr>
          <p:cNvSpPr txBox="1"/>
          <p:nvPr/>
        </p:nvSpPr>
        <p:spPr>
          <a:xfrm>
            <a:off x="7810500" y="2628900"/>
            <a:ext cx="2730500" cy="1816100"/>
          </a:xfrm>
          <a:prstGeom prst="rect">
            <a:avLst/>
          </a:prstGeom>
          <a:noFill/>
        </p:spPr>
        <p:txBody>
          <a:bodyPr>
            <a:spAutoFit/>
          </a:bodyPr>
          <a:lstStyle/>
          <a:p>
            <a:pPr>
              <a:defRPr/>
            </a:pPr>
            <a:r>
              <a:rPr lang="en-US" sz="2800" dirty="0">
                <a:solidFill>
                  <a:srgbClr val="FFFF00"/>
                </a:solidFill>
              </a:rPr>
              <a:t>Mild: 2-3 </a:t>
            </a:r>
          </a:p>
          <a:p>
            <a:pPr>
              <a:defRPr/>
            </a:pPr>
            <a:r>
              <a:rPr lang="en-US" sz="2800" dirty="0">
                <a:solidFill>
                  <a:srgbClr val="FFFF00"/>
                </a:solidFill>
              </a:rPr>
              <a:t>Moderate: 4-5</a:t>
            </a:r>
          </a:p>
          <a:p>
            <a:pPr>
              <a:defRPr/>
            </a:pPr>
            <a:r>
              <a:rPr lang="en-US" sz="2800" dirty="0">
                <a:solidFill>
                  <a:srgbClr val="FFFF00"/>
                </a:solidFill>
              </a:rPr>
              <a:t>Severe: 6 or more</a:t>
            </a:r>
          </a:p>
        </p:txBody>
      </p:sp>
    </p:spTree>
    <p:extLst>
      <p:ext uri="{BB962C8B-B14F-4D97-AF65-F5344CB8AC3E}">
        <p14:creationId xmlns:p14="http://schemas.microsoft.com/office/powerpoint/2010/main" val="232915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 have an opioid epidemic</a:t>
            </a:r>
          </a:p>
        </p:txBody>
      </p:sp>
      <p:pic>
        <p:nvPicPr>
          <p:cNvPr id="6" name="Picture 2" descr="Opioids Information Graphic, link to accessible version follows">
            <a:extLst>
              <a:ext uri="{FF2B5EF4-FFF2-40B4-BE49-F238E27FC236}">
                <a16:creationId xmlns:a16="http://schemas.microsoft.com/office/drawing/2014/main" id="{D38A8040-E53B-45C8-B498-0DAD1E7A4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34" y="2080677"/>
            <a:ext cx="532014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3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08162" y="288131"/>
            <a:ext cx="8575675" cy="6281737"/>
          </a:xfrm>
          <a:prstGeom prst="rect">
            <a:avLst/>
          </a:prstGeom>
        </p:spPr>
      </p:pic>
    </p:spTree>
    <p:extLst>
      <p:ext uri="{BB962C8B-B14F-4D97-AF65-F5344CB8AC3E}">
        <p14:creationId xmlns:p14="http://schemas.microsoft.com/office/powerpoint/2010/main" val="103661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996042-AD09-493F-9903-C8F1DA0DD4BD}"/>
              </a:ext>
            </a:extLst>
          </p:cNvPr>
          <p:cNvPicPr>
            <a:picLocks noGrp="1" noChangeAspect="1"/>
          </p:cNvPicPr>
          <p:nvPr>
            <p:ph idx="4294967295"/>
          </p:nvPr>
        </p:nvPicPr>
        <p:blipFill>
          <a:blip r:embed="rId2"/>
          <a:stretch>
            <a:fillRect/>
          </a:stretch>
        </p:blipFill>
        <p:spPr>
          <a:xfrm>
            <a:off x="2447777" y="646957"/>
            <a:ext cx="6611815" cy="5564086"/>
          </a:xfrm>
          <a:prstGeom prst="rect">
            <a:avLst/>
          </a:prstGeom>
        </p:spPr>
      </p:pic>
    </p:spTree>
    <p:extLst>
      <p:ext uri="{BB962C8B-B14F-4D97-AF65-F5344CB8AC3E}">
        <p14:creationId xmlns:p14="http://schemas.microsoft.com/office/powerpoint/2010/main" val="104300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Medication Assisted Treatment (MAT)</a:t>
            </a:r>
          </a:p>
        </p:txBody>
      </p:sp>
      <p:sp>
        <p:nvSpPr>
          <p:cNvPr id="3" name="Content Placeholder 2"/>
          <p:cNvSpPr>
            <a:spLocks noGrp="1"/>
          </p:cNvSpPr>
          <p:nvPr>
            <p:ph idx="1"/>
          </p:nvPr>
        </p:nvSpPr>
        <p:spPr/>
        <p:txBody>
          <a:bodyPr>
            <a:noAutofit/>
          </a:bodyPr>
          <a:lstStyle/>
          <a:p>
            <a:r>
              <a:rPr lang="en-US" sz="2800" dirty="0"/>
              <a:t>These medications help reduce cravings and withdrawal symptoms that come from stopping opioid use. The medications approved for MAT are methadone, buprenorphine, and naltrexone</a:t>
            </a:r>
          </a:p>
          <a:p>
            <a:r>
              <a:rPr lang="en-US" sz="2800" dirty="0"/>
              <a:t>The goal of medication-assisted treatment is to recover from addiction. It does NOT replace one addictive drug with another. It provides a safe, controlled level of medication to overcome the use of a problem opioid</a:t>
            </a:r>
          </a:p>
          <a:p>
            <a:r>
              <a:rPr lang="en-US" sz="2800" dirty="0"/>
              <a:t>Research shows that when people include a medication prescribed to treat opioid use disorder as part of their recovery plan, their chances of success increase</a:t>
            </a:r>
          </a:p>
        </p:txBody>
      </p:sp>
    </p:spTree>
    <p:extLst>
      <p:ext uri="{BB962C8B-B14F-4D97-AF65-F5344CB8AC3E}">
        <p14:creationId xmlns:p14="http://schemas.microsoft.com/office/powerpoint/2010/main" val="130663130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3763</TotalTime>
  <Words>2240</Words>
  <Application>Microsoft Office PowerPoint</Application>
  <PresentationFormat>Widescreen</PresentationFormat>
  <Paragraphs>258</Paragraphs>
  <Slides>39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Calibri Light</vt:lpstr>
      <vt:lpstr>Corbel</vt:lpstr>
      <vt:lpstr>Segoe UI Semilight</vt:lpstr>
      <vt:lpstr>Wingdings</vt:lpstr>
      <vt:lpstr>MOC</vt:lpstr>
      <vt:lpstr>1_Custom Design</vt:lpstr>
      <vt:lpstr>Banded</vt:lpstr>
      <vt:lpstr>PowerPoint Presentation</vt:lpstr>
      <vt:lpstr>Michigan Opioid Collaborative is funded by:</vt:lpstr>
      <vt:lpstr>Predictable Chronic Brain Disease</vt:lpstr>
      <vt:lpstr>What is Addiction</vt:lpstr>
      <vt:lpstr>DSM-5 diagnosis of opioid use disorder</vt:lpstr>
      <vt:lpstr>We have an opioid epidemic</vt:lpstr>
      <vt:lpstr>PowerPoint Presentation</vt:lpstr>
      <vt:lpstr>PowerPoint Presentation</vt:lpstr>
      <vt:lpstr>What is Medication Assisted Treatment (MAT)</vt:lpstr>
      <vt:lpstr>What are the barriers to treatment?</vt:lpstr>
      <vt:lpstr>Stigma</vt:lpstr>
      <vt:lpstr>Types of stigma</vt:lpstr>
      <vt:lpstr>How can we reduce stigma? </vt:lpstr>
      <vt:lpstr>Top MYTHS about mat</vt:lpstr>
      <vt:lpstr>Myth 1: MAT JUST TRADES  ONE ADDICTION FOR  ANOTHER</vt:lpstr>
      <vt:lpstr>Myth 2: MAT IS ONLY FOR THE  SHORT TERM</vt:lpstr>
      <vt:lpstr>Myth 3: CONDITION IS NOT SEVERE ENOUGH  TO REQUIRE MAT</vt:lpstr>
      <vt:lpstr>Myth 4: MAT INCREASES THE  RISK FOR OVERDOSE  IN PATIENTS</vt:lpstr>
      <vt:lpstr>Myth 5: PROVIDING MAT WILL ONLY DISRUPT AND  HINDER A PATIENT’S  RECOVERY PROCESS</vt:lpstr>
      <vt:lpstr>Myth 6: THERE ISN’T ANY PROOF THAT MAT IS BETTER THAN ABSTINENCE</vt:lpstr>
      <vt:lpstr>Medication assisted Treatment (MAT)</vt:lpstr>
      <vt:lpstr>PowerPoint Presentation</vt:lpstr>
      <vt:lpstr>Differences in how the medications work</vt:lpstr>
      <vt:lpstr>Goals of treatment </vt:lpstr>
      <vt:lpstr>Stages of Treatment</vt:lpstr>
      <vt:lpstr>Maintenance treatment versus detox</vt:lpstr>
      <vt:lpstr>Assessment &amp; Induction Overview</vt:lpstr>
      <vt:lpstr>What it’s like</vt:lpstr>
      <vt:lpstr>Plan</vt:lpstr>
      <vt:lpstr>OUD treatment effectiveness</vt:lpstr>
      <vt:lpstr>PowerPoint Presentation</vt:lpstr>
      <vt:lpstr>MOC is here to help</vt:lpstr>
      <vt:lpstr>ADDRESSING COMMON BARRIERS</vt:lpstr>
      <vt:lpstr>Who we serve</vt:lpstr>
      <vt:lpstr>X waiver requirements for prescribing MAT</vt:lpstr>
      <vt:lpstr>SUD Screening tools</vt:lpstr>
      <vt:lpstr>Useful resources</vt:lpstr>
      <vt:lpstr>Find us online: https://medicine.umich.edu/dept/psychiatry/programs/michigan-opioid-collaborative-moc</vt:lpstr>
      <vt:lpstr>Contact us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Kapica, Suzanne</dc:creator>
  <cp:lastModifiedBy>Trisha Thrush</cp:lastModifiedBy>
  <cp:revision>57</cp:revision>
  <dcterms:created xsi:type="dcterms:W3CDTF">2018-07-23T17:55:59Z</dcterms:created>
  <dcterms:modified xsi:type="dcterms:W3CDTF">2019-08-09T14:47:36Z</dcterms:modified>
</cp:coreProperties>
</file>