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1" r:id="rId4"/>
    <p:sldId id="269" r:id="rId5"/>
    <p:sldId id="270" r:id="rId6"/>
    <p:sldId id="277" r:id="rId7"/>
    <p:sldId id="276" r:id="rId8"/>
    <p:sldId id="258" r:id="rId9"/>
    <p:sldId id="267" r:id="rId10"/>
    <p:sldId id="266" r:id="rId11"/>
    <p:sldId id="259" r:id="rId12"/>
    <p:sldId id="268" r:id="rId13"/>
    <p:sldId id="260" r:id="rId14"/>
    <p:sldId id="26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5B3EDD-1BA3-4BDF-8DEE-92E1F1298B7B}" v="6" dt="2021-03-18T16:58:05.579"/>
    <p1510:client id="{A017D233-4886-4D7B-999F-89D6490522A3}" v="1145" dt="2021-03-16T13:03:05.998"/>
    <p1510:client id="{AE5F9424-FF72-4C3C-A444-14976E7ABC80}" v="22" dt="2021-03-18T16:56:39.545"/>
    <p1510:client id="{B626E0BE-C003-4ABA-B626-5DA30F752216}" v="734" dt="2021-03-18T15:15:45.6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sha Thrush" clId="Web-{465B3EDD-1BA3-4BDF-8DEE-92E1F1298B7B}"/>
    <pc:docChg chg="modSld">
      <pc:chgData name="Trisha Thrush" userId="" providerId="" clId="Web-{465B3EDD-1BA3-4BDF-8DEE-92E1F1298B7B}" dt="2021-03-18T16:58:05.579" v="2" actId="20577"/>
      <pc:docMkLst>
        <pc:docMk/>
      </pc:docMkLst>
      <pc:sldChg chg="modSp">
        <pc:chgData name="Trisha Thrush" userId="" providerId="" clId="Web-{465B3EDD-1BA3-4BDF-8DEE-92E1F1298B7B}" dt="2021-03-18T16:58:05.579" v="2" actId="20577"/>
        <pc:sldMkLst>
          <pc:docMk/>
          <pc:sldMk cId="54667673" sldId="257"/>
        </pc:sldMkLst>
        <pc:spChg chg="mod">
          <ac:chgData name="Trisha Thrush" userId="" providerId="" clId="Web-{465B3EDD-1BA3-4BDF-8DEE-92E1F1298B7B}" dt="2021-03-18T16:58:05.579" v="2" actId="20577"/>
          <ac:spMkLst>
            <pc:docMk/>
            <pc:sldMk cId="54667673" sldId="257"/>
            <ac:spMk id="3" creationId="{0464D077-86D9-4AC0-A405-C045D0BF0567}"/>
          </ac:spMkLst>
        </pc:spChg>
      </pc:sldChg>
    </pc:docChg>
  </pc:docChgLst>
  <pc:docChgLst>
    <pc:chgData name="Trisha Thrush" clId="Web-{A017D233-4886-4D7B-999F-89D6490522A3}"/>
    <pc:docChg chg="addSld delSld modSld">
      <pc:chgData name="Trisha Thrush" userId="" providerId="" clId="Web-{A017D233-4886-4D7B-999F-89D6490522A3}" dt="2021-03-16T13:03:05.998" v="563"/>
      <pc:docMkLst>
        <pc:docMk/>
      </pc:docMkLst>
      <pc:sldChg chg="modSp">
        <pc:chgData name="Trisha Thrush" userId="" providerId="" clId="Web-{A017D233-4886-4D7B-999F-89D6490522A3}" dt="2021-03-16T12:51:30.175" v="15" actId="20577"/>
        <pc:sldMkLst>
          <pc:docMk/>
          <pc:sldMk cId="54667673" sldId="257"/>
        </pc:sldMkLst>
        <pc:spChg chg="mod">
          <ac:chgData name="Trisha Thrush" userId="" providerId="" clId="Web-{A017D233-4886-4D7B-999F-89D6490522A3}" dt="2021-03-16T12:51:30.175" v="15" actId="20577"/>
          <ac:spMkLst>
            <pc:docMk/>
            <pc:sldMk cId="54667673" sldId="257"/>
            <ac:spMk id="3" creationId="{0464D077-86D9-4AC0-A405-C045D0BF0567}"/>
          </ac:spMkLst>
        </pc:spChg>
      </pc:sldChg>
      <pc:sldChg chg="modSp new">
        <pc:chgData name="Trisha Thrush" userId="" providerId="" clId="Web-{A017D233-4886-4D7B-999F-89D6490522A3}" dt="2021-03-16T12:52:42.502" v="62" actId="1076"/>
        <pc:sldMkLst>
          <pc:docMk/>
          <pc:sldMk cId="1233957976" sldId="272"/>
        </pc:sldMkLst>
        <pc:spChg chg="mod">
          <ac:chgData name="Trisha Thrush" userId="" providerId="" clId="Web-{A017D233-4886-4D7B-999F-89D6490522A3}" dt="2021-03-16T12:52:10.956" v="34" actId="1076"/>
          <ac:spMkLst>
            <pc:docMk/>
            <pc:sldMk cId="1233957976" sldId="272"/>
            <ac:spMk id="2" creationId="{4844DF44-EE61-4367-A5B2-9B76E1EE60BA}"/>
          </ac:spMkLst>
        </pc:spChg>
        <pc:spChg chg="mod">
          <ac:chgData name="Trisha Thrush" userId="" providerId="" clId="Web-{A017D233-4886-4D7B-999F-89D6490522A3}" dt="2021-03-16T12:52:42.502" v="62" actId="1076"/>
          <ac:spMkLst>
            <pc:docMk/>
            <pc:sldMk cId="1233957976" sldId="272"/>
            <ac:spMk id="3" creationId="{886D43FD-5F32-46BB-AB80-9B371D7B4FCB}"/>
          </ac:spMkLst>
        </pc:spChg>
      </pc:sldChg>
      <pc:sldChg chg="addSp delSp modSp new del">
        <pc:chgData name="Trisha Thrush" userId="" providerId="" clId="Web-{A017D233-4886-4D7B-999F-89D6490522A3}" dt="2021-03-16T12:54:00.517" v="70"/>
        <pc:sldMkLst>
          <pc:docMk/>
          <pc:sldMk cId="2078124263" sldId="273"/>
        </pc:sldMkLst>
        <pc:graphicFrameChg chg="add del mod modGraphic">
          <ac:chgData name="Trisha Thrush" userId="" providerId="" clId="Web-{A017D233-4886-4D7B-999F-89D6490522A3}" dt="2021-03-16T12:53:51.877" v="69"/>
          <ac:graphicFrameMkLst>
            <pc:docMk/>
            <pc:sldMk cId="2078124263" sldId="273"/>
            <ac:graphicFrameMk id="3" creationId="{C77FB460-F0B5-4A4D-B85C-3A80E2F92327}"/>
          </ac:graphicFrameMkLst>
        </pc:graphicFrameChg>
      </pc:sldChg>
      <pc:sldChg chg="addSp delSp modSp new">
        <pc:chgData name="Trisha Thrush" userId="" providerId="" clId="Web-{A017D233-4886-4D7B-999F-89D6490522A3}" dt="2021-03-16T12:56:51.532" v="121" actId="14100"/>
        <pc:sldMkLst>
          <pc:docMk/>
          <pc:sldMk cId="3609099171" sldId="273"/>
        </pc:sldMkLst>
        <pc:spChg chg="mod">
          <ac:chgData name="Trisha Thrush" userId="" providerId="" clId="Web-{A017D233-4886-4D7B-999F-89D6490522A3}" dt="2021-03-16T12:54:49.704" v="105" actId="1076"/>
          <ac:spMkLst>
            <pc:docMk/>
            <pc:sldMk cId="3609099171" sldId="273"/>
            <ac:spMk id="2" creationId="{CD6E930C-33F8-4CA1-87D5-8E2B1C7A2854}"/>
          </ac:spMkLst>
        </pc:spChg>
        <pc:spChg chg="del mod">
          <ac:chgData name="Trisha Thrush" userId="" providerId="" clId="Web-{A017D233-4886-4D7B-999F-89D6490522A3}" dt="2021-03-16T12:55:13.689" v="108"/>
          <ac:spMkLst>
            <pc:docMk/>
            <pc:sldMk cId="3609099171" sldId="273"/>
            <ac:spMk id="3" creationId="{AD8FAD6D-3CBE-4819-91A9-0502C8AF4118}"/>
          </ac:spMkLst>
        </pc:spChg>
        <pc:spChg chg="add del mod">
          <ac:chgData name="Trisha Thrush" userId="" providerId="" clId="Web-{A017D233-4886-4D7B-999F-89D6490522A3}" dt="2021-03-16T12:56:31.141" v="116"/>
          <ac:spMkLst>
            <pc:docMk/>
            <pc:sldMk cId="3609099171" sldId="273"/>
            <ac:spMk id="7" creationId="{E542588C-D8F7-4570-95EE-6E9872A45790}"/>
          </ac:spMkLst>
        </pc:spChg>
        <pc:graphicFrameChg chg="add del mod ord modGraphic">
          <ac:chgData name="Trisha Thrush" userId="" providerId="" clId="Web-{A017D233-4886-4D7B-999F-89D6490522A3}" dt="2021-03-16T12:55:42.751" v="112"/>
          <ac:graphicFrameMkLst>
            <pc:docMk/>
            <pc:sldMk cId="3609099171" sldId="273"/>
            <ac:graphicFrameMk id="5" creationId="{22CC1AC2-DA9A-4A18-BE86-7D78B34D1732}"/>
          </ac:graphicFrameMkLst>
        </pc:graphicFrameChg>
        <pc:picChg chg="add mod ord">
          <ac:chgData name="Trisha Thrush" userId="" providerId="" clId="Web-{A017D233-4886-4D7B-999F-89D6490522A3}" dt="2021-03-16T12:56:51.532" v="121" actId="14100"/>
          <ac:picMkLst>
            <pc:docMk/>
            <pc:sldMk cId="3609099171" sldId="273"/>
            <ac:picMk id="8" creationId="{DB8EA818-F27D-4A07-86FF-2334D25654ED}"/>
          </ac:picMkLst>
        </pc:picChg>
      </pc:sldChg>
      <pc:sldChg chg="modSp new">
        <pc:chgData name="Trisha Thrush" userId="" providerId="" clId="Web-{A017D233-4886-4D7B-999F-89D6490522A3}" dt="2021-03-16T13:01:49.842" v="553" actId="20577"/>
        <pc:sldMkLst>
          <pc:docMk/>
          <pc:sldMk cId="1289479358" sldId="274"/>
        </pc:sldMkLst>
        <pc:spChg chg="mod">
          <ac:chgData name="Trisha Thrush" userId="" providerId="" clId="Web-{A017D233-4886-4D7B-999F-89D6490522A3}" dt="2021-03-16T12:57:50.172" v="128" actId="14100"/>
          <ac:spMkLst>
            <pc:docMk/>
            <pc:sldMk cId="1289479358" sldId="274"/>
            <ac:spMk id="2" creationId="{27A7C0F0-A3F0-473F-8D48-117998616B7A}"/>
          </ac:spMkLst>
        </pc:spChg>
        <pc:spChg chg="mod">
          <ac:chgData name="Trisha Thrush" userId="" providerId="" clId="Web-{A017D233-4886-4D7B-999F-89D6490522A3}" dt="2021-03-16T13:01:49.842" v="553" actId="20577"/>
          <ac:spMkLst>
            <pc:docMk/>
            <pc:sldMk cId="1289479358" sldId="274"/>
            <ac:spMk id="3" creationId="{4A285299-3725-4721-B628-5FDFA6536424}"/>
          </ac:spMkLst>
        </pc:spChg>
      </pc:sldChg>
      <pc:sldChg chg="delSp modSp new">
        <pc:chgData name="Trisha Thrush" userId="" providerId="" clId="Web-{A017D233-4886-4D7B-999F-89D6490522A3}" dt="2021-03-16T13:03:05.998" v="563"/>
        <pc:sldMkLst>
          <pc:docMk/>
          <pc:sldMk cId="61221310" sldId="275"/>
        </pc:sldMkLst>
        <pc:spChg chg="mod">
          <ac:chgData name="Trisha Thrush" userId="" providerId="" clId="Web-{A017D233-4886-4D7B-999F-89D6490522A3}" dt="2021-03-16T13:02:59.435" v="562" actId="20577"/>
          <ac:spMkLst>
            <pc:docMk/>
            <pc:sldMk cId="61221310" sldId="275"/>
            <ac:spMk id="2" creationId="{164E282B-0CE2-4DF9-86FF-717318F4B697}"/>
          </ac:spMkLst>
        </pc:spChg>
        <pc:spChg chg="del">
          <ac:chgData name="Trisha Thrush" userId="" providerId="" clId="Web-{A017D233-4886-4D7B-999F-89D6490522A3}" dt="2021-03-16T13:03:05.998" v="563"/>
          <ac:spMkLst>
            <pc:docMk/>
            <pc:sldMk cId="61221310" sldId="275"/>
            <ac:spMk id="3" creationId="{0EEA0BA9-579D-458F-B211-837766EAB0B9}"/>
          </ac:spMkLst>
        </pc:spChg>
      </pc:sldChg>
    </pc:docChg>
  </pc:docChgLst>
  <pc:docChgLst>
    <pc:chgData name="Trisha Thrush" clId="Web-{AE5F9424-FF72-4C3C-A444-14976E7ABC80}"/>
    <pc:docChg chg="modSld">
      <pc:chgData name="Trisha Thrush" userId="" providerId="" clId="Web-{AE5F9424-FF72-4C3C-A444-14976E7ABC80}" dt="2021-03-18T16:56:35.936" v="20" actId="20577"/>
      <pc:docMkLst>
        <pc:docMk/>
      </pc:docMkLst>
      <pc:sldChg chg="modSp">
        <pc:chgData name="Trisha Thrush" userId="" providerId="" clId="Web-{AE5F9424-FF72-4C3C-A444-14976E7ABC80}" dt="2021-03-18T16:56:35.936" v="20" actId="20577"/>
        <pc:sldMkLst>
          <pc:docMk/>
          <pc:sldMk cId="1289479358" sldId="274"/>
        </pc:sldMkLst>
        <pc:spChg chg="mod">
          <ac:chgData name="Trisha Thrush" userId="" providerId="" clId="Web-{AE5F9424-FF72-4C3C-A444-14976E7ABC80}" dt="2021-03-18T16:56:35.936" v="20" actId="20577"/>
          <ac:spMkLst>
            <pc:docMk/>
            <pc:sldMk cId="1289479358" sldId="274"/>
            <ac:spMk id="3" creationId="{4A285299-3725-4721-B628-5FDFA6536424}"/>
          </ac:spMkLst>
        </pc:spChg>
      </pc:sldChg>
    </pc:docChg>
  </pc:docChgLst>
  <pc:docChgLst>
    <pc:chgData name="Skye Pletcher" userId="MYysmiJXl2ns8t1b4yn5933jK5GlhlgBkEE5F/PwsgQ=" providerId="None" clId="Web-{B626E0BE-C003-4ABA-B626-5DA30F752216}"/>
    <pc:docChg chg="addSld modSld">
      <pc:chgData name="Skye Pletcher" userId="MYysmiJXl2ns8t1b4yn5933jK5GlhlgBkEE5F/PwsgQ=" providerId="None" clId="Web-{B626E0BE-C003-4ABA-B626-5DA30F752216}" dt="2021-03-18T15:15:45.613" v="352" actId="20577"/>
      <pc:docMkLst>
        <pc:docMk/>
      </pc:docMkLst>
      <pc:sldChg chg="modSp new">
        <pc:chgData name="Skye Pletcher" userId="MYysmiJXl2ns8t1b4yn5933jK5GlhlgBkEE5F/PwsgQ=" providerId="None" clId="Web-{B626E0BE-C003-4ABA-B626-5DA30F752216}" dt="2021-03-18T15:15:45.613" v="352" actId="20577"/>
        <pc:sldMkLst>
          <pc:docMk/>
          <pc:sldMk cId="321599149" sldId="277"/>
        </pc:sldMkLst>
        <pc:spChg chg="mod">
          <ac:chgData name="Skye Pletcher" userId="MYysmiJXl2ns8t1b4yn5933jK5GlhlgBkEE5F/PwsgQ=" providerId="None" clId="Web-{B626E0BE-C003-4ABA-B626-5DA30F752216}" dt="2021-03-18T15:10:36.004" v="13" actId="14100"/>
          <ac:spMkLst>
            <pc:docMk/>
            <pc:sldMk cId="321599149" sldId="277"/>
            <ac:spMk id="2" creationId="{974C59B6-2764-490D-AC26-CA5871614AA4}"/>
          </ac:spMkLst>
        </pc:spChg>
        <pc:spChg chg="mod">
          <ac:chgData name="Skye Pletcher" userId="MYysmiJXl2ns8t1b4yn5933jK5GlhlgBkEE5F/PwsgQ=" providerId="None" clId="Web-{B626E0BE-C003-4ABA-B626-5DA30F752216}" dt="2021-03-18T15:15:45.613" v="352" actId="20577"/>
          <ac:spMkLst>
            <pc:docMk/>
            <pc:sldMk cId="321599149" sldId="277"/>
            <ac:spMk id="3" creationId="{5FE05ECF-11A0-4DFC-B7B6-8E83FC800D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DF950-1D14-492B-8A39-B9ADDFBC318C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4B963-5EEF-44B7-BA1A-B611BF1F6E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4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E4B963-5EEF-44B7-BA1A-B611BF1F6E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E4B963-5EEF-44B7-BA1A-B611BF1F6E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09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trisha.thrush@midstatehealthnetwork.or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kye.Pletcher@midstatehealthnetwork.org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um@midstatehealthnetwork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9AB3-FE10-441B-BD7C-20155C173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58089"/>
            <a:ext cx="7766936" cy="2492747"/>
          </a:xfrm>
        </p:spPr>
        <p:txBody>
          <a:bodyPr/>
          <a:lstStyle/>
          <a:p>
            <a:pPr algn="ctr"/>
            <a:r>
              <a:rPr lang="en-US" sz="7200" dirty="0"/>
              <a:t>Treatment Breakout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C90074-51E1-4381-8221-5B33F1FB4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SUD Quarterly Provider Meeting</a:t>
            </a:r>
          </a:p>
          <a:p>
            <a:pPr algn="ctr"/>
            <a:r>
              <a:rPr lang="en-US" dirty="0"/>
              <a:t>3/18/2021</a:t>
            </a:r>
          </a:p>
        </p:txBody>
      </p:sp>
    </p:spTree>
    <p:extLst>
      <p:ext uri="{BB962C8B-B14F-4D97-AF65-F5344CB8AC3E}">
        <p14:creationId xmlns:p14="http://schemas.microsoft.com/office/powerpoint/2010/main" val="938436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DCEB-450C-4015-A77C-F677D9459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4875"/>
          </a:xfrm>
        </p:spPr>
        <p:txBody>
          <a:bodyPr/>
          <a:lstStyle/>
          <a:p>
            <a:r>
              <a:rPr lang="en-US" dirty="0"/>
              <a:t>Annual Plan Content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19F74-189C-410F-9AB7-3707A9C1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4475"/>
            <a:ext cx="8596668" cy="4526887"/>
          </a:xfrm>
        </p:spPr>
        <p:txBody>
          <a:bodyPr/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Instructions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Annual Plan Update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Content Specific Areas:</a:t>
            </a:r>
          </a:p>
          <a:p>
            <a:pPr lvl="2" indent="-285750">
              <a:buClr>
                <a:srgbClr val="90C226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/>
              <a:t>Recovery Housing</a:t>
            </a:r>
          </a:p>
          <a:p>
            <a:pPr lvl="2" indent="-285750">
              <a:buClr>
                <a:srgbClr val="90C226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/>
              <a:t>Women’s Specialty Services</a:t>
            </a:r>
          </a:p>
          <a:p>
            <a:pPr lvl="2" indent="-285750">
              <a:buClr>
                <a:srgbClr val="90C226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/>
              <a:t>Residential and Withdrawal Management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2592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616C-FDF2-4D15-AC53-2D3216783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/>
          <a:lstStyle/>
          <a:p>
            <a:r>
              <a:rPr lang="en-US" dirty="0"/>
              <a:t>Timeframe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1EB34-7D01-4923-BCA9-179F0F0C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0"/>
            <a:ext cx="8596668" cy="4924926"/>
          </a:xfrm>
        </p:spPr>
        <p:txBody>
          <a:bodyPr>
            <a:normAutofit/>
          </a:bodyPr>
          <a:lstStyle/>
          <a:p>
            <a:pPr marL="228600" lvl="1"/>
            <a:r>
              <a:rPr lang="en-US" sz="2000" dirty="0"/>
              <a:t>March </a:t>
            </a:r>
          </a:p>
          <a:p>
            <a:pPr marL="628650" lvl="2"/>
            <a:r>
              <a:rPr lang="en-US" sz="1600" dirty="0"/>
              <a:t>Provider will receive an email with FY22 annual plan documents and request dates and times they are available to meet</a:t>
            </a:r>
          </a:p>
          <a:p>
            <a:pPr marL="628650" lvl="2"/>
            <a:r>
              <a:rPr lang="en-US" sz="1600" dirty="0"/>
              <a:t>Treatment Specialist will schedule annual plan meeting and provide a Zoom meeting invite. </a:t>
            </a:r>
          </a:p>
          <a:p>
            <a:pPr marL="228600" lvl="1"/>
            <a:r>
              <a:rPr lang="en-US" sz="2000" dirty="0"/>
              <a:t>April-May</a:t>
            </a:r>
          </a:p>
          <a:p>
            <a:pPr marL="628650" lvl="2"/>
            <a:r>
              <a:rPr lang="en-US" sz="1600" dirty="0"/>
              <a:t>Annual Plan meetings will take place</a:t>
            </a:r>
          </a:p>
          <a:p>
            <a:pPr marL="628650" lvl="2"/>
            <a:r>
              <a:rPr lang="en-US" sz="1600" dirty="0"/>
              <a:t>Annual Plans will be finalized and placed in the “Annual Plan” folder in BOX for each provider</a:t>
            </a:r>
          </a:p>
          <a:p>
            <a:pPr marL="228600" lvl="1"/>
            <a:r>
              <a:rPr lang="en-US" sz="2000" dirty="0"/>
              <a:t>June</a:t>
            </a:r>
          </a:p>
          <a:p>
            <a:pPr marL="628650" lvl="2"/>
            <a:r>
              <a:rPr lang="en-US" sz="1600" dirty="0"/>
              <a:t>Cost Reimbursed budget requests are due COB 6/1/2021</a:t>
            </a:r>
          </a:p>
          <a:p>
            <a:pPr marL="628650" lvl="2"/>
            <a:r>
              <a:rPr lang="en-US" sz="1600" dirty="0"/>
              <a:t>Please email budgets to Trisha Thrush at </a:t>
            </a:r>
            <a:r>
              <a:rPr lang="en-US" sz="1600" dirty="0">
                <a:hlinkClick r:id="rId2"/>
              </a:rPr>
              <a:t>trisha.thrush@midstatehealthnetwork.org</a:t>
            </a:r>
            <a:endParaRPr lang="en-US" sz="1600" dirty="0"/>
          </a:p>
          <a:p>
            <a:pPr marL="628650" lvl="2"/>
            <a:r>
              <a:rPr lang="en-US" sz="1600" dirty="0"/>
              <a:t>Please submit budget(s) early if they are prepared</a:t>
            </a:r>
          </a:p>
        </p:txBody>
      </p:sp>
    </p:spTree>
    <p:extLst>
      <p:ext uri="{BB962C8B-B14F-4D97-AF65-F5344CB8AC3E}">
        <p14:creationId xmlns:p14="http://schemas.microsoft.com/office/powerpoint/2010/main" val="219713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616C-FDF2-4D15-AC53-2D3216783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/>
          <a:lstStyle/>
          <a:p>
            <a:r>
              <a:rPr lang="en-US" dirty="0"/>
              <a:t>Timeframe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1EB34-7D01-4923-BCA9-179F0F0C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0"/>
            <a:ext cx="8596668" cy="5057274"/>
          </a:xfrm>
        </p:spPr>
        <p:txBody>
          <a:bodyPr>
            <a:normAutofit lnSpcReduction="10000"/>
          </a:bodyPr>
          <a:lstStyle/>
          <a:p>
            <a:pPr marL="228600" lvl="1"/>
            <a:r>
              <a:rPr lang="en-US" sz="2000" dirty="0"/>
              <a:t>June</a:t>
            </a:r>
          </a:p>
          <a:p>
            <a:pPr marL="628650" lvl="2"/>
            <a:r>
              <a:rPr lang="en-US" sz="1600" dirty="0"/>
              <a:t>Cost Reimbursed Budgets will be reviewed</a:t>
            </a:r>
          </a:p>
          <a:p>
            <a:pPr marL="628650" lvl="2"/>
            <a:r>
              <a:rPr lang="en-US" sz="1600" dirty="0"/>
              <a:t>Questions regarding the budget will be shared with the provider</a:t>
            </a:r>
          </a:p>
          <a:p>
            <a:pPr marL="228600" lvl="1"/>
            <a:r>
              <a:rPr lang="en-US" sz="2000" dirty="0"/>
              <a:t>July</a:t>
            </a:r>
          </a:p>
          <a:p>
            <a:pPr marL="628650" lvl="2"/>
            <a:r>
              <a:rPr lang="en-US" sz="1600" dirty="0"/>
              <a:t>Treatment Team makes FY22 contract recommendations </a:t>
            </a:r>
          </a:p>
          <a:p>
            <a:pPr marL="228600" lvl="2"/>
            <a:r>
              <a:rPr lang="en-US" sz="2000" dirty="0"/>
              <a:t>August</a:t>
            </a:r>
          </a:p>
          <a:p>
            <a:pPr marL="685800" lvl="3"/>
            <a:r>
              <a:rPr lang="en-US" sz="1600" dirty="0"/>
              <a:t>FY22 Contract recommendations supported by PA2 funding go before Oversight Policy Board (OPB) for review and approval/denial. </a:t>
            </a:r>
          </a:p>
          <a:p>
            <a:pPr marL="685800" lvl="3"/>
            <a:r>
              <a:rPr lang="en-US" sz="1600" dirty="0"/>
              <a:t>Items approved will move to MSHN Board of Directors (BOD) for final review of approval/denial. </a:t>
            </a:r>
          </a:p>
          <a:p>
            <a:pPr marL="228600" lvl="3"/>
            <a:r>
              <a:rPr lang="en-US" sz="2000" dirty="0"/>
              <a:t>September</a:t>
            </a:r>
          </a:p>
          <a:p>
            <a:pPr marL="685800" lvl="4"/>
            <a:r>
              <a:rPr lang="en-US" sz="1600" dirty="0"/>
              <a:t>FY22 Contract recommendations go before MSHN Board of Directions (BOD) </a:t>
            </a:r>
          </a:p>
          <a:p>
            <a:pPr marL="685800" lvl="4"/>
            <a:r>
              <a:rPr lang="en-US" sz="1600" dirty="0"/>
              <a:t>If approved, MSHN Contract Manager, Kyle Jaskulka, will send contracts to providers. </a:t>
            </a:r>
          </a:p>
          <a:p>
            <a:pPr marL="685800" lvl="4"/>
            <a:r>
              <a:rPr lang="en-US" sz="1600" dirty="0"/>
              <a:t>If denied, MSHN treatment specialist would be in contact and follow-up</a:t>
            </a: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48538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C073E-90F6-4EA4-8ED6-A2D010011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Agency Self Assessment for Trauma Informed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B4EE8-B945-4E78-9A03-1535C47E1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Assessments are due every 3 years per MDHHS contract</a:t>
            </a:r>
          </a:p>
          <a:p>
            <a:r>
              <a:rPr lang="en-US" sz="2000" dirty="0"/>
              <a:t>The majority of providers are due this year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The assessment will be provided at the annual plan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Please complete the assessment within 90 days of the annual plan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Please email the compiled assessment score to your treatment specialist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If additional time is needed, please work with your treatment specialist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6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26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6A64667-8B1D-4AAC-9D9D-CF8ECFE9E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 descr="Questions with solid fill">
            <a:extLst>
              <a:ext uri="{FF2B5EF4-FFF2-40B4-BE49-F238E27FC236}">
                <a16:creationId xmlns:a16="http://schemas.microsoft.com/office/drawing/2014/main" id="{91CA5B5B-8482-41EC-8B55-FF496579E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76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4DF44-EE61-4367-A5B2-9B76E1EE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882" y="1708829"/>
            <a:ext cx="8596668" cy="1826581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ASAM Continuum Implementation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D43FD-5F32-46BB-AB80-9B371D7B4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411" y="4196769"/>
            <a:ext cx="8596668" cy="86040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Trisha Thrush, Lead Treatment Specialist</a:t>
            </a:r>
          </a:p>
        </p:txBody>
      </p:sp>
    </p:spTree>
    <p:extLst>
      <p:ext uri="{BB962C8B-B14F-4D97-AF65-F5344CB8AC3E}">
        <p14:creationId xmlns:p14="http://schemas.microsoft.com/office/powerpoint/2010/main" val="1233957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930C-33F8-4CA1-87D5-8E2B1C7A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36" y="106392"/>
            <a:ext cx="9042366" cy="573178"/>
          </a:xfrm>
        </p:spPr>
        <p:txBody>
          <a:bodyPr>
            <a:normAutofit/>
          </a:bodyPr>
          <a:lstStyle/>
          <a:p>
            <a:r>
              <a:rPr lang="en-US" sz="3000" dirty="0"/>
              <a:t>MSHN – ASAM Continuum Implementation Timeline</a:t>
            </a:r>
          </a:p>
        </p:txBody>
      </p:sp>
      <p:pic>
        <p:nvPicPr>
          <p:cNvPr id="8" name="Picture 8" descr="Table&#10;&#10;Description automatically generated">
            <a:extLst>
              <a:ext uri="{FF2B5EF4-FFF2-40B4-BE49-F238E27FC236}">
                <a16:creationId xmlns:a16="http://schemas.microsoft.com/office/drawing/2014/main" id="{DB8EA818-F27D-4A07-86FF-2334D2565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146" y="729576"/>
            <a:ext cx="10782026" cy="5707628"/>
          </a:xfrm>
        </p:spPr>
      </p:pic>
    </p:spTree>
    <p:extLst>
      <p:ext uri="{BB962C8B-B14F-4D97-AF65-F5344CB8AC3E}">
        <p14:creationId xmlns:p14="http://schemas.microsoft.com/office/powerpoint/2010/main" val="3609099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7C0F0-A3F0-473F-8D48-11799861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841083" cy="1320800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ASAM Continuum Implementation 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85299-3725-4721-B628-5FDFA6536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9873"/>
            <a:ext cx="8596668" cy="511722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Implementation items are on track for completion per timeline.</a:t>
            </a:r>
          </a:p>
          <a:p>
            <a:r>
              <a:rPr lang="en-US" sz="2000" dirty="0"/>
              <a:t>MSHN sending a targeted communication to providers regarding regional implementation update with an attached Frequently Asked Questions (FAQ) document.  </a:t>
            </a:r>
          </a:p>
          <a:p>
            <a:r>
              <a:rPr lang="en-US" sz="2000" dirty="0"/>
              <a:t>Training of ASAM Continuum for clinicians will be scheduled to begin in June 2021.  </a:t>
            </a:r>
          </a:p>
          <a:p>
            <a:pPr lvl="1"/>
            <a:r>
              <a:rPr lang="en-US" sz="2000" dirty="0"/>
              <a:t>Clinical staff will need to attend only one training. </a:t>
            </a:r>
          </a:p>
          <a:p>
            <a:pPr lvl="1"/>
            <a:r>
              <a:rPr lang="en-US" sz="2000" dirty="0"/>
              <a:t>Limited amount of trainings for the entire State – so please ensure clinicians attend the session they signed up for. </a:t>
            </a:r>
          </a:p>
          <a:p>
            <a:pPr lvl="1"/>
            <a:r>
              <a:rPr lang="en-US" sz="2000" dirty="0"/>
              <a:t>ASAM "Basic" 2-day training is not a requirement – but highly recommended for use of the ASAM Continuum.  </a:t>
            </a:r>
          </a:p>
        </p:txBody>
      </p:sp>
    </p:spTree>
    <p:extLst>
      <p:ext uri="{BB962C8B-B14F-4D97-AF65-F5344CB8AC3E}">
        <p14:creationId xmlns:p14="http://schemas.microsoft.com/office/powerpoint/2010/main" val="12894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E282B-0CE2-4DF9-86FF-717318F4B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320641"/>
            <a:ext cx="8596668" cy="182658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122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D476A-0F42-4188-96A3-97ECF9C3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4D077-86D9-4AC0-A405-C045D0BF0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REMI Announcement: Adverse Benefit Determination, Grievance and Appeals Module </a:t>
            </a:r>
          </a:p>
          <a:p>
            <a:r>
              <a:rPr lang="en-US" sz="3200" dirty="0">
                <a:ea typeface="+mn-lt"/>
                <a:cs typeface="+mn-lt"/>
              </a:rPr>
              <a:t>Reimbursement for Screenings</a:t>
            </a:r>
          </a:p>
          <a:p>
            <a:r>
              <a:rPr lang="en-US" sz="3200" dirty="0"/>
              <a:t>FY22 Treatment Annual Plans</a:t>
            </a:r>
          </a:p>
          <a:p>
            <a:r>
              <a:rPr lang="en-US" sz="3200" dirty="0"/>
              <a:t>ASAM Continuum Implementation Update</a:t>
            </a:r>
          </a:p>
        </p:txBody>
      </p:sp>
    </p:spTree>
    <p:extLst>
      <p:ext uri="{BB962C8B-B14F-4D97-AF65-F5344CB8AC3E}">
        <p14:creationId xmlns:p14="http://schemas.microsoft.com/office/powerpoint/2010/main" val="54667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087F-9AF4-4363-B702-80FDFB15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69332"/>
            <a:ext cx="8596668" cy="2307621"/>
          </a:xfrm>
        </p:spPr>
        <p:txBody>
          <a:bodyPr>
            <a:noAutofit/>
          </a:bodyPr>
          <a:lstStyle/>
          <a:p>
            <a:pPr algn="ctr"/>
            <a:r>
              <a:rPr lang="en-US" sz="5400" u="sng" dirty="0"/>
              <a:t>REMI Announcement</a:t>
            </a:r>
            <a:br>
              <a:rPr lang="en-US" sz="4800" dirty="0"/>
            </a:br>
            <a:r>
              <a:rPr lang="en-US" sz="4800" dirty="0"/>
              <a:t> </a:t>
            </a:r>
            <a:r>
              <a:rPr lang="en-US" dirty="0"/>
              <a:t>Adverse Benefit Determination, Grievance and Appeals Modules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CD615-C033-46AC-BE1C-38FAC7F1D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4154469"/>
            <a:ext cx="8596668" cy="160815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000" dirty="0"/>
              <a:t>Dan R. Dedloff, MA, LPC</a:t>
            </a:r>
            <a:br>
              <a:rPr lang="en-US" sz="4000" dirty="0"/>
            </a:br>
            <a:r>
              <a:rPr lang="en-US" sz="4000" dirty="0"/>
              <a:t>Customer Service &amp; Rights Specialist </a:t>
            </a:r>
            <a:br>
              <a:rPr lang="en-US" sz="4000" dirty="0"/>
            </a:br>
            <a:r>
              <a:rPr lang="en-US" sz="4000" dirty="0"/>
              <a:t>517.657.3011 dan.dedloff@midstatehealthnetwork.org</a:t>
            </a:r>
          </a:p>
        </p:txBody>
      </p:sp>
    </p:spTree>
    <p:extLst>
      <p:ext uri="{BB962C8B-B14F-4D97-AF65-F5344CB8AC3E}">
        <p14:creationId xmlns:p14="http://schemas.microsoft.com/office/powerpoint/2010/main" val="1074948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1A23C-8412-4E49-96B4-B831F0486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REMI </a:t>
            </a:r>
            <a:r>
              <a:rPr lang="en-US" dirty="0"/>
              <a:t>Customer Service Additions</a:t>
            </a:r>
            <a:r>
              <a:rPr lang="en-US" sz="3600" dirty="0"/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4291A-B684-4654-8E8D-9767C21B4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Adverse Benefit Determination</a:t>
            </a:r>
          </a:p>
          <a:p>
            <a:r>
              <a:rPr lang="en-US" sz="3600" dirty="0"/>
              <a:t>Appeals Module </a:t>
            </a:r>
          </a:p>
          <a:p>
            <a:r>
              <a:rPr lang="en-US" sz="3600" dirty="0"/>
              <a:t>Grievance Module</a:t>
            </a:r>
          </a:p>
          <a:p>
            <a:pPr marL="0" indent="0">
              <a:buNone/>
            </a:pPr>
            <a:endParaRPr lang="en-US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MSHN Grievance and Appeals Training</a:t>
            </a:r>
          </a:p>
        </p:txBody>
      </p:sp>
    </p:spTree>
    <p:extLst>
      <p:ext uri="{BB962C8B-B14F-4D97-AF65-F5344CB8AC3E}">
        <p14:creationId xmlns:p14="http://schemas.microsoft.com/office/powerpoint/2010/main" val="400710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E840-C52C-48B0-B3F1-9F315C612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82" y="1521994"/>
            <a:ext cx="8596668" cy="1826359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Reimbursement for Screenings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2CAD2-997B-4132-9478-F3AEBCD58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6251" y="3607031"/>
            <a:ext cx="8596668" cy="1909447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sz="3200" dirty="0"/>
              <a:t>Skye Pletcher</a:t>
            </a:r>
          </a:p>
          <a:p>
            <a:pPr algn="ctr">
              <a:spcBef>
                <a:spcPts val="0"/>
              </a:spcBef>
            </a:pPr>
            <a:r>
              <a:rPr lang="en-US" sz="3200" dirty="0"/>
              <a:t>Director of Utilization &amp; Care Management</a:t>
            </a:r>
          </a:p>
          <a:p>
            <a:pPr algn="ctr">
              <a:spcBef>
                <a:spcPts val="0"/>
              </a:spcBef>
            </a:pPr>
            <a:r>
              <a:rPr lang="en-US" sz="3200" dirty="0" err="1">
                <a:hlinkClick r:id="rId2"/>
              </a:rPr>
              <a:t>Skye.Pletcher@</a:t>
            </a:r>
            <a:r>
              <a:rPr lang="en-US" sz="3200" err="1">
                <a:hlinkClick r:id="rId2"/>
              </a:rPr>
              <a:t>midstatehealthnetwork</a:t>
            </a:r>
            <a:r>
              <a:rPr lang="en-US" sz="3200">
                <a:hlinkClick r:id="rId2"/>
              </a:rPr>
              <a:t>.org</a:t>
            </a:r>
            <a:r>
              <a:rPr lang="en-US" sz="3200"/>
              <a:t>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10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C59B6-2764-490D-AC26-CA5871614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400"/>
          </a:xfrm>
        </p:spPr>
        <p:txBody>
          <a:bodyPr/>
          <a:lstStyle/>
          <a:p>
            <a:r>
              <a:rPr lang="en-US" dirty="0"/>
              <a:t>Reimbursement for Screenings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05ECF-11A0-4DFC-B7B6-8E83FC800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2020"/>
            <a:ext cx="8596668" cy="444934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Beginning </a:t>
            </a:r>
            <a:r>
              <a:rPr lang="en-US" sz="2000" b="1" u="sng" dirty="0"/>
              <a:t>4/1/2021</a:t>
            </a:r>
            <a:r>
              <a:rPr lang="en-US" sz="2000" dirty="0"/>
              <a:t> providers can bill MSHN for completing screenings for individuals</a:t>
            </a:r>
          </a:p>
          <a:p>
            <a:pPr lvl="1">
              <a:buFont typeface="Wingdings" charset="2"/>
              <a:buChar char="§"/>
            </a:pPr>
            <a:r>
              <a:rPr lang="en-US" sz="1800" dirty="0"/>
              <a:t>REMI will automatically create an authorization for H0002 (Screening Code) when the Level of Care (LOC) Determination document is </a:t>
            </a:r>
            <a:r>
              <a:rPr lang="en-US" sz="1800"/>
              <a:t>completed and signed </a:t>
            </a:r>
          </a:p>
          <a:p>
            <a:pPr lvl="1">
              <a:buFont typeface="Wingdings" charset="2"/>
              <a:buChar char="§"/>
            </a:pPr>
            <a:r>
              <a:rPr lang="en-US" sz="1800" dirty="0"/>
              <a:t>Admission record in REMI is not needed to bill H0002; allows for providers </a:t>
            </a:r>
            <a:r>
              <a:rPr lang="en-US" sz="1800"/>
              <a:t>to bill for screenings completed when client does not get admitted</a:t>
            </a:r>
          </a:p>
          <a:p>
            <a:pPr lvl="1">
              <a:buFont typeface="Wingdings" charset="2"/>
              <a:buChar char="§"/>
            </a:pPr>
            <a:r>
              <a:rPr lang="en-US" sz="1800"/>
              <a:t>Screening can be face-to-face or telephone</a:t>
            </a:r>
          </a:p>
          <a:p>
            <a:pPr lvl="1">
              <a:buFont typeface="Wingdings" charset="2"/>
              <a:buChar char="§"/>
            </a:pPr>
            <a:r>
              <a:rPr lang="en-US" sz="1800" dirty="0"/>
              <a:t>The LOC Determination should be completed at the point of </a:t>
            </a:r>
            <a:r>
              <a:rPr lang="en-US" sz="1800" u="sng" dirty="0"/>
              <a:t>first contact,</a:t>
            </a:r>
            <a:r>
              <a:rPr lang="en-US" sz="1800" dirty="0"/>
              <a:t> not at the time of assessment. </a:t>
            </a:r>
          </a:p>
          <a:p>
            <a:pPr lvl="1">
              <a:buFont typeface="Wingdings" charset="2"/>
              <a:buChar char="§"/>
            </a:pPr>
            <a:r>
              <a:rPr lang="en-US" sz="1800"/>
              <a:t>Additional guidance will be published in an upcoming Constant Contact</a:t>
            </a:r>
          </a:p>
          <a:p>
            <a:pPr lvl="1">
              <a:buFont typeface="Wingdings" charset="2"/>
              <a:buChar char="§"/>
            </a:pPr>
            <a:r>
              <a:rPr lang="en-US" sz="1800" dirty="0"/>
              <a:t>Questions??? Contact </a:t>
            </a:r>
            <a:r>
              <a:rPr lang="en-US" sz="1800" dirty="0">
                <a:hlinkClick r:id="rId2"/>
              </a:rPr>
              <a:t>um@midstatehealthnetwork.org</a:t>
            </a:r>
            <a:r>
              <a:rPr lang="en-US" sz="1800"/>
              <a:t> or 1-844-405-3095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1599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E840-C52C-48B0-B3F1-9F315C612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82" y="1521994"/>
            <a:ext cx="8596668" cy="1826359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FY22 Treatment Annual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2CAD2-997B-4132-9478-F3AEBCD58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6251" y="3607032"/>
            <a:ext cx="8596668" cy="860400"/>
          </a:xfrm>
        </p:spPr>
        <p:txBody>
          <a:bodyPr/>
          <a:lstStyle/>
          <a:p>
            <a:pPr algn="ctr"/>
            <a:r>
              <a:rPr lang="en-US" sz="4000" dirty="0"/>
              <a:t>Shannon Myers &amp; Trisha Thrush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0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DCEB-450C-4015-A77C-F677D9459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4875"/>
          </a:xfrm>
        </p:spPr>
        <p:txBody>
          <a:bodyPr/>
          <a:lstStyle/>
          <a:p>
            <a:r>
              <a:rPr lang="en-US" dirty="0"/>
              <a:t>Purpose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19F74-189C-410F-9AB7-3707A9C1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4475"/>
            <a:ext cx="8596668" cy="4526887"/>
          </a:xfrm>
        </p:spPr>
        <p:txBody>
          <a:bodyPr>
            <a:normAutofit lnSpcReduction="10000"/>
          </a:bodyPr>
          <a:lstStyle/>
          <a:p>
            <a:pPr marL="22860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Annual plan meetings provide MSHN Treatment Specialists with the opportunity to:</a:t>
            </a:r>
          </a:p>
          <a:p>
            <a:pPr marL="628650" lvl="2" indent="-285750">
              <a:buClr>
                <a:srgbClr val="90C226"/>
              </a:buClr>
              <a:defRPr/>
            </a:pPr>
            <a:r>
              <a:rPr lang="en-US" sz="1800" dirty="0"/>
              <a:t>Discuss your agency’s goals for the upcoming fiscal year</a:t>
            </a:r>
          </a:p>
          <a:p>
            <a:pPr marL="628650" lvl="2" indent="-285750">
              <a:buClr>
                <a:srgbClr val="90C226"/>
              </a:buClr>
              <a:defRPr/>
            </a:pPr>
            <a:r>
              <a:rPr lang="en-US" sz="1800" dirty="0"/>
              <a:t>Provide an opportunity for the provider to share successes or innovative ideas </a:t>
            </a:r>
          </a:p>
          <a:p>
            <a:pPr marL="628650" lvl="2" indent="-285750">
              <a:buClr>
                <a:srgbClr val="90C226"/>
              </a:buClr>
              <a:defRPr/>
            </a:pPr>
            <a:r>
              <a:rPr lang="en-US" sz="1800" dirty="0"/>
              <a:t>Hear about challenges and support needs </a:t>
            </a:r>
          </a:p>
          <a:p>
            <a:pPr marL="628650" lvl="2" indent="-285750">
              <a:buClr>
                <a:srgbClr val="90C226"/>
              </a:buClr>
              <a:defRPr/>
            </a:pPr>
            <a:r>
              <a:rPr lang="en-US" sz="1800" dirty="0"/>
              <a:t>Opportunities for technical assistance</a:t>
            </a:r>
          </a:p>
          <a:p>
            <a:pPr marL="628650" lvl="2" indent="-285750">
              <a:buClr>
                <a:srgbClr val="90C226"/>
              </a:buClr>
              <a:defRPr/>
            </a:pPr>
            <a:r>
              <a:rPr lang="en-US" sz="1800" dirty="0"/>
              <a:t>Support relationship building between the provider and MSHN</a:t>
            </a:r>
          </a:p>
          <a:p>
            <a:pPr marL="628650" lvl="2" indent="-285750">
              <a:buClr>
                <a:srgbClr val="90C226"/>
              </a:buClr>
              <a:defRPr/>
            </a:pPr>
            <a:endParaRPr lang="en-US" sz="1800" dirty="0"/>
          </a:p>
          <a:p>
            <a:pPr marL="228600" lvl="1">
              <a:buClr>
                <a:srgbClr val="90C226"/>
              </a:buClr>
              <a:defRPr/>
            </a:pPr>
            <a:r>
              <a:rPr lang="en-US" sz="2000" dirty="0"/>
              <a:t>Annual Plans are completed during a collaborative meeting between the provider agency and the treatment specialists who support the agency.  Some meetings may also be supported with Utilization Management specialists as well.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0354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DCEB-450C-4015-A77C-F677D9459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4875"/>
          </a:xfrm>
        </p:spPr>
        <p:txBody>
          <a:bodyPr/>
          <a:lstStyle/>
          <a:p>
            <a:r>
              <a:rPr lang="en-US" dirty="0"/>
              <a:t>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19F74-189C-410F-9AB7-3707A9C1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4263"/>
            <a:ext cx="8596668" cy="5059279"/>
          </a:xfrm>
        </p:spPr>
        <p:txBody>
          <a:bodyPr>
            <a:normAutofit/>
          </a:bodyPr>
          <a:lstStyle/>
          <a:p>
            <a:pPr marL="22860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The agency’s lead treatment specialist will reach out and provide FY22 annual plan documents and information individualized to each agency. </a:t>
            </a:r>
          </a:p>
          <a:p>
            <a:pPr marL="22860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Meetings will be completed using the Zoom platform</a:t>
            </a:r>
          </a:p>
          <a:p>
            <a:pPr marL="22860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000" dirty="0"/>
              <a:t>The annual plan document will be completed by your treatment specialist the day of the meeting</a:t>
            </a:r>
          </a:p>
          <a:p>
            <a:pPr marL="228600" lvl="1">
              <a:buClr>
                <a:srgbClr val="90C226"/>
              </a:buClr>
              <a:defRPr/>
            </a:pPr>
            <a:r>
              <a:rPr lang="en-US" sz="2000" dirty="0"/>
              <a:t>Please review the annual plan documents and be prepared to discuss the items applicable to your agency.</a:t>
            </a:r>
          </a:p>
          <a:p>
            <a:pPr marL="228600" lvl="1">
              <a:buClr>
                <a:srgbClr val="90C226"/>
              </a:buClr>
              <a:defRPr/>
            </a:pPr>
            <a:r>
              <a:rPr lang="en-US" sz="2000" dirty="0"/>
              <a:t>There is no need to complete the document prior to the meeting</a:t>
            </a:r>
          </a:p>
          <a:p>
            <a:pPr marL="228600" lvl="1">
              <a:buClr>
                <a:srgbClr val="90C226"/>
              </a:buClr>
              <a:defRPr/>
            </a:pPr>
            <a:r>
              <a:rPr lang="en-US" sz="2000" dirty="0"/>
              <a:t>Please be prepared to share progress on the DDCAT and Trauma goals identified during the FY20 annual plan process. </a:t>
            </a:r>
          </a:p>
          <a:p>
            <a:pPr marL="457200" lvl="1" indent="0">
              <a:buClr>
                <a:srgbClr val="90C226"/>
              </a:buClr>
              <a:buNone/>
              <a:defRPr/>
            </a:pPr>
            <a:endParaRPr lang="en-US" sz="2000" dirty="0"/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67454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1973</TotalTime>
  <Words>727</Words>
  <Application>Microsoft Office PowerPoint</Application>
  <PresentationFormat>Widescreen</PresentationFormat>
  <Paragraphs>91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Facet</vt:lpstr>
      <vt:lpstr>Treatment Breakout Session</vt:lpstr>
      <vt:lpstr>AGENDA</vt:lpstr>
      <vt:lpstr>REMI Announcement  Adverse Benefit Determination, Grievance and Appeals Modules</vt:lpstr>
      <vt:lpstr>REMI Customer Service Additions:</vt:lpstr>
      <vt:lpstr>Reimbursement for Screenings</vt:lpstr>
      <vt:lpstr>Reimbursement for Screenings</vt:lpstr>
      <vt:lpstr>FY22 Treatment Annual plans</vt:lpstr>
      <vt:lpstr>Purpose </vt:lpstr>
      <vt:lpstr>Process </vt:lpstr>
      <vt:lpstr>Annual Plan Content </vt:lpstr>
      <vt:lpstr>Timeframe</vt:lpstr>
      <vt:lpstr>Timeframe</vt:lpstr>
      <vt:lpstr>Agency Self Assessment for Trauma Informed Care</vt:lpstr>
      <vt:lpstr>Questions?</vt:lpstr>
      <vt:lpstr>ASAM Continuum Implementation Update</vt:lpstr>
      <vt:lpstr>MSHN – ASAM Continuum Implementation Timeline</vt:lpstr>
      <vt:lpstr>ASAM Continuum Implementation Update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Breakout Session</dc:title>
  <dc:creator>Trisha Thrush</dc:creator>
  <cp:lastModifiedBy>Skye Pletcher</cp:lastModifiedBy>
  <cp:revision>151</cp:revision>
  <dcterms:created xsi:type="dcterms:W3CDTF">2019-06-05T13:04:53Z</dcterms:created>
  <dcterms:modified xsi:type="dcterms:W3CDTF">2021-03-18T16:58:07Z</dcterms:modified>
</cp:coreProperties>
</file>