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61" r:id="rId2"/>
    <p:sldId id="265" r:id="rId3"/>
    <p:sldId id="266" r:id="rId4"/>
    <p:sldId id="264" r:id="rId5"/>
    <p:sldId id="272" r:id="rId6"/>
    <p:sldId id="268" r:id="rId7"/>
    <p:sldId id="269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08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Andreotti" userId="e15c36b6-77cb-44f9-8030-efbc56f7670e" providerId="ADAL" clId="{C86A2B9B-FA73-433F-B953-1FEBA889A9B3}"/>
    <pc:docChg chg="undo custSel delSld modSld sldOrd">
      <pc:chgData name="Sarah Andreotti" userId="e15c36b6-77cb-44f9-8030-efbc56f7670e" providerId="ADAL" clId="{C86A2B9B-FA73-433F-B953-1FEBA889A9B3}" dt="2023-03-02T17:31:49.085" v="2540" actId="115"/>
      <pc:docMkLst>
        <pc:docMk/>
      </pc:docMkLst>
      <pc:sldChg chg="modSp mod">
        <pc:chgData name="Sarah Andreotti" userId="e15c36b6-77cb-44f9-8030-efbc56f7670e" providerId="ADAL" clId="{C86A2B9B-FA73-433F-B953-1FEBA889A9B3}" dt="2023-03-02T16:57:36.422" v="2538" actId="20577"/>
        <pc:sldMkLst>
          <pc:docMk/>
          <pc:sldMk cId="3161861097" sldId="261"/>
        </pc:sldMkLst>
        <pc:spChg chg="mod">
          <ac:chgData name="Sarah Andreotti" userId="e15c36b6-77cb-44f9-8030-efbc56f7670e" providerId="ADAL" clId="{C86A2B9B-FA73-433F-B953-1FEBA889A9B3}" dt="2023-03-02T16:57:36.422" v="2538" actId="20577"/>
          <ac:spMkLst>
            <pc:docMk/>
            <pc:sldMk cId="3161861097" sldId="261"/>
            <ac:spMk id="2" creationId="{D3BCDBA6-E2D4-66B6-253B-ACF5CE92ED09}"/>
          </ac:spMkLst>
        </pc:spChg>
        <pc:spChg chg="mod">
          <ac:chgData name="Sarah Andreotti" userId="e15c36b6-77cb-44f9-8030-efbc56f7670e" providerId="ADAL" clId="{C86A2B9B-FA73-433F-B953-1FEBA889A9B3}" dt="2023-02-22T18:07:15.226" v="13" actId="20577"/>
          <ac:spMkLst>
            <pc:docMk/>
            <pc:sldMk cId="3161861097" sldId="261"/>
            <ac:spMk id="6" creationId="{EC992AB5-99BC-0E43-CDFF-9CAA96B59676}"/>
          </ac:spMkLst>
        </pc:spChg>
      </pc:sldChg>
      <pc:sldChg chg="modSp mod">
        <pc:chgData name="Sarah Andreotti" userId="e15c36b6-77cb-44f9-8030-efbc56f7670e" providerId="ADAL" clId="{C86A2B9B-FA73-433F-B953-1FEBA889A9B3}" dt="2023-03-01T15:04:42.048" v="2335" actId="1076"/>
        <pc:sldMkLst>
          <pc:docMk/>
          <pc:sldMk cId="2208305270" sldId="264"/>
        </pc:sldMkLst>
        <pc:spChg chg="mod">
          <ac:chgData name="Sarah Andreotti" userId="e15c36b6-77cb-44f9-8030-efbc56f7670e" providerId="ADAL" clId="{C86A2B9B-FA73-433F-B953-1FEBA889A9B3}" dt="2023-03-01T15:04:42.048" v="2335" actId="1076"/>
          <ac:spMkLst>
            <pc:docMk/>
            <pc:sldMk cId="2208305270" sldId="264"/>
            <ac:spMk id="8" creationId="{1E26BA61-0D9D-43F1-BE4F-5C4D193842AC}"/>
          </ac:spMkLst>
        </pc:spChg>
        <pc:spChg chg="mod">
          <ac:chgData name="Sarah Andreotti" userId="e15c36b6-77cb-44f9-8030-efbc56f7670e" providerId="ADAL" clId="{C86A2B9B-FA73-433F-B953-1FEBA889A9B3}" dt="2023-02-22T19:11:57.631" v="193" actId="20577"/>
          <ac:spMkLst>
            <pc:docMk/>
            <pc:sldMk cId="2208305270" sldId="264"/>
            <ac:spMk id="12" creationId="{7221757D-FE2D-4863-9D2F-5197A8634CF7}"/>
          </ac:spMkLst>
        </pc:spChg>
      </pc:sldChg>
      <pc:sldChg chg="modSp mod ord">
        <pc:chgData name="Sarah Andreotti" userId="e15c36b6-77cb-44f9-8030-efbc56f7670e" providerId="ADAL" clId="{C86A2B9B-FA73-433F-B953-1FEBA889A9B3}" dt="2023-03-01T15:02:09.722" v="2174" actId="1076"/>
        <pc:sldMkLst>
          <pc:docMk/>
          <pc:sldMk cId="3458084027" sldId="265"/>
        </pc:sldMkLst>
        <pc:spChg chg="mod">
          <ac:chgData name="Sarah Andreotti" userId="e15c36b6-77cb-44f9-8030-efbc56f7670e" providerId="ADAL" clId="{C86A2B9B-FA73-433F-B953-1FEBA889A9B3}" dt="2023-03-01T15:02:09.722" v="2174" actId="1076"/>
          <ac:spMkLst>
            <pc:docMk/>
            <pc:sldMk cId="3458084027" sldId="265"/>
            <ac:spMk id="8" creationId="{B9AC53C6-4D2A-460A-8B98-5A75073A7C67}"/>
          </ac:spMkLst>
        </pc:spChg>
        <pc:spChg chg="mod">
          <ac:chgData name="Sarah Andreotti" userId="e15c36b6-77cb-44f9-8030-efbc56f7670e" providerId="ADAL" clId="{C86A2B9B-FA73-433F-B953-1FEBA889A9B3}" dt="2023-02-22T19:44:49.583" v="1035" actId="20577"/>
          <ac:spMkLst>
            <pc:docMk/>
            <pc:sldMk cId="3458084027" sldId="265"/>
            <ac:spMk id="10" creationId="{0F9E9DB3-9463-4DE1-AFF2-C494C03EB039}"/>
          </ac:spMkLst>
        </pc:spChg>
      </pc:sldChg>
      <pc:sldChg chg="modSp mod ord">
        <pc:chgData name="Sarah Andreotti" userId="e15c36b6-77cb-44f9-8030-efbc56f7670e" providerId="ADAL" clId="{C86A2B9B-FA73-433F-B953-1FEBA889A9B3}" dt="2023-03-01T17:23:13.564" v="2532" actId="1076"/>
        <pc:sldMkLst>
          <pc:docMk/>
          <pc:sldMk cId="3816901632" sldId="266"/>
        </pc:sldMkLst>
        <pc:spChg chg="mod">
          <ac:chgData name="Sarah Andreotti" userId="e15c36b6-77cb-44f9-8030-efbc56f7670e" providerId="ADAL" clId="{C86A2B9B-FA73-433F-B953-1FEBA889A9B3}" dt="2023-03-01T17:23:13.564" v="2532" actId="1076"/>
          <ac:spMkLst>
            <pc:docMk/>
            <pc:sldMk cId="3816901632" sldId="266"/>
            <ac:spMk id="8" creationId="{B9AC53C6-4D2A-460A-8B98-5A75073A7C67}"/>
          </ac:spMkLst>
        </pc:spChg>
        <pc:spChg chg="mod">
          <ac:chgData name="Sarah Andreotti" userId="e15c36b6-77cb-44f9-8030-efbc56f7670e" providerId="ADAL" clId="{C86A2B9B-FA73-433F-B953-1FEBA889A9B3}" dt="2023-02-22T20:09:06.683" v="1812"/>
          <ac:spMkLst>
            <pc:docMk/>
            <pc:sldMk cId="3816901632" sldId="266"/>
            <ac:spMk id="10" creationId="{0F9E9DB3-9463-4DE1-AFF2-C494C03EB039}"/>
          </ac:spMkLst>
        </pc:spChg>
      </pc:sldChg>
      <pc:sldChg chg="del">
        <pc:chgData name="Sarah Andreotti" userId="e15c36b6-77cb-44f9-8030-efbc56f7670e" providerId="ADAL" clId="{C86A2B9B-FA73-433F-B953-1FEBA889A9B3}" dt="2023-02-22T19:29:33.395" v="522" actId="2696"/>
        <pc:sldMkLst>
          <pc:docMk/>
          <pc:sldMk cId="4218938832" sldId="267"/>
        </pc:sldMkLst>
      </pc:sldChg>
      <pc:sldChg chg="modSp mod">
        <pc:chgData name="Sarah Andreotti" userId="e15c36b6-77cb-44f9-8030-efbc56f7670e" providerId="ADAL" clId="{C86A2B9B-FA73-433F-B953-1FEBA889A9B3}" dt="2023-02-22T19:43:23.089" v="1016" actId="1076"/>
        <pc:sldMkLst>
          <pc:docMk/>
          <pc:sldMk cId="3498019572" sldId="268"/>
        </pc:sldMkLst>
        <pc:spChg chg="mod">
          <ac:chgData name="Sarah Andreotti" userId="e15c36b6-77cb-44f9-8030-efbc56f7670e" providerId="ADAL" clId="{C86A2B9B-FA73-433F-B953-1FEBA889A9B3}" dt="2023-02-22T19:43:23.089" v="1016" actId="1076"/>
          <ac:spMkLst>
            <pc:docMk/>
            <pc:sldMk cId="3498019572" sldId="268"/>
            <ac:spMk id="8" creationId="{1E26BA61-0D9D-43F1-BE4F-5C4D193842AC}"/>
          </ac:spMkLst>
        </pc:spChg>
        <pc:spChg chg="mod">
          <ac:chgData name="Sarah Andreotti" userId="e15c36b6-77cb-44f9-8030-efbc56f7670e" providerId="ADAL" clId="{C86A2B9B-FA73-433F-B953-1FEBA889A9B3}" dt="2023-02-22T19:42:34.140" v="972" actId="20577"/>
          <ac:spMkLst>
            <pc:docMk/>
            <pc:sldMk cId="3498019572" sldId="268"/>
            <ac:spMk id="12" creationId="{7221757D-FE2D-4863-9D2F-5197A8634CF7}"/>
          </ac:spMkLst>
        </pc:spChg>
      </pc:sldChg>
      <pc:sldChg chg="modSp mod">
        <pc:chgData name="Sarah Andreotti" userId="e15c36b6-77cb-44f9-8030-efbc56f7670e" providerId="ADAL" clId="{C86A2B9B-FA73-433F-B953-1FEBA889A9B3}" dt="2023-02-22T20:35:00.504" v="2058" actId="1076"/>
        <pc:sldMkLst>
          <pc:docMk/>
          <pc:sldMk cId="1071816717" sldId="269"/>
        </pc:sldMkLst>
        <pc:spChg chg="mod">
          <ac:chgData name="Sarah Andreotti" userId="e15c36b6-77cb-44f9-8030-efbc56f7670e" providerId="ADAL" clId="{C86A2B9B-FA73-433F-B953-1FEBA889A9B3}" dt="2023-02-22T20:35:00.504" v="2058" actId="1076"/>
          <ac:spMkLst>
            <pc:docMk/>
            <pc:sldMk cId="1071816717" sldId="269"/>
            <ac:spMk id="8" creationId="{B9AC53C6-4D2A-460A-8B98-5A75073A7C67}"/>
          </ac:spMkLst>
        </pc:spChg>
        <pc:spChg chg="mod">
          <ac:chgData name="Sarah Andreotti" userId="e15c36b6-77cb-44f9-8030-efbc56f7670e" providerId="ADAL" clId="{C86A2B9B-FA73-433F-B953-1FEBA889A9B3}" dt="2023-02-22T19:31:27.230" v="726" actId="20577"/>
          <ac:spMkLst>
            <pc:docMk/>
            <pc:sldMk cId="1071816717" sldId="269"/>
            <ac:spMk id="10" creationId="{0F9E9DB3-9463-4DE1-AFF2-C494C03EB039}"/>
          </ac:spMkLst>
        </pc:spChg>
      </pc:sldChg>
      <pc:sldChg chg="modSp mod">
        <pc:chgData name="Sarah Andreotti" userId="e15c36b6-77cb-44f9-8030-efbc56f7670e" providerId="ADAL" clId="{C86A2B9B-FA73-433F-B953-1FEBA889A9B3}" dt="2023-03-02T17:31:49.085" v="2540" actId="115"/>
        <pc:sldMkLst>
          <pc:docMk/>
          <pc:sldMk cId="3128865555" sldId="270"/>
        </pc:sldMkLst>
        <pc:spChg chg="mod">
          <ac:chgData name="Sarah Andreotti" userId="e15c36b6-77cb-44f9-8030-efbc56f7670e" providerId="ADAL" clId="{C86A2B9B-FA73-433F-B953-1FEBA889A9B3}" dt="2023-03-02T17:31:49.085" v="2540" actId="115"/>
          <ac:spMkLst>
            <pc:docMk/>
            <pc:sldMk cId="3128865555" sldId="270"/>
            <ac:spMk id="8" creationId="{B9AC53C6-4D2A-460A-8B98-5A75073A7C67}"/>
          </ac:spMkLst>
        </pc:spChg>
        <pc:spChg chg="mod">
          <ac:chgData name="Sarah Andreotti" userId="e15c36b6-77cb-44f9-8030-efbc56f7670e" providerId="ADAL" clId="{C86A2B9B-FA73-433F-B953-1FEBA889A9B3}" dt="2023-02-22T19:30:02.672" v="539" actId="20577"/>
          <ac:spMkLst>
            <pc:docMk/>
            <pc:sldMk cId="3128865555" sldId="270"/>
            <ac:spMk id="10" creationId="{0F9E9DB3-9463-4DE1-AFF2-C494C03EB03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CBE8E-B847-4B68-BFE3-F32A5635E782}" type="datetimeFigureOut">
              <a:rPr lang="en-US" smtClean="0"/>
              <a:t>3/16/2023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B9A9F-393C-497F-835D-259525523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28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AMANDA</a:t>
            </a: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are arranged by strengths and weaknesses (internal-looking), threats and opportunities (external-looking). </a:t>
            </a:r>
          </a:p>
          <a:p>
            <a:endParaRPr lang="en-US" sz="1800" dirty="0"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viewed as a highly collaborative in region and with external partners, and a statewide leader in reciprocity. MSHN is known to “listen” to the needs of region and incorporate network feedback into services and operations.  MSHN is a trailblazer in new state waiver initiatives, for example: HCBS, Autism, Influence, leading to systems change. MSHN has operationalized innovation when developing programs like the Mobile Care Unit.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76208F-BF4F-47C6-BA52-F43D92EDA3E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140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AMANDA</a:t>
            </a: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are arranged by strengths and weaknesses (internal-looking), threats and opportunities (external-looking).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76208F-BF4F-47C6-BA52-F43D92EDA3E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468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AMANDA</a:t>
            </a: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are arranged by strengths and weaknesses (internal-looking), threats and opportunities (external-looking).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76208F-BF4F-47C6-BA52-F43D92EDA3E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010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AMANDA</a:t>
            </a: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are arranged by strengths and weaknesses (internal-looking), threats and opportunities (external-looking).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76208F-BF4F-47C6-BA52-F43D92EDA3E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25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AMANDA</a:t>
            </a: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are arranged by strengths and weaknesses (internal-looking), threats and opportunities (external-looking).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76208F-BF4F-47C6-BA52-F43D92EDA3E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135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AMANDA</a:t>
            </a: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are arranged by strengths and weaknesses (internal-looking), threats and opportunities (external-looking).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76208F-BF4F-47C6-BA52-F43D92EDA3E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4449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AMANDA</a:t>
            </a: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are arranged by strengths and weaknesses (internal-looking), threats and opportunities (external-looking).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76208F-BF4F-47C6-BA52-F43D92EDA3E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8072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AMANDA</a:t>
            </a:r>
          </a:p>
          <a:p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are arranged by strengths and weaknesses (internal-looking), threats and opportunities (external-looking).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76208F-BF4F-47C6-BA52-F43D92EDA3E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951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60C54-F145-4B0C-94D3-7FDB40EDB249}" type="datetime1">
              <a:rPr lang="en-US" smtClean="0"/>
              <a:t>3/16/2023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93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322B-F071-4099-985A-582D126B31BB}" type="datetime1">
              <a:rPr lang="en-US" smtClean="0"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30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EC7C3-8E39-4AD8-A9E2-49A6CF3FE110}" type="datetime1">
              <a:rPr lang="en-US" smtClean="0"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576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2BA63-207E-4F31-9510-A1642F2CD897}" type="datetime1">
              <a:rPr lang="en-US" smtClean="0"/>
              <a:t>3/16/2023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73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  <p:sldLayoutId id="2147483710" r:id="rId2"/>
    <p:sldLayoutId id="2147483709" r:id="rId3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randilyn.mason@midstatehealthnetwork.or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ttcnetwork.org/sites/pttc/files/2021-07/Guide%20to%20Online%20Registries%20for%20Substance%20Misuse%20Prevention%20Evidence-based%20Programs%20and%20Practices.pdf" TargetMode="External"/><Relationship Id="rId2" Type="http://schemas.openxmlformats.org/officeDocument/2006/relationships/hyperlink" Target="https://healtheknowledge.org/login/index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arah.andreotti@midstatehealthnetwork.org" TargetMode="External"/><Relationship Id="rId5" Type="http://schemas.openxmlformats.org/officeDocument/2006/relationships/hyperlink" Target="mailto:sarah.surna@midstatehealthnetwork.org" TargetMode="External"/><Relationship Id="rId4" Type="http://schemas.openxmlformats.org/officeDocument/2006/relationships/hyperlink" Target="mailto:kari.gulvas@midstatehealthnetwork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37DFC1-811D-4C04-B6F9-E1FEE3DC4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1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954B4C-D30D-4C52-AF2B-68E2EC6A38F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8523" y="5433213"/>
            <a:ext cx="2185035" cy="1097280"/>
          </a:xfrm>
          <a:prstGeom prst="rect">
            <a:avLst/>
          </a:prstGeom>
          <a:noFill/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EB9E2205-209E-4A7E-9C11-93989BBB4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380" y="662824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Quarterly SUD Provider Meeting</a:t>
            </a:r>
            <a:br>
              <a:rPr lang="en-US" dirty="0"/>
            </a:br>
            <a:r>
              <a:rPr lang="en-US" dirty="0"/>
              <a:t>Prevention Breakout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BCDBA6-E2D4-66B6-253B-ACF5CE92ED09}"/>
              </a:ext>
            </a:extLst>
          </p:cNvPr>
          <p:cNvSpPr txBox="1"/>
          <p:nvPr/>
        </p:nvSpPr>
        <p:spPr>
          <a:xfrm>
            <a:off x="573421" y="2828415"/>
            <a:ext cx="57011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FY23 Desk Audit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FY24 Annual Plans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FY23 AHR Reporting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Prevention Conference Update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Grant Funding Q&amp;A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8B6F53-C650-3796-2AC5-D0C6A2DDFC98}"/>
              </a:ext>
            </a:extLst>
          </p:cNvPr>
          <p:cNvSpPr txBox="1"/>
          <p:nvPr/>
        </p:nvSpPr>
        <p:spPr>
          <a:xfrm>
            <a:off x="616380" y="4074910"/>
            <a:ext cx="7140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Trebuchet MS" panose="020B0603020202020204" pitchFamily="34" charset="0"/>
              <a:buChar char="֍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992AB5-99BC-0E43-CDFF-9CAA96B59676}"/>
              </a:ext>
            </a:extLst>
          </p:cNvPr>
          <p:cNvSpPr txBox="1"/>
          <p:nvPr/>
        </p:nvSpPr>
        <p:spPr>
          <a:xfrm>
            <a:off x="616380" y="1911430"/>
            <a:ext cx="39644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92D050"/>
                </a:solidFill>
              </a:rPr>
              <a:t>March 16, 2023</a:t>
            </a:r>
          </a:p>
        </p:txBody>
      </p:sp>
    </p:spTree>
    <p:extLst>
      <p:ext uri="{BB962C8B-B14F-4D97-AF65-F5344CB8AC3E}">
        <p14:creationId xmlns:p14="http://schemas.microsoft.com/office/powerpoint/2010/main" val="3161861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37DFC1-811D-4C04-B6F9-E1FEE3DC4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954B4C-D30D-4C52-AF2B-68E2EC6A38F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201" y="5594897"/>
            <a:ext cx="2185035" cy="1097280"/>
          </a:xfrm>
          <a:prstGeom prst="rect">
            <a:avLst/>
          </a:prstGeom>
          <a:noFill/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9AC53C6-4D2A-460A-8B98-5A75073A7C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4760" y="2616498"/>
            <a:ext cx="8417572" cy="3187055"/>
          </a:xfrm>
        </p:spPr>
        <p:txBody>
          <a:bodyPr/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dirty="0"/>
              <a:t>Schedule and Desk Audit Tool will be sent after this meeting. Please let us know if your scheduled dates </a:t>
            </a:r>
            <a:r>
              <a:rPr lang="en-US" sz="2400" b="0" u="sng" dirty="0"/>
              <a:t>do not </a:t>
            </a:r>
            <a:r>
              <a:rPr lang="en-US" sz="2400" b="0" dirty="0"/>
              <a:t>work for your agency.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dirty="0"/>
              <a:t>Tool has minor updates that were identified in FY21 as standards that were coming in FY23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dirty="0"/>
              <a:t>DYTUR agencies will have a second tab of standards that need to be completed in their tool related to those activities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dirty="0"/>
              <a:t>Please include the standard number in all file names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b="0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0F9E9DB3-9463-4DE1-AFF2-C494C03EB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1426"/>
          </a:xfrm>
        </p:spPr>
        <p:txBody>
          <a:bodyPr/>
          <a:lstStyle/>
          <a:p>
            <a:r>
              <a:rPr lang="en-US" dirty="0"/>
              <a:t>FY24 Desk Audit</a:t>
            </a:r>
          </a:p>
        </p:txBody>
      </p:sp>
    </p:spTree>
    <p:extLst>
      <p:ext uri="{BB962C8B-B14F-4D97-AF65-F5344CB8AC3E}">
        <p14:creationId xmlns:p14="http://schemas.microsoft.com/office/powerpoint/2010/main" val="3458084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37DFC1-811D-4C04-B6F9-E1FEE3DC4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954B4C-D30D-4C52-AF2B-68E2EC6A38F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201" y="5594897"/>
            <a:ext cx="2185035" cy="1097280"/>
          </a:xfrm>
          <a:prstGeom prst="rect">
            <a:avLst/>
          </a:prstGeom>
          <a:noFill/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9AC53C6-4D2A-460A-8B98-5A75073A7C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4597" y="3505122"/>
            <a:ext cx="9025126" cy="318705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Financial Reviews will also be done at this time. Financial documents will be sent after this meeting and included in your notification.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dirty="0"/>
              <a:t>Providers that also offer Treatment services will have their Financial Review done at the Treatment audit.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dirty="0"/>
              <a:t>Financial questions should be directed to Brandilyn Mason at </a:t>
            </a:r>
            <a:r>
              <a:rPr lang="en-US" sz="2400" b="0" dirty="0">
                <a:hlinkClick r:id="rId4"/>
              </a:rPr>
              <a:t>Brandilyn.mason@midstatehealthnetwork.org</a:t>
            </a:r>
            <a:endParaRPr lang="en-US" sz="2400" b="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Questions</a:t>
            </a:r>
          </a:p>
          <a:p>
            <a:endParaRPr lang="en-US" dirty="0"/>
          </a:p>
          <a:p>
            <a:pPr lvl="1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sz="2400" b="0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0F9E9DB3-9463-4DE1-AFF2-C494C03EB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1426"/>
          </a:xfrm>
        </p:spPr>
        <p:txBody>
          <a:bodyPr/>
          <a:lstStyle/>
          <a:p>
            <a:r>
              <a:rPr lang="en-US" dirty="0"/>
              <a:t>FY24 Desk Audit</a:t>
            </a:r>
          </a:p>
        </p:txBody>
      </p:sp>
    </p:spTree>
    <p:extLst>
      <p:ext uri="{BB962C8B-B14F-4D97-AF65-F5344CB8AC3E}">
        <p14:creationId xmlns:p14="http://schemas.microsoft.com/office/powerpoint/2010/main" val="3816901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37DFC1-811D-4C04-B6F9-E1FEE3DC4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4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954B4C-D30D-4C52-AF2B-68E2EC6A38F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201" y="5594897"/>
            <a:ext cx="2185035" cy="1097280"/>
          </a:xfrm>
          <a:prstGeom prst="rect">
            <a:avLst/>
          </a:prstGeom>
          <a:noFill/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E26BA61-0D9D-43F1-BE4F-5C4D19384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5647662"/>
            <a:ext cx="8596667" cy="57626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Plan templates will be sent out April 3 with a return date of June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required Direct Service hours will remain the same for FY24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0" dirty="0"/>
              <a:t>600 hours per 1 FTE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0" dirty="0"/>
              <a:t>20%, or 120 hours, may be included on AHR (480 in MPDS)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Budgets may have necessary and appropriate increases related to programming/staffing, but increases are not guaranteed at this point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Templates have a few updates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Annual Plan Template Review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221757D-FE2D-4863-9D2F-5197A8634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FY24 Annual Plans</a:t>
            </a:r>
          </a:p>
        </p:txBody>
      </p:sp>
    </p:spTree>
    <p:extLst>
      <p:ext uri="{BB962C8B-B14F-4D97-AF65-F5344CB8AC3E}">
        <p14:creationId xmlns:p14="http://schemas.microsoft.com/office/powerpoint/2010/main" val="2208305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E6CAF-E9AA-CC0B-CBDA-66EAEF5D7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Evidence Based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E28EE-5648-3880-A51E-3F51DA395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375" y="1488613"/>
            <a:ext cx="8596668" cy="3880773"/>
          </a:xfrm>
        </p:spPr>
        <p:txBody>
          <a:bodyPr>
            <a:noAutofit/>
          </a:bodyPr>
          <a:lstStyle/>
          <a:p>
            <a:r>
              <a:rPr lang="en-US" sz="2400" dirty="0"/>
              <a:t>When completing FY24 Annual Plans, please remember we have a focus on evidence-based programming. </a:t>
            </a:r>
          </a:p>
          <a:p>
            <a:r>
              <a:rPr lang="en-US" sz="2400" dirty="0"/>
              <a:t>One-time events that are not evidence-based and not part of your larger prevention plan should not be included in your plan or entered in MPDS. We cannot fund those activities.</a:t>
            </a:r>
          </a:p>
          <a:p>
            <a:r>
              <a:rPr lang="en-US" sz="2400" dirty="0"/>
              <a:t>Great Lakes PTTC has a training, What Does NOT Work in Prevention, that can be </a:t>
            </a:r>
            <a:r>
              <a:rPr lang="en-US" sz="2400" dirty="0">
                <a:hlinkClick r:id="rId2"/>
              </a:rPr>
              <a:t>accessed here</a:t>
            </a:r>
            <a:r>
              <a:rPr lang="en-US" sz="2400" dirty="0"/>
              <a:t>. It explains why one-time events are not evidence-based.</a:t>
            </a:r>
          </a:p>
          <a:p>
            <a:r>
              <a:rPr lang="en-US" sz="2400" dirty="0">
                <a:hlinkClick r:id="rId3"/>
              </a:rPr>
              <a:t>Guide to Online Registries for Substance Misuse Prevention Evidence-Based Programs and Practices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BAE398-9321-26B0-7A27-239DB1173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2535137-A3CD-B391-2B60-D32100EB006F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201" y="5594897"/>
            <a:ext cx="2185035" cy="10972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04386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37DFC1-811D-4C04-B6F9-E1FEE3DC4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6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954B4C-D30D-4C52-AF2B-68E2EC6A38F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201" y="5594897"/>
            <a:ext cx="2185035" cy="1097280"/>
          </a:xfrm>
          <a:prstGeom prst="rect">
            <a:avLst/>
          </a:prstGeom>
          <a:noFill/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E26BA61-0D9D-43F1-BE4F-5C4D19384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4" y="3429000"/>
            <a:ext cx="9350380" cy="197455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First half of the year is due 4/14/23 to your MSHN Prevention Specialist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The AHR collects indirect hours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0" dirty="0"/>
              <a:t>Conferences, trainings, half of your travel time, coalition prep, etc.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0" dirty="0"/>
              <a:t>Does NOT include staff meetings or non-MSHN funded activity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0" dirty="0"/>
              <a:t>Details of what can be included are on the second tab- Report Instructions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/>
              <a:t>Reporting template was emailed 9/7/22</a:t>
            </a:r>
            <a:br>
              <a:rPr lang="en-US" b="0" dirty="0"/>
            </a:br>
            <a:endParaRPr lang="en-US" b="0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221757D-FE2D-4863-9D2F-5197A8634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FY23 Additional Hours Report (AHR)</a:t>
            </a:r>
          </a:p>
        </p:txBody>
      </p:sp>
    </p:spTree>
    <p:extLst>
      <p:ext uri="{BB962C8B-B14F-4D97-AF65-F5344CB8AC3E}">
        <p14:creationId xmlns:p14="http://schemas.microsoft.com/office/powerpoint/2010/main" val="3498019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37DFC1-811D-4C04-B6F9-E1FEE3DC4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7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954B4C-D30D-4C52-AF2B-68E2EC6A38F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201" y="5594897"/>
            <a:ext cx="2185035" cy="1097280"/>
          </a:xfrm>
          <a:prstGeom prst="rect">
            <a:avLst/>
          </a:prstGeom>
          <a:noFill/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9AC53C6-4D2A-460A-8B98-5A75073A7C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334" y="1879990"/>
            <a:ext cx="8417572" cy="194739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Get ready for Prevention Summer Camp May 3-4 in Mt. Pleasant!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Still looking for 5 minute </a:t>
            </a:r>
            <a:r>
              <a:rPr lang="en-US" dirty="0" err="1"/>
              <a:t>Prev</a:t>
            </a:r>
            <a:r>
              <a:rPr lang="en-US" dirty="0"/>
              <a:t> Talks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0F9E9DB3-9463-4DE1-AFF2-C494C03EB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1426"/>
          </a:xfrm>
        </p:spPr>
        <p:txBody>
          <a:bodyPr/>
          <a:lstStyle/>
          <a:p>
            <a:r>
              <a:rPr lang="en-US" dirty="0"/>
              <a:t>Prevention Conference Update</a:t>
            </a:r>
          </a:p>
        </p:txBody>
      </p:sp>
    </p:spTree>
    <p:extLst>
      <p:ext uri="{BB962C8B-B14F-4D97-AF65-F5344CB8AC3E}">
        <p14:creationId xmlns:p14="http://schemas.microsoft.com/office/powerpoint/2010/main" val="1071816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37DFC1-811D-4C04-B6F9-E1FEE3DC4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8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954B4C-D30D-4C52-AF2B-68E2EC6A38F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201" y="5594897"/>
            <a:ext cx="2185035" cy="1097280"/>
          </a:xfrm>
          <a:prstGeom prst="rect">
            <a:avLst/>
          </a:prstGeom>
          <a:noFill/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9AC53C6-4D2A-460A-8B98-5A75073A7C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334" y="1521954"/>
            <a:ext cx="8417572" cy="93480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OEND Funds- please continue planning for and </a:t>
            </a:r>
            <a:r>
              <a:rPr lang="en-US" u="sng" dirty="0"/>
              <a:t>begin spending</a:t>
            </a:r>
            <a:r>
              <a:rPr lang="en-US" dirty="0"/>
              <a:t> these funds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0F9E9DB3-9463-4DE1-AFF2-C494C03EB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1426"/>
          </a:xfrm>
        </p:spPr>
        <p:txBody>
          <a:bodyPr/>
          <a:lstStyle/>
          <a:p>
            <a:r>
              <a:rPr lang="en-US" dirty="0"/>
              <a:t>Grant Funding Q&amp;A</a:t>
            </a:r>
          </a:p>
        </p:txBody>
      </p:sp>
    </p:spTree>
    <p:extLst>
      <p:ext uri="{BB962C8B-B14F-4D97-AF65-F5344CB8AC3E}">
        <p14:creationId xmlns:p14="http://schemas.microsoft.com/office/powerpoint/2010/main" val="3128865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37DFC1-811D-4C04-B6F9-E1FEE3DC4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9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954B4C-D30D-4C52-AF2B-68E2EC6A38F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201" y="5594897"/>
            <a:ext cx="2185035" cy="1097280"/>
          </a:xfrm>
          <a:prstGeom prst="rect">
            <a:avLst/>
          </a:prstGeom>
          <a:noFill/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9AC53C6-4D2A-460A-8B98-5A75073A7C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334" y="1951539"/>
            <a:ext cx="8417572" cy="2732924"/>
          </a:xfrm>
        </p:spPr>
        <p:txBody>
          <a:bodyPr/>
          <a:lstStyle/>
          <a:p>
            <a:br>
              <a:rPr lang="en-US" dirty="0"/>
            </a:br>
            <a:br>
              <a:rPr lang="en-US" dirty="0"/>
            </a:br>
            <a:r>
              <a:rPr lang="en-US" sz="2400" dirty="0">
                <a:solidFill>
                  <a:schemeClr val="tx1"/>
                </a:solidFill>
                <a:hlinkClick r:id="rId4"/>
              </a:rPr>
              <a:t>kari.gulvas@midstatehealthnetwork.org</a:t>
            </a:r>
            <a:endParaRPr lang="en-US" sz="2400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  <a:hlinkClick r:id="rId5"/>
              </a:rPr>
              <a:t>sarah.surna@midstatehealthnetwork.org</a:t>
            </a:r>
            <a:br>
              <a:rPr lang="en-US" sz="2400" dirty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  <a:hlinkClick r:id="rId6"/>
              </a:rPr>
              <a:t>sarah.andreotti@midstatehealthnetwork.org</a:t>
            </a:r>
            <a:br>
              <a:rPr lang="en-US" sz="2400" dirty="0">
                <a:solidFill>
                  <a:schemeClr val="tx1"/>
                </a:solidFill>
              </a:rPr>
            </a:br>
            <a:br>
              <a:rPr lang="en-US" sz="2400" dirty="0">
                <a:solidFill>
                  <a:schemeClr val="tx1"/>
                </a:solidFill>
              </a:rPr>
            </a:b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0F9E9DB3-9463-4DE1-AFF2-C494C03EB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1426"/>
          </a:xfrm>
        </p:spPr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10736749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702</Words>
  <Application>Microsoft Office PowerPoint</Application>
  <PresentationFormat>Widescreen</PresentationFormat>
  <Paragraphs>92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Facet</vt:lpstr>
      <vt:lpstr>Quarterly SUD Provider Meeting Prevention Breakout</vt:lpstr>
      <vt:lpstr>FY24 Desk Audit</vt:lpstr>
      <vt:lpstr>FY24 Desk Audit</vt:lpstr>
      <vt:lpstr>FY24 Annual Plans</vt:lpstr>
      <vt:lpstr>Evidence Based Programming</vt:lpstr>
      <vt:lpstr>FY23 Additional Hours Report (AHR)</vt:lpstr>
      <vt:lpstr>Prevention Conference Update</vt:lpstr>
      <vt:lpstr>Grant Funding Q&amp;A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Mid-State Health Network Strategic Plan FY2022-2023  October 8, 2021</dc:title>
  <dc:creator>Sheryl Kletke</dc:creator>
  <cp:lastModifiedBy>Sarah Andreotti</cp:lastModifiedBy>
  <cp:revision>13</cp:revision>
  <dcterms:created xsi:type="dcterms:W3CDTF">2021-10-05T13:06:53Z</dcterms:created>
  <dcterms:modified xsi:type="dcterms:W3CDTF">2023-03-16T13:09:17Z</dcterms:modified>
</cp:coreProperties>
</file>