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B9_A494C3A0.xml" ContentType="application/vnd.ms-powerpoint.comments+xml"/>
  <Override PartName="/ppt/comments/modernComment_1A4_959F3668.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08" r:id="rId2"/>
  </p:sldMasterIdLst>
  <p:notesMasterIdLst>
    <p:notesMasterId r:id="rId57"/>
  </p:notesMasterIdLst>
  <p:sldIdLst>
    <p:sldId id="304" r:id="rId3"/>
    <p:sldId id="305" r:id="rId4"/>
    <p:sldId id="454" r:id="rId5"/>
    <p:sldId id="441" r:id="rId6"/>
    <p:sldId id="456" r:id="rId7"/>
    <p:sldId id="420" r:id="rId8"/>
    <p:sldId id="443" r:id="rId9"/>
    <p:sldId id="421" r:id="rId10"/>
    <p:sldId id="440" r:id="rId11"/>
    <p:sldId id="447" r:id="rId12"/>
    <p:sldId id="448" r:id="rId13"/>
    <p:sldId id="449" r:id="rId14"/>
    <p:sldId id="422" r:id="rId15"/>
    <p:sldId id="439" r:id="rId16"/>
    <p:sldId id="445" r:id="rId17"/>
    <p:sldId id="450" r:id="rId18"/>
    <p:sldId id="452" r:id="rId19"/>
    <p:sldId id="453" r:id="rId20"/>
    <p:sldId id="457" r:id="rId21"/>
    <p:sldId id="458" r:id="rId22"/>
    <p:sldId id="407" r:id="rId23"/>
    <p:sldId id="357" r:id="rId24"/>
    <p:sldId id="308" r:id="rId25"/>
    <p:sldId id="342" r:id="rId26"/>
    <p:sldId id="417" r:id="rId27"/>
    <p:sldId id="418" r:id="rId28"/>
    <p:sldId id="425" r:id="rId29"/>
    <p:sldId id="415" r:id="rId30"/>
    <p:sldId id="416" r:id="rId31"/>
    <p:sldId id="436" r:id="rId32"/>
    <p:sldId id="428" r:id="rId33"/>
    <p:sldId id="438" r:id="rId34"/>
    <p:sldId id="444" r:id="rId35"/>
    <p:sldId id="424" r:id="rId36"/>
    <p:sldId id="427" r:id="rId37"/>
    <p:sldId id="455" r:id="rId38"/>
    <p:sldId id="429" r:id="rId39"/>
    <p:sldId id="430" r:id="rId40"/>
    <p:sldId id="435" r:id="rId41"/>
    <p:sldId id="431" r:id="rId42"/>
    <p:sldId id="432" r:id="rId43"/>
    <p:sldId id="433" r:id="rId44"/>
    <p:sldId id="434" r:id="rId45"/>
    <p:sldId id="459" r:id="rId46"/>
    <p:sldId id="460" r:id="rId47"/>
    <p:sldId id="461" r:id="rId48"/>
    <p:sldId id="462" r:id="rId49"/>
    <p:sldId id="463" r:id="rId50"/>
    <p:sldId id="464" r:id="rId51"/>
    <p:sldId id="465" r:id="rId52"/>
    <p:sldId id="466" r:id="rId53"/>
    <p:sldId id="467" r:id="rId54"/>
    <p:sldId id="352" r:id="rId55"/>
    <p:sldId id="31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92F73B-0668-DAE9-DDEB-03C0FEBD1225}" name="Joseph Sedlock" initials="JS" userId="S::joseph.sedlock@midstatehealthnetwork.org::007ab592-8aec-4e3e-b463-de425bbc9d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9E39"/>
    <a:srgbClr val="699D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2B4806-69D3-4386-B2F1-AE4AA9656249}" v="27" dt="2023-02-02T17:45:53.100"/>
    <p1510:client id="{09A6EEF9-D21F-40D1-9C40-8038C0BC04E6}" v="13" dt="2023-03-10T20:50:44.368"/>
    <p1510:client id="{0B590F9C-A97F-4E01-8B6D-2A64224B7047}" v="212" dt="2023-03-13T18:25:33.346"/>
    <p1510:client id="{0FF35816-BD21-4EF6-9521-5431A2BF8FF2}" v="36" dt="2023-03-14T19:17:09.907"/>
    <p1510:client id="{156B2B0C-79C8-4455-A6FA-74056AF00DDE}" v="745" dt="2023-09-08T15:47:56.964"/>
    <p1510:client id="{165E6558-5330-41A4-B6D6-17BF83C1332C}" v="2" dt="2023-09-21T13:58:09.194"/>
    <p1510:client id="{16A4EC4F-1FEF-4871-9350-EA8418569888}" v="16" dt="2023-03-13T18:33:11.537"/>
    <p1510:client id="{1744CCCE-7E10-4D44-9DB2-2182B28B6070}" v="1050" dt="2023-09-07T19:36:01.339"/>
    <p1510:client id="{195E5658-13A2-483B-AD00-9566AEC5A99E}" v="1748" dt="2023-03-01T20:46:49.466"/>
    <p1510:client id="{1B4023DE-9E1E-4742-BA49-C2C60D0DAB2C}" v="16" dt="2023-09-13T19:16:46.030"/>
    <p1510:client id="{1E22746A-67B4-4AB5-AFA1-F45166250CAB}" v="73" dt="2023-09-14T17:32:40.102"/>
    <p1510:client id="{1E5326AD-058C-49E2-BC58-DC93F2E5D1DB}" v="2" dt="2023-03-16T17:39:57.487"/>
    <p1510:client id="{1F4289DE-B7A3-4646-B4F6-43098DB5970E}" v="40" dt="2023-03-13T20:49:26.703"/>
    <p1510:client id="{22A519A6-3E6D-4FF0-ACA6-6820A5E6BA2C}" v="165" dt="2023-03-10T20:09:01.888"/>
    <p1510:client id="{24B973A1-F759-4130-BB6B-17CFDFD56F2C}" v="643" dt="2023-03-13T16:11:12.662"/>
    <p1510:client id="{2BC6939E-2C63-4656-BA81-DAD368820087}" v="76" dt="2023-03-06T21:25:17.903"/>
    <p1510:client id="{33D49D92-C6DC-4D46-BF1C-3181FA75DA26}" v="31" dt="2023-09-21T15:06:31.104"/>
    <p1510:client id="{36F4092D-8907-4AA3-A102-421B1168078F}" v="62" dt="2023-09-08T14:14:59.134"/>
    <p1510:client id="{3B8163F8-1EB1-4049-95A3-F91F2D9F7C66}" v="142" dt="2023-02-02T17:34:17.185"/>
    <p1510:client id="{3BBBB619-1FF5-4612-BA12-2B3BD1146439}" v="888" dt="2023-08-21T12:51:03.905"/>
    <p1510:client id="{406E0C11-7405-4F81-8E93-FE2D087EAD80}" v="198" dt="2022-11-16T16:47:02.368"/>
    <p1510:client id="{4083A05A-019B-488F-A104-3BF23EE7D4E8}" v="1" dt="2023-03-13T13:57:20.917"/>
    <p1510:client id="{427407F7-6328-4532-A259-34F32BB9E6BC}" v="63" dt="2023-09-19T14:26:30.583"/>
    <p1510:client id="{4DCA0E4A-DED7-4A3C-BCCE-BC7E27AB4E24}" v="709" dt="2023-03-12T22:11:28.278"/>
    <p1510:client id="{526AD93A-0971-4A50-9D09-E05E9027407C}" v="33" dt="2023-08-31T14:26:50.434"/>
    <p1510:client id="{55DAA593-3B62-41EC-B330-74CD22344489}" v="35" dt="2023-03-20T16:21:50.261"/>
    <p1510:client id="{59BEC7F9-38DC-4BF4-B8AA-DF49D46BBD92}" v="772" dt="2023-03-06T17:48:39.176"/>
    <p1510:client id="{5B29207C-EF73-4934-89E4-55D4F6594140}" v="383" dt="2023-03-01T19:34:35.767"/>
    <p1510:client id="{6A947DC5-D1D8-4007-A3DD-B68327BF8AC8}" v="59" dt="2023-03-01T18:59:10.763"/>
    <p1510:client id="{700CE453-1D94-4203-9EA1-0085290B7D25}" v="5" dt="2023-09-14T14:47:21.364"/>
    <p1510:client id="{70C0F13E-E905-4725-A787-1CE77DD4A0F5}" v="499" dt="2023-09-06T18:58:28.684"/>
    <p1510:client id="{74C0FFE7-71D8-45A0-9DDD-D2FB0B113AD8}" v="4" dt="2023-09-07T21:27:47.289"/>
    <p1510:client id="{7AACA06D-7E97-4668-B3EB-A9AE3C24AA19}" v="411" dt="2023-03-01T21:45:28.174"/>
    <p1510:client id="{7EF7FDCC-9781-4735-898A-0ED3613D3368}" v="176" dt="2023-03-16T17:28:36.076"/>
    <p1510:client id="{850FD747-1586-403D-A930-E25694218828}" v="122" dt="2023-09-05T21:35:09.569"/>
    <p1510:client id="{860AF1E8-208E-42A2-9E17-6FF3EBEE3B32}" v="29" dt="2023-03-06T21:22:58.008"/>
    <p1510:client id="{8A260F6F-438B-4986-B1C1-4B73DA6F5C13}" v="12" dt="2023-09-08T16:28:20.272"/>
    <p1510:client id="{91F72617-10CB-40A9-A92E-9C403D62E403}" v="3" dt="2023-03-13T15:49:05.107"/>
    <p1510:client id="{959F2089-F5A9-4FA3-88EA-A46B4D765E15}" v="45" dt="2023-09-08T13:54:59.866"/>
    <p1510:client id="{99C30276-59D5-4B81-8CDA-7E05B1BCDD3E}" v="84" dt="2023-09-07T14:26:10.162"/>
    <p1510:client id="{9A5B4D83-624F-4D27-AE5A-C1DF44FFBE90}" v="1" dt="2023-09-21T15:33:03.695"/>
    <p1510:client id="{9B5FCED2-1A77-44F4-99FD-A4FD53940DF1}" v="110" dt="2023-02-02T19:59:57.932"/>
    <p1510:client id="{A365DDAF-F80C-44F0-BBC1-B9905F1961A5}" v="15" dt="2023-03-01T19:00:59.054"/>
    <p1510:client id="{A7FA88B7-7C65-4BA7-99F7-3CA3355CC9DC}" v="185" dt="2023-03-14T18:08:10.979"/>
    <p1510:client id="{ACA91B82-4843-4067-90A1-CD1840F36A81}" v="18" dt="2023-03-06T18:08:59.669"/>
    <p1510:client id="{B0B2BAB0-A37B-4C1F-831B-5AA1FADD4271}" v="543" dt="2023-09-18T19:06:18.587"/>
    <p1510:client id="{B4C2EF79-9381-4F69-AC76-784498C7FE62}" v="45" dt="2023-03-01T19:18:47.002"/>
    <p1510:client id="{BA9EB72D-F499-4158-8516-5188DDD000DA}" v="4" dt="2022-03-08T19:03:38.365"/>
    <p1510:client id="{BAA7F972-894A-4BC3-8CFD-ADDD7FD245E2}" v="15" dt="2023-03-10T19:57:58.048"/>
    <p1510:client id="{BCB3F1B6-1EF0-41D0-8227-38A6FD4A1EF3}" v="69" dt="2023-08-01T13:54:04.934"/>
    <p1510:client id="{BD385F4C-5774-4B62-934E-9ECD520E90B6}" v="1715" dt="2023-02-02T19:40:35.125"/>
    <p1510:client id="{BD6D778F-585C-4019-B234-D3E1DD294BF1}" v="109" dt="2023-09-13T18:45:19.332"/>
    <p1510:client id="{BF7BD8D1-CCAA-4AE9-B896-B3DA7ADE4767}" v="1" dt="2023-08-29T18:35:05.794"/>
    <p1510:client id="{C1A39867-B0AC-43D5-9BA9-1BEAC199811F}" v="526" dt="2023-03-01T18:55:56.042"/>
    <p1510:client id="{C1E134C1-432A-4B48-BD69-660DE5142760}" v="303" dt="2023-03-07T19:36:14.028"/>
    <p1510:client id="{CAE4A81B-4C02-4DE1-8AFB-AB55C40FC968}" v="413" dt="2023-03-14T12:22:42.362"/>
    <p1510:client id="{CC9D64EE-05D3-4F0D-BC08-07F02F218788}" v="211" dt="2023-09-21T14:52:07.228"/>
    <p1510:client id="{CF1AE729-C828-46A4-B4CE-D205FEAE9B48}" v="92" dt="2023-09-08T17:12:28.235"/>
    <p1510:client id="{D0989790-A5C2-46A4-BB03-2C6C8F9C4F01}" v="344" dt="2023-03-13T16:03:06.324"/>
    <p1510:client id="{D22E5A2A-E0D0-4C3B-A5DE-E448F521AABB}" v="33" dt="2023-09-21T13:50:42.726"/>
    <p1510:client id="{D929DCBC-4497-4D15-A123-9CD66BE72AFE}" v="76" dt="2023-09-07T14:26:39.402"/>
    <p1510:client id="{D9F6E08A-0159-4D89-82D0-DE1062118A0A}" v="537" dt="2023-02-07T17:37:43.145"/>
    <p1510:client id="{DC8CFC27-7031-489D-B7E8-CFFC59CE2BE5}" v="12" dt="2023-09-13T19:35:48.930"/>
    <p1510:client id="{DCA79327-9EF3-4B25-A615-07E246D8AE87}" v="78" dt="2023-08-16T15:48:44.281"/>
    <p1510:client id="{E1350BF3-1581-4BDB-AD1F-BBD8DE0D06A5}" v="37" dt="2023-03-02T20:52:41.001"/>
    <p1510:client id="{E3521409-83BF-4159-8261-5F59364F22B3}" v="344" dt="2023-09-13T20:23:35.552"/>
    <p1510:client id="{E7B879DD-D85D-4B19-A83B-203C2FCE8BE5}" v="15" dt="2023-08-03T15:01:47.042"/>
    <p1510:client id="{EC14B995-12A1-47EB-9D67-658F58FDDA27}" v="230" dt="2023-02-07T17:48:04.273"/>
    <p1510:client id="{FDF98046-0BBD-41E0-AD5F-9BD2F87CE3CC}" v="246" dt="2023-09-21T15:20:43.229"/>
    <p1510:client id="{FF2714B7-92A2-4CCD-AC8E-82EB7A142518}" v="21" dt="2023-09-13T20:17:46.711"/>
    <p1510:client id="{FF77E336-1450-487C-A23B-B96BD0C3923A}" v="93" dt="2023-02-02T17:39:06.77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03" autoAdjust="0"/>
    <p:restoredTop sz="94660"/>
  </p:normalViewPr>
  <p:slideViewPr>
    <p:cSldViewPr snapToGrid="0">
      <p:cViewPr varScale="1">
        <p:scale>
          <a:sx n="74" d="100"/>
          <a:sy n="74" d="100"/>
        </p:scale>
        <p:origin x="88" y="9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comments/modernComment_1A4_959F3668.xml><?xml version="1.0" encoding="utf-8"?>
<p188:cmLst xmlns:a="http://schemas.openxmlformats.org/drawingml/2006/main" xmlns:r="http://schemas.openxmlformats.org/officeDocument/2006/relationships" xmlns:p188="http://schemas.microsoft.com/office/powerpoint/2018/8/main">
  <p188:cm id="{0B6BC45D-7865-45D7-A6AC-BEFEAAB0DB0E}" authorId="{E992F73B-0668-DAE9-DDEB-03C0FEBD1225}" status="resolved" created="2023-09-08T13:44:28.067" complete="100000">
    <ac:txMkLst xmlns:ac="http://schemas.microsoft.com/office/drawing/2013/main/command">
      <pc:docMk xmlns:pc="http://schemas.microsoft.com/office/powerpoint/2013/main/command"/>
      <pc:sldMk xmlns:pc="http://schemas.microsoft.com/office/powerpoint/2013/main/command" cId="2510239336" sldId="420"/>
      <ac:spMk id="3" creationId="{C866133E-E966-CE78-32C5-27614AC46DCA}"/>
      <ac:txMk cp="0" len="18">
        <ac:context len="44" hash="476680452"/>
      </ac:txMk>
    </ac:txMkLst>
    <p188:pos x="7371273" y="263599"/>
    <p188:txBody>
      <a:bodyPr/>
      <a:lstStyle/>
      <a:p>
        <a:r>
          <a:rPr lang="en-US"/>
          <a:t>I don't think I'm the best person to give the regional Synar update.  Can someone else handle this???  If not, I'll need additional information</a:t>
        </a:r>
      </a:p>
    </p188:txBody>
  </p188:cm>
</p188:cmLst>
</file>

<file path=ppt/comments/modernComment_1B9_A494C3A0.xml><?xml version="1.0" encoding="utf-8"?>
<p188:cmLst xmlns:a="http://schemas.openxmlformats.org/drawingml/2006/main" xmlns:r="http://schemas.openxmlformats.org/officeDocument/2006/relationships" xmlns:p188="http://schemas.microsoft.com/office/powerpoint/2018/8/main">
  <p188:cm id="{75711B9D-4E70-471A-B6AD-094F8D51D571}" authorId="{E992F73B-0668-DAE9-DDEB-03C0FEBD1225}" status="resolved" created="2023-09-08T13:33:23.998" complete="100000">
    <ac:txMkLst xmlns:ac="http://schemas.microsoft.com/office/drawing/2013/main/command">
      <pc:docMk xmlns:pc="http://schemas.microsoft.com/office/powerpoint/2013/main/command"/>
      <pc:sldMk xmlns:pc="http://schemas.microsoft.com/office/powerpoint/2013/main/command" cId="2761212832" sldId="441"/>
      <ac:spMk id="3" creationId="{C866133E-E966-CE78-32C5-27614AC46DCA}"/>
      <ac:txMk cp="0" len="36">
        <ac:context len="37" hash="1224635627"/>
      </ac:txMk>
    </ac:txMkLst>
    <p188:txBody>
      <a:bodyPr/>
      <a:lstStyle/>
      <a:p>
        <a:r>
          <a:rPr lang="en-US"/>
          <a:t>I don't think I'm the best person to give the regional Synar update.  Can someone else handle this???  If not, I'll need additional information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0CBE8E-B847-4B68-BFE3-F32A5635E782}" type="datetimeFigureOut">
              <a:rPr lang="en-US" smtClean="0"/>
              <a:t>9/21/2023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B9A9F-393C-497F-835D-25952552356E}" type="slidenum">
              <a:rPr lang="en-US" smtClean="0"/>
              <a:t>‹#›</a:t>
            </a:fld>
            <a:endParaRPr lang="en-US"/>
          </a:p>
        </p:txBody>
      </p:sp>
    </p:spTree>
    <p:extLst>
      <p:ext uri="{BB962C8B-B14F-4D97-AF65-F5344CB8AC3E}">
        <p14:creationId xmlns:p14="http://schemas.microsoft.com/office/powerpoint/2010/main" val="320332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AMANDA</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arranged by strengths and weaknesses (internal-looking), threats and opportunities (external-looking). </a:t>
            </a:r>
            <a:endParaRPr lang="en-US" dirty="0"/>
          </a:p>
        </p:txBody>
      </p:sp>
      <p:sp>
        <p:nvSpPr>
          <p:cNvPr id="4" name="Slide Number Placeholder 3"/>
          <p:cNvSpPr>
            <a:spLocks noGrp="1"/>
          </p:cNvSpPr>
          <p:nvPr>
            <p:ph type="sldNum" sz="quarter" idx="5"/>
          </p:nvPr>
        </p:nvSpPr>
        <p:spPr/>
        <p:txBody>
          <a:bodyPr/>
          <a:lstStyle/>
          <a:p>
            <a:fld id="{C476208F-BF4F-47C6-BA52-F43D92EDA3EE}" type="slidenum">
              <a:rPr lang="en-US" smtClean="0"/>
              <a:t>7</a:t>
            </a:fld>
            <a:endParaRPr lang="en-US" dirty="0"/>
          </a:p>
        </p:txBody>
      </p:sp>
    </p:spTree>
    <p:extLst>
      <p:ext uri="{BB962C8B-B14F-4D97-AF65-F5344CB8AC3E}">
        <p14:creationId xmlns:p14="http://schemas.microsoft.com/office/powerpoint/2010/main" val="2557444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AMANDA</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arranged by strengths and weaknesses (internal-looking), threats and opportunities (external-looking). </a:t>
            </a:r>
            <a:endParaRPr lang="en-US" dirty="0"/>
          </a:p>
        </p:txBody>
      </p:sp>
      <p:sp>
        <p:nvSpPr>
          <p:cNvPr id="4" name="Slide Number Placeholder 3"/>
          <p:cNvSpPr>
            <a:spLocks noGrp="1"/>
          </p:cNvSpPr>
          <p:nvPr>
            <p:ph type="sldNum" sz="quarter" idx="5"/>
          </p:nvPr>
        </p:nvSpPr>
        <p:spPr/>
        <p:txBody>
          <a:bodyPr/>
          <a:lstStyle/>
          <a:p>
            <a:fld id="{C476208F-BF4F-47C6-BA52-F43D92EDA3EE}" type="slidenum">
              <a:rPr lang="en-US" smtClean="0"/>
              <a:t>52</a:t>
            </a:fld>
            <a:endParaRPr lang="en-US" dirty="0"/>
          </a:p>
        </p:txBody>
      </p:sp>
    </p:spTree>
    <p:extLst>
      <p:ext uri="{BB962C8B-B14F-4D97-AF65-F5344CB8AC3E}">
        <p14:creationId xmlns:p14="http://schemas.microsoft.com/office/powerpoint/2010/main" val="3215135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AMANDA</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arranged by strengths and weaknesses (internal-looking), threats and opportunities (external-looking). </a:t>
            </a:r>
          </a:p>
          <a:p>
            <a:endParaRPr lang="en-US" sz="18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viewed as a highly collaborative in region and with external partners, and a statewide leader in reciprocity. MSHN is known to “listen” to the needs of region and incorporate network feedback into services and operations.  MSHN is a trailblazer in new state waiver initiatives, for example: HCBS, Autism, Influence, leading to systems change. MSHN has operationalized innovation when developing programs like the Mobile Care Unit. </a:t>
            </a:r>
          </a:p>
          <a:p>
            <a:endParaRPr lang="en-US" dirty="0"/>
          </a:p>
        </p:txBody>
      </p:sp>
      <p:sp>
        <p:nvSpPr>
          <p:cNvPr id="4" name="Slide Number Placeholder 3"/>
          <p:cNvSpPr>
            <a:spLocks noGrp="1"/>
          </p:cNvSpPr>
          <p:nvPr>
            <p:ph type="sldNum" sz="quarter" idx="5"/>
          </p:nvPr>
        </p:nvSpPr>
        <p:spPr/>
        <p:txBody>
          <a:bodyPr/>
          <a:lstStyle/>
          <a:p>
            <a:fld id="{C476208F-BF4F-47C6-BA52-F43D92EDA3EE}" type="slidenum">
              <a:rPr lang="en-US" smtClean="0"/>
              <a:t>44</a:t>
            </a:fld>
            <a:endParaRPr lang="en-US" dirty="0"/>
          </a:p>
        </p:txBody>
      </p:sp>
    </p:spTree>
    <p:extLst>
      <p:ext uri="{BB962C8B-B14F-4D97-AF65-F5344CB8AC3E}">
        <p14:creationId xmlns:p14="http://schemas.microsoft.com/office/powerpoint/2010/main" val="4266140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AMANDA</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arranged by strengths and weaknesses (internal-looking), threats and opportunities (external-looking). </a:t>
            </a:r>
            <a:endParaRPr lang="en-US" dirty="0"/>
          </a:p>
        </p:txBody>
      </p:sp>
      <p:sp>
        <p:nvSpPr>
          <p:cNvPr id="4" name="Slide Number Placeholder 3"/>
          <p:cNvSpPr>
            <a:spLocks noGrp="1"/>
          </p:cNvSpPr>
          <p:nvPr>
            <p:ph type="sldNum" sz="quarter" idx="5"/>
          </p:nvPr>
        </p:nvSpPr>
        <p:spPr/>
        <p:txBody>
          <a:bodyPr/>
          <a:lstStyle/>
          <a:p>
            <a:fld id="{C476208F-BF4F-47C6-BA52-F43D92EDA3EE}" type="slidenum">
              <a:rPr lang="en-US" smtClean="0"/>
              <a:t>45</a:t>
            </a:fld>
            <a:endParaRPr lang="en-US" dirty="0"/>
          </a:p>
        </p:txBody>
      </p:sp>
    </p:spTree>
    <p:extLst>
      <p:ext uri="{BB962C8B-B14F-4D97-AF65-F5344CB8AC3E}">
        <p14:creationId xmlns:p14="http://schemas.microsoft.com/office/powerpoint/2010/main" val="1578010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AMANDA</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arranged by strengths and weaknesses (internal-looking), threats and opportunities (external-looking). </a:t>
            </a:r>
            <a:endParaRPr lang="en-US" dirty="0"/>
          </a:p>
        </p:txBody>
      </p:sp>
      <p:sp>
        <p:nvSpPr>
          <p:cNvPr id="4" name="Slide Number Placeholder 3"/>
          <p:cNvSpPr>
            <a:spLocks noGrp="1"/>
          </p:cNvSpPr>
          <p:nvPr>
            <p:ph type="sldNum" sz="quarter" idx="5"/>
          </p:nvPr>
        </p:nvSpPr>
        <p:spPr/>
        <p:txBody>
          <a:bodyPr/>
          <a:lstStyle/>
          <a:p>
            <a:fld id="{C476208F-BF4F-47C6-BA52-F43D92EDA3EE}" type="slidenum">
              <a:rPr lang="en-US" smtClean="0"/>
              <a:t>46</a:t>
            </a:fld>
            <a:endParaRPr lang="en-US" dirty="0"/>
          </a:p>
        </p:txBody>
      </p:sp>
    </p:spTree>
    <p:extLst>
      <p:ext uri="{BB962C8B-B14F-4D97-AF65-F5344CB8AC3E}">
        <p14:creationId xmlns:p14="http://schemas.microsoft.com/office/powerpoint/2010/main" val="520468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AMANDA</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arranged by strengths and weaknesses (internal-looking), threats and opportunities (external-looking). </a:t>
            </a:r>
            <a:endParaRPr lang="en-US" dirty="0"/>
          </a:p>
        </p:txBody>
      </p:sp>
      <p:sp>
        <p:nvSpPr>
          <p:cNvPr id="4" name="Slide Number Placeholder 3"/>
          <p:cNvSpPr>
            <a:spLocks noGrp="1"/>
          </p:cNvSpPr>
          <p:nvPr>
            <p:ph type="sldNum" sz="quarter" idx="5"/>
          </p:nvPr>
        </p:nvSpPr>
        <p:spPr/>
        <p:txBody>
          <a:bodyPr/>
          <a:lstStyle/>
          <a:p>
            <a:fld id="{C476208F-BF4F-47C6-BA52-F43D92EDA3EE}" type="slidenum">
              <a:rPr lang="en-US" smtClean="0"/>
              <a:t>47</a:t>
            </a:fld>
            <a:endParaRPr lang="en-US" dirty="0"/>
          </a:p>
        </p:txBody>
      </p:sp>
    </p:spTree>
    <p:extLst>
      <p:ext uri="{BB962C8B-B14F-4D97-AF65-F5344CB8AC3E}">
        <p14:creationId xmlns:p14="http://schemas.microsoft.com/office/powerpoint/2010/main" val="88025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AMANDA</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arranged by strengths and weaknesses (internal-looking), threats and opportunities (external-looking). </a:t>
            </a:r>
            <a:endParaRPr lang="en-US" dirty="0"/>
          </a:p>
        </p:txBody>
      </p:sp>
      <p:sp>
        <p:nvSpPr>
          <p:cNvPr id="4" name="Slide Number Placeholder 3"/>
          <p:cNvSpPr>
            <a:spLocks noGrp="1"/>
          </p:cNvSpPr>
          <p:nvPr>
            <p:ph type="sldNum" sz="quarter" idx="5"/>
          </p:nvPr>
        </p:nvSpPr>
        <p:spPr/>
        <p:txBody>
          <a:bodyPr/>
          <a:lstStyle/>
          <a:p>
            <a:fld id="{C476208F-BF4F-47C6-BA52-F43D92EDA3EE}" type="slidenum">
              <a:rPr lang="en-US" smtClean="0"/>
              <a:t>48</a:t>
            </a:fld>
            <a:endParaRPr lang="en-US" dirty="0"/>
          </a:p>
        </p:txBody>
      </p:sp>
    </p:spTree>
    <p:extLst>
      <p:ext uri="{BB962C8B-B14F-4D97-AF65-F5344CB8AC3E}">
        <p14:creationId xmlns:p14="http://schemas.microsoft.com/office/powerpoint/2010/main" val="1689618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AMANDA</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arranged by strengths and weaknesses (internal-looking), threats and opportunities (external-looking). </a:t>
            </a:r>
            <a:endParaRPr lang="en-US" dirty="0"/>
          </a:p>
        </p:txBody>
      </p:sp>
      <p:sp>
        <p:nvSpPr>
          <p:cNvPr id="4" name="Slide Number Placeholder 3"/>
          <p:cNvSpPr>
            <a:spLocks noGrp="1"/>
          </p:cNvSpPr>
          <p:nvPr>
            <p:ph type="sldNum" sz="quarter" idx="5"/>
          </p:nvPr>
        </p:nvSpPr>
        <p:spPr/>
        <p:txBody>
          <a:bodyPr/>
          <a:lstStyle/>
          <a:p>
            <a:fld id="{C476208F-BF4F-47C6-BA52-F43D92EDA3EE}" type="slidenum">
              <a:rPr lang="en-US" smtClean="0"/>
              <a:t>49</a:t>
            </a:fld>
            <a:endParaRPr lang="en-US" dirty="0"/>
          </a:p>
        </p:txBody>
      </p:sp>
    </p:spTree>
    <p:extLst>
      <p:ext uri="{BB962C8B-B14F-4D97-AF65-F5344CB8AC3E}">
        <p14:creationId xmlns:p14="http://schemas.microsoft.com/office/powerpoint/2010/main" val="3305221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AMANDA</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arranged by strengths and weaknesses (internal-looking), threats and opportunities (external-looking). </a:t>
            </a:r>
            <a:endParaRPr lang="en-US" dirty="0"/>
          </a:p>
        </p:txBody>
      </p:sp>
      <p:sp>
        <p:nvSpPr>
          <p:cNvPr id="4" name="Slide Number Placeholder 3"/>
          <p:cNvSpPr>
            <a:spLocks noGrp="1"/>
          </p:cNvSpPr>
          <p:nvPr>
            <p:ph type="sldNum" sz="quarter" idx="5"/>
          </p:nvPr>
        </p:nvSpPr>
        <p:spPr/>
        <p:txBody>
          <a:bodyPr/>
          <a:lstStyle/>
          <a:p>
            <a:fld id="{C476208F-BF4F-47C6-BA52-F43D92EDA3EE}" type="slidenum">
              <a:rPr lang="en-US" smtClean="0"/>
              <a:t>50</a:t>
            </a:fld>
            <a:endParaRPr lang="en-US" dirty="0"/>
          </a:p>
        </p:txBody>
      </p:sp>
    </p:spTree>
    <p:extLst>
      <p:ext uri="{BB962C8B-B14F-4D97-AF65-F5344CB8AC3E}">
        <p14:creationId xmlns:p14="http://schemas.microsoft.com/office/powerpoint/2010/main" val="1658807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AMANDA</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arranged by strengths and weaknesses (internal-looking), threats and opportunities (external-looking). </a:t>
            </a:r>
            <a:endParaRPr lang="en-US" dirty="0"/>
          </a:p>
        </p:txBody>
      </p:sp>
      <p:sp>
        <p:nvSpPr>
          <p:cNvPr id="4" name="Slide Number Placeholder 3"/>
          <p:cNvSpPr>
            <a:spLocks noGrp="1"/>
          </p:cNvSpPr>
          <p:nvPr>
            <p:ph type="sldNum" sz="quarter" idx="5"/>
          </p:nvPr>
        </p:nvSpPr>
        <p:spPr/>
        <p:txBody>
          <a:bodyPr/>
          <a:lstStyle/>
          <a:p>
            <a:fld id="{C476208F-BF4F-47C6-BA52-F43D92EDA3EE}" type="slidenum">
              <a:rPr lang="en-US" smtClean="0"/>
              <a:t>51</a:t>
            </a:fld>
            <a:endParaRPr lang="en-US" dirty="0"/>
          </a:p>
        </p:txBody>
      </p:sp>
    </p:spTree>
    <p:extLst>
      <p:ext uri="{BB962C8B-B14F-4D97-AF65-F5344CB8AC3E}">
        <p14:creationId xmlns:p14="http://schemas.microsoft.com/office/powerpoint/2010/main" val="2137951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77420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82415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3515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47839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57210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C6B4A9-1611-4792-9094-5F34BCA07E0B}" type="datetimeFigureOut">
              <a:rPr lang="en-US" dirty="0"/>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1023421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01201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46301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760C54-F145-4B0C-94D3-7FDB40EDB249}" type="datetime1">
              <a:rPr lang="en-US" smtClean="0"/>
              <a:t>9/21/2023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5093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A9322B-F071-4099-985A-582D126B31BB}" type="datetime1">
              <a:rPr lang="en-US" smtClean="0"/>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2030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2EC7C3-8E39-4AD8-A9E2-49A6CF3FE110}" type="datetime1">
              <a:rPr lang="en-US" smtClean="0"/>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37576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70804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B712588-04B1-427B-82EE-E8DB90309F08}" type="datetimeFigureOut">
              <a:rPr lang="en-US" dirty="0"/>
              <a:t>9/21/2023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3485790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50776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87493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01728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449501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56027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49908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9/21/2023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22321997"/>
      </p:ext>
    </p:extLst>
  </p:cSld>
  <p:clrMap bg1="dk1" tx1="lt1" bg2="dk2" tx2="lt2" accent1="accent1" accent2="accent2" accent3="accent3" accent4="accent4" accent5="accent5" accent6="accent6" hlink="hlink" folHlink="folHlink"/>
  <p:sldLayoutIdLst>
    <p:sldLayoutId id="2147483715" r:id="rId1"/>
    <p:sldLayoutId id="2147483717" r:id="rId2"/>
    <p:sldLayoutId id="2147483718" r:id="rId3"/>
    <p:sldLayoutId id="2147483716"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1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492BA63-207E-4F31-9510-A1642F2CD897}" type="datetime1">
              <a:rPr lang="en-US" smtClean="0"/>
              <a:t>9/21/2023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021773125"/>
      </p:ext>
    </p:extLst>
  </p:cSld>
  <p:clrMap bg1="dk1" tx1="lt1" bg2="dk2" tx2="lt2" accent1="accent1" accent2="accent2" accent3="accent3" accent4="accent4" accent5="accent5" accent6="accent6" hlink="hlink" folHlink="folHlink"/>
  <p:sldLayoutIdLst>
    <p:sldLayoutId id="2147483713" r:id="rId1"/>
    <p:sldLayoutId id="2147483710" r:id="rId2"/>
    <p:sldLayoutId id="2147483709" r:id="rId3"/>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midstatehealthnetwork.org/equityupstream"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hyperlink" Target="https://www.opioidsettlementtracker.com/" TargetMode="External"/><Relationship Id="rId3" Type="http://schemas.openxmlformats.org/officeDocument/2006/relationships/hyperlink" Target="http://council.legislature.mi.gov/Council/OAC" TargetMode="External"/><Relationship Id="rId7" Type="http://schemas.openxmlformats.org/officeDocument/2006/relationships/hyperlink" Target="https://nationalopioidsettlement.com/" TargetMode="External"/><Relationship Id="rId2" Type="http://schemas.openxmlformats.org/officeDocument/2006/relationships/hyperlink" Target="https://micounties.org/opioid-settlement-resource-center/" TargetMode="External"/><Relationship Id="rId1" Type="http://schemas.openxmlformats.org/officeDocument/2006/relationships/slideLayout" Target="../slideLayouts/slideLayout2.xml"/><Relationship Id="rId6" Type="http://schemas.openxmlformats.org/officeDocument/2006/relationships/hyperlink" Target="https://www.naco.org/resources/opioid-solutions-center" TargetMode="External"/><Relationship Id="rId5" Type="http://schemas.openxmlformats.org/officeDocument/2006/relationships/hyperlink" Target="https://www.michigan.gov/opioids/category-data" TargetMode="External"/><Relationship Id="rId4" Type="http://schemas.openxmlformats.org/officeDocument/2006/relationships/hyperlink" Target="https://mi-suddr.com/data/" TargetMode="External"/><Relationship Id="rId9"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MDOCreferrals@midstatehealthnetwork.org" TargetMode="Externa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idstatehealthnetwork-my.sharepoint.com/personal/tammy_foster_midstatehealthnetwork_org/Documents/Attachments/Emergency%20Suicide%20Care%20Provider%20Factsheet.pdf" TargetMode="Externa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1B9_A494C3A0.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hyperlink" Target="mailto:sarah.andreotti@midstatehealthnetwork.org" TargetMode="External"/><Relationship Id="rId5" Type="http://schemas.openxmlformats.org/officeDocument/2006/relationships/hyperlink" Target="mailto:sarah.surna@midstatehealthnetwork.org" TargetMode="External"/><Relationship Id="rId4" Type="http://schemas.openxmlformats.org/officeDocument/2006/relationships/hyperlink" Target="mailto:kari.gulvas@midstatehealthnetwork.org"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tinyurl.com/mshnnews" TargetMode="External"/><Relationship Id="rId2" Type="http://schemas.openxmlformats.org/officeDocument/2006/relationships/hyperlink" Target="https://tinyurl.com/mshnsudmtgs" TargetMode="Externa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1A4_959F36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A1149-ED85-2A78-73C6-714069F6ECD2}"/>
              </a:ext>
            </a:extLst>
          </p:cNvPr>
          <p:cNvSpPr>
            <a:spLocks noGrp="1"/>
          </p:cNvSpPr>
          <p:nvPr>
            <p:ph type="ctrTitle"/>
          </p:nvPr>
        </p:nvSpPr>
        <p:spPr>
          <a:xfrm>
            <a:off x="1417897" y="2672045"/>
            <a:ext cx="7766936" cy="1646302"/>
          </a:xfrm>
        </p:spPr>
        <p:txBody>
          <a:bodyPr/>
          <a:lstStyle/>
          <a:p>
            <a:pPr algn="ctr"/>
            <a:r>
              <a:rPr lang="en-US" dirty="0">
                <a:solidFill>
                  <a:srgbClr val="919E39"/>
                </a:solidFill>
              </a:rPr>
              <a:t>Quarterly SUD Provider Meeting</a:t>
            </a:r>
          </a:p>
        </p:txBody>
      </p:sp>
      <p:sp>
        <p:nvSpPr>
          <p:cNvPr id="3" name="Subtitle 2">
            <a:extLst>
              <a:ext uri="{FF2B5EF4-FFF2-40B4-BE49-F238E27FC236}">
                <a16:creationId xmlns:a16="http://schemas.microsoft.com/office/drawing/2014/main" id="{3CB4F462-0EC7-AD5D-B720-CF4672C15F13}"/>
              </a:ext>
            </a:extLst>
          </p:cNvPr>
          <p:cNvSpPr>
            <a:spLocks noGrp="1"/>
          </p:cNvSpPr>
          <p:nvPr>
            <p:ph type="subTitle" idx="1"/>
          </p:nvPr>
        </p:nvSpPr>
        <p:spPr>
          <a:xfrm>
            <a:off x="1507067" y="4748514"/>
            <a:ext cx="7766936" cy="1096899"/>
          </a:xfrm>
        </p:spPr>
        <p:txBody>
          <a:bodyPr>
            <a:normAutofit/>
          </a:bodyPr>
          <a:lstStyle/>
          <a:p>
            <a:pPr algn="ctr"/>
            <a:r>
              <a:rPr lang="en-US" sz="2800"/>
              <a:t>September 21, 2023</a:t>
            </a:r>
            <a:endParaRPr lang="en-US"/>
          </a:p>
        </p:txBody>
      </p:sp>
      <p:pic>
        <p:nvPicPr>
          <p:cNvPr id="4" name="Picture 4" descr="Logo&#10;&#10;Description automatically generated">
            <a:extLst>
              <a:ext uri="{FF2B5EF4-FFF2-40B4-BE49-F238E27FC236}">
                <a16:creationId xmlns:a16="http://schemas.microsoft.com/office/drawing/2014/main" id="{04365B37-9153-161F-43B4-B39F922CEC49}"/>
              </a:ext>
            </a:extLst>
          </p:cNvPr>
          <p:cNvPicPr>
            <a:picLocks noChangeAspect="1"/>
          </p:cNvPicPr>
          <p:nvPr/>
        </p:nvPicPr>
        <p:blipFill>
          <a:blip r:embed="rId2"/>
          <a:stretch>
            <a:fillRect/>
          </a:stretch>
        </p:blipFill>
        <p:spPr>
          <a:xfrm>
            <a:off x="3756286" y="910551"/>
            <a:ext cx="3261609" cy="1027030"/>
          </a:xfrm>
          <a:prstGeom prst="rect">
            <a:avLst/>
          </a:prstGeom>
        </p:spPr>
      </p:pic>
      <p:sp>
        <p:nvSpPr>
          <p:cNvPr id="7" name="TextBox 6">
            <a:extLst>
              <a:ext uri="{FF2B5EF4-FFF2-40B4-BE49-F238E27FC236}">
                <a16:creationId xmlns:a16="http://schemas.microsoft.com/office/drawing/2014/main" id="{543203BB-51E8-6B5C-B7FB-8172C92F5209}"/>
              </a:ext>
            </a:extLst>
          </p:cNvPr>
          <p:cNvSpPr txBox="1"/>
          <p:nvPr/>
        </p:nvSpPr>
        <p:spPr>
          <a:xfrm flipV="1">
            <a:off x="4724400" y="4585395"/>
            <a:ext cx="53458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latin typeface="Garamond"/>
            </a:endParaRPr>
          </a:p>
        </p:txBody>
      </p:sp>
      <p:sp>
        <p:nvSpPr>
          <p:cNvPr id="5" name="TextBox 4">
            <a:extLst>
              <a:ext uri="{FF2B5EF4-FFF2-40B4-BE49-F238E27FC236}">
                <a16:creationId xmlns:a16="http://schemas.microsoft.com/office/drawing/2014/main" id="{FB0DC59A-746F-B4F9-76B3-74E95724E54E}"/>
              </a:ext>
            </a:extLst>
          </p:cNvPr>
          <p:cNvSpPr txBox="1"/>
          <p:nvPr/>
        </p:nvSpPr>
        <p:spPr>
          <a:xfrm>
            <a:off x="6293837" y="6359514"/>
            <a:ext cx="232171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solidFill>
                  <a:srgbClr val="919E39"/>
                </a:solidFill>
                <a:latin typeface="Garamond"/>
              </a:rPr>
              <a:t>www.midstatehealthnetwork.org</a:t>
            </a:r>
            <a:endParaRPr lang="en-US" sz="1200" dirty="0"/>
          </a:p>
        </p:txBody>
      </p:sp>
      <p:pic>
        <p:nvPicPr>
          <p:cNvPr id="9" name="Picture 8" descr="Logo&#10;&#10;Description automatically generated">
            <a:extLst>
              <a:ext uri="{FF2B5EF4-FFF2-40B4-BE49-F238E27FC236}">
                <a16:creationId xmlns:a16="http://schemas.microsoft.com/office/drawing/2014/main" id="{7B825B53-D493-86C7-E8A6-293910203B61}"/>
              </a:ext>
            </a:extLst>
          </p:cNvPr>
          <p:cNvPicPr>
            <a:picLocks noChangeAspect="1"/>
          </p:cNvPicPr>
          <p:nvPr/>
        </p:nvPicPr>
        <p:blipFill>
          <a:blip r:embed="rId2"/>
          <a:stretch>
            <a:fillRect/>
          </a:stretch>
        </p:blipFill>
        <p:spPr>
          <a:xfrm>
            <a:off x="739515" y="6225813"/>
            <a:ext cx="1519003" cy="477392"/>
          </a:xfrm>
          <a:prstGeom prst="rect">
            <a:avLst/>
          </a:prstGeom>
        </p:spPr>
      </p:pic>
    </p:spTree>
    <p:extLst>
      <p:ext uri="{BB962C8B-B14F-4D97-AF65-F5344CB8AC3E}">
        <p14:creationId xmlns:p14="http://schemas.microsoft.com/office/powerpoint/2010/main" val="1863024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878AB-BAA3-4F10-145B-D8FA4585D1EB}"/>
              </a:ext>
            </a:extLst>
          </p:cNvPr>
          <p:cNvSpPr>
            <a:spLocks noGrp="1"/>
          </p:cNvSpPr>
          <p:nvPr>
            <p:ph type="title"/>
          </p:nvPr>
        </p:nvSpPr>
        <p:spPr>
          <a:xfrm>
            <a:off x="662692" y="254231"/>
            <a:ext cx="8596668" cy="759023"/>
          </a:xfrm>
        </p:spPr>
        <p:txBody>
          <a:bodyPr/>
          <a:lstStyle/>
          <a:p>
            <a:pPr algn="ctr"/>
            <a:r>
              <a:rPr lang="en-US" dirty="0"/>
              <a:t>Treatment Goals:</a:t>
            </a:r>
            <a:endParaRPr lang="en-US"/>
          </a:p>
        </p:txBody>
      </p:sp>
      <p:sp>
        <p:nvSpPr>
          <p:cNvPr id="3" name="Text Placeholder 2">
            <a:extLst>
              <a:ext uri="{FF2B5EF4-FFF2-40B4-BE49-F238E27FC236}">
                <a16:creationId xmlns:a16="http://schemas.microsoft.com/office/drawing/2014/main" id="{C9CEE059-4056-EDF8-757F-6CE4B6FDBE82}"/>
              </a:ext>
            </a:extLst>
          </p:cNvPr>
          <p:cNvSpPr>
            <a:spLocks noGrp="1"/>
          </p:cNvSpPr>
          <p:nvPr>
            <p:ph type="body" idx="1"/>
          </p:nvPr>
        </p:nvSpPr>
        <p:spPr>
          <a:xfrm>
            <a:off x="454780" y="1240062"/>
            <a:ext cx="9467563" cy="4663601"/>
          </a:xfrm>
        </p:spPr>
        <p:txBody>
          <a:bodyPr>
            <a:normAutofit/>
          </a:bodyPr>
          <a:lstStyle/>
          <a:p>
            <a:pPr>
              <a:spcBef>
                <a:spcPts val="0"/>
              </a:spcBef>
            </a:pPr>
            <a:r>
              <a:rPr lang="en-US" sz="2400" b="1" i="1" u="sng" strike="noStrike" dirty="0">
                <a:solidFill>
                  <a:schemeClr val="tx1"/>
                </a:solidFill>
                <a:effectLst/>
                <a:latin typeface="Calibri Light"/>
                <a:cs typeface="Calibri Light"/>
              </a:rPr>
              <a:t>Increase access</a:t>
            </a:r>
            <a:r>
              <a:rPr lang="en-US" sz="2400" b="1" i="1" u="sng" dirty="0">
                <a:solidFill>
                  <a:schemeClr val="tx1"/>
                </a:solidFill>
                <a:latin typeface="Calibri Light"/>
                <a:cs typeface="Calibri Light"/>
              </a:rPr>
              <a:t> </a:t>
            </a:r>
            <a:r>
              <a:rPr lang="en-US" sz="2400" b="1" i="1" u="sng" strike="noStrike" dirty="0">
                <a:solidFill>
                  <a:schemeClr val="tx1"/>
                </a:solidFill>
                <a:effectLst/>
                <a:latin typeface="Calibri Light"/>
                <a:cs typeface="Calibri Light"/>
              </a:rPr>
              <a:t>to:</a:t>
            </a:r>
          </a:p>
          <a:p>
            <a:pPr marR="0" algn="l">
              <a:spcBef>
                <a:spcPts val="0"/>
              </a:spcBef>
              <a:spcAft>
                <a:spcPts val="0"/>
              </a:spcAft>
            </a:pPr>
            <a:endParaRPr lang="en-US" sz="2400" b="0" i="0" u="none" strike="noStrike" dirty="0">
              <a:solidFill>
                <a:schemeClr val="tx1"/>
              </a:solidFill>
              <a:effectLst/>
              <a:latin typeface="Calibri Light"/>
              <a:cs typeface="Calibri Light"/>
            </a:endParaRPr>
          </a:p>
          <a:p>
            <a:pPr marL="457200" marR="0" indent="-457200" algn="l">
              <a:spcBef>
                <a:spcPts val="0"/>
              </a:spcBef>
              <a:spcAft>
                <a:spcPts val="0"/>
              </a:spcAft>
              <a:buFont typeface="+mj-lt"/>
              <a:buAutoNum type="arabicPeriod"/>
            </a:pPr>
            <a:r>
              <a:rPr lang="en-US" sz="2400" b="0" i="0" u="none" strike="noStrike" dirty="0">
                <a:solidFill>
                  <a:schemeClr val="tx1"/>
                </a:solidFill>
                <a:effectLst/>
                <a:latin typeface="Calibri Light"/>
                <a:cs typeface="Calibri Light"/>
              </a:rPr>
              <a:t>OUD treatment </a:t>
            </a:r>
            <a:r>
              <a:rPr lang="en-US" sz="2400" b="1" i="0" u="none" strike="noStrike" dirty="0">
                <a:solidFill>
                  <a:srgbClr val="FFFF00"/>
                </a:solidFill>
                <a:effectLst/>
                <a:latin typeface="Calibri Light"/>
                <a:cs typeface="Calibri Light"/>
              </a:rPr>
              <a:t>&amp; harm reduction </a:t>
            </a:r>
            <a:r>
              <a:rPr lang="en-US" sz="2400" b="0" i="0" u="none" strike="noStrike" dirty="0">
                <a:solidFill>
                  <a:schemeClr val="tx1"/>
                </a:solidFill>
                <a:effectLst/>
                <a:latin typeface="Calibri Light"/>
                <a:cs typeface="Calibri Light"/>
              </a:rPr>
              <a:t>for persons living with OUD;</a:t>
            </a:r>
          </a:p>
          <a:p>
            <a:pPr marL="457200" marR="0" indent="-457200" algn="l">
              <a:spcBef>
                <a:spcPts val="0"/>
              </a:spcBef>
              <a:spcAft>
                <a:spcPts val="0"/>
              </a:spcAft>
              <a:buFont typeface="+mj-lt"/>
              <a:buAutoNum type="arabicPeriod"/>
            </a:pPr>
            <a:r>
              <a:rPr lang="en-US" sz="2400" b="0" i="0" u="none" strike="noStrike" dirty="0">
                <a:solidFill>
                  <a:schemeClr val="tx1"/>
                </a:solidFill>
                <a:effectLst/>
                <a:latin typeface="Calibri Light"/>
                <a:cs typeface="Calibri Light"/>
              </a:rPr>
              <a:t>Treatment &amp; re-entry services for incarcerated individuals returning to communities;</a:t>
            </a:r>
          </a:p>
          <a:p>
            <a:pPr marL="457200" marR="0" indent="-457200" algn="l">
              <a:spcBef>
                <a:spcPts val="0"/>
              </a:spcBef>
              <a:spcAft>
                <a:spcPts val="0"/>
              </a:spcAft>
              <a:buFont typeface="+mj-lt"/>
              <a:buAutoNum type="arabicPeriod"/>
            </a:pPr>
            <a:r>
              <a:rPr lang="en-US" sz="2400" b="0" i="0" u="none" strike="noStrike" dirty="0">
                <a:solidFill>
                  <a:schemeClr val="tx1"/>
                </a:solidFill>
                <a:effectLst/>
                <a:latin typeface="Calibri Light"/>
                <a:cs typeface="Calibri Light"/>
              </a:rPr>
              <a:t>Trauma-responsive services;</a:t>
            </a:r>
          </a:p>
          <a:p>
            <a:pPr marL="457200" marR="0" indent="-457200" algn="l">
              <a:spcBef>
                <a:spcPts val="0"/>
              </a:spcBef>
              <a:spcAft>
                <a:spcPts val="0"/>
              </a:spcAft>
              <a:buFont typeface="+mj-lt"/>
              <a:buAutoNum type="arabicPeriod"/>
            </a:pPr>
            <a:r>
              <a:rPr lang="en-US" sz="2400" b="0" i="0" u="none" strike="noStrike" dirty="0">
                <a:solidFill>
                  <a:schemeClr val="tx1"/>
                </a:solidFill>
                <a:effectLst/>
                <a:latin typeface="Calibri Light"/>
                <a:cs typeface="Calibri Light"/>
              </a:rPr>
              <a:t>Women’s Specialty Services (WSS) to reduce # of infants exposed to NAS/FAS;</a:t>
            </a:r>
          </a:p>
          <a:p>
            <a:pPr marL="457200" marR="0" indent="-457200" algn="l">
              <a:spcBef>
                <a:spcPts val="0"/>
              </a:spcBef>
              <a:spcAft>
                <a:spcPts val="0"/>
              </a:spcAft>
              <a:buFont typeface="+mj-lt"/>
              <a:buAutoNum type="arabicPeriod"/>
            </a:pPr>
            <a:r>
              <a:rPr lang="en-US" sz="2400" b="0" i="0" u="none" strike="noStrike" dirty="0">
                <a:solidFill>
                  <a:schemeClr val="tx1"/>
                </a:solidFill>
                <a:effectLst/>
                <a:latin typeface="Calibri Light"/>
                <a:cs typeface="Calibri Light"/>
              </a:rPr>
              <a:t>Treatment services for older adults 55+;</a:t>
            </a:r>
          </a:p>
          <a:p>
            <a:pPr marL="457200" indent="-457200">
              <a:spcBef>
                <a:spcPts val="0"/>
              </a:spcBef>
              <a:buFont typeface="+mj-lt"/>
              <a:buAutoNum type="arabicPeriod"/>
            </a:pPr>
            <a:r>
              <a:rPr lang="en-US" sz="2400" b="1" dirty="0">
                <a:solidFill>
                  <a:srgbClr val="FFFF00"/>
                </a:solidFill>
                <a:latin typeface="Calibri Light"/>
                <a:cs typeface="Calibri"/>
              </a:rPr>
              <a:t>Improved coordination of care between primary care services &amp; b</a:t>
            </a:r>
            <a:r>
              <a:rPr lang="en-US" sz="2400" b="1" i="0" u="none" strike="noStrike" dirty="0">
                <a:solidFill>
                  <a:srgbClr val="FFFF00"/>
                </a:solidFill>
                <a:effectLst/>
                <a:latin typeface="Calibri Light"/>
                <a:cs typeface="Calibri"/>
              </a:rPr>
              <a:t>ehavioral health services for persons with SUD</a:t>
            </a:r>
            <a:r>
              <a:rPr lang="en-US" sz="2400" b="1" dirty="0">
                <a:solidFill>
                  <a:srgbClr val="FFFF00"/>
                </a:solidFill>
                <a:latin typeface="Calibri Light"/>
                <a:cs typeface="Calibri"/>
              </a:rPr>
              <a:t>.</a:t>
            </a:r>
            <a:endParaRPr lang="en-US" sz="2400" b="1" i="0" u="none" strike="noStrike" dirty="0">
              <a:solidFill>
                <a:srgbClr val="FFFF00"/>
              </a:solidFill>
              <a:effectLst/>
              <a:latin typeface="Calibri Light"/>
              <a:cs typeface="Calibri"/>
            </a:endParaRPr>
          </a:p>
          <a:p>
            <a:pPr marR="0" algn="l">
              <a:spcAft>
                <a:spcPts val="0"/>
              </a:spcAft>
            </a:pPr>
            <a:endParaRPr lang="en-US" b="0" i="0" u="none" strike="noStrike" dirty="0">
              <a:solidFill>
                <a:schemeClr val="tx1"/>
              </a:solidFill>
              <a:effectLst/>
              <a:latin typeface="Trebuchet MS" panose="020B0603020202020204"/>
            </a:endParaRPr>
          </a:p>
        </p:txBody>
      </p:sp>
      <p:sp>
        <p:nvSpPr>
          <p:cNvPr id="4" name="TextBox 3">
            <a:extLst>
              <a:ext uri="{FF2B5EF4-FFF2-40B4-BE49-F238E27FC236}">
                <a16:creationId xmlns:a16="http://schemas.microsoft.com/office/drawing/2014/main" id="{D7FF87AF-FC18-CADC-49F3-471402BEE829}"/>
              </a:ext>
            </a:extLst>
          </p:cNvPr>
          <p:cNvSpPr txBox="1"/>
          <p:nvPr/>
        </p:nvSpPr>
        <p:spPr>
          <a:xfrm>
            <a:off x="3735757" y="5686148"/>
            <a:ext cx="2557538" cy="369332"/>
          </a:xfrm>
          <a:prstGeom prst="rect">
            <a:avLst/>
          </a:prstGeom>
          <a:noFill/>
        </p:spPr>
        <p:txBody>
          <a:bodyPr wrap="square" rtlCol="0">
            <a:spAutoFit/>
          </a:bodyPr>
          <a:lstStyle/>
          <a:p>
            <a:r>
              <a:rPr lang="en-US" b="1" dirty="0">
                <a:solidFill>
                  <a:srgbClr val="FFFF00"/>
                </a:solidFill>
              </a:rPr>
              <a:t>Yellow</a:t>
            </a:r>
            <a:r>
              <a:rPr lang="en-US" dirty="0"/>
              <a:t> = New/Revised</a:t>
            </a:r>
          </a:p>
        </p:txBody>
      </p:sp>
      <p:grpSp>
        <p:nvGrpSpPr>
          <p:cNvPr id="8" name="Group 7">
            <a:extLst>
              <a:ext uri="{FF2B5EF4-FFF2-40B4-BE49-F238E27FC236}">
                <a16:creationId xmlns:a16="http://schemas.microsoft.com/office/drawing/2014/main" id="{8672D809-A4C5-BAAC-7946-75D6E7ED120D}"/>
              </a:ext>
            </a:extLst>
          </p:cNvPr>
          <p:cNvGrpSpPr/>
          <p:nvPr/>
        </p:nvGrpSpPr>
        <p:grpSpPr>
          <a:xfrm>
            <a:off x="739515" y="6225813"/>
            <a:ext cx="8307986" cy="547861"/>
            <a:chOff x="739515" y="6225813"/>
            <a:chExt cx="8307986" cy="547861"/>
          </a:xfrm>
        </p:grpSpPr>
        <p:pic>
          <p:nvPicPr>
            <p:cNvPr id="6" name="Picture 5" descr="Logo&#10;&#10;Description automatically generated">
              <a:extLst>
                <a:ext uri="{FF2B5EF4-FFF2-40B4-BE49-F238E27FC236}">
                  <a16:creationId xmlns:a16="http://schemas.microsoft.com/office/drawing/2014/main" id="{605A8D04-5F45-9251-F112-C9BEF2ADB214}"/>
                </a:ext>
              </a:extLst>
            </p:cNvPr>
            <p:cNvPicPr>
              <a:picLocks noChangeAspect="1"/>
            </p:cNvPicPr>
            <p:nvPr/>
          </p:nvPicPr>
          <p:blipFill>
            <a:blip r:embed="rId2"/>
            <a:stretch>
              <a:fillRect/>
            </a:stretch>
          </p:blipFill>
          <p:spPr>
            <a:xfrm>
              <a:off x="739515" y="6225813"/>
              <a:ext cx="1519003" cy="477392"/>
            </a:xfrm>
            <a:prstGeom prst="rect">
              <a:avLst/>
            </a:prstGeom>
          </p:spPr>
        </p:pic>
        <p:sp>
          <p:nvSpPr>
            <p:cNvPr id="7" name="TextBox 6">
              <a:extLst>
                <a:ext uri="{FF2B5EF4-FFF2-40B4-BE49-F238E27FC236}">
                  <a16:creationId xmlns:a16="http://schemas.microsoft.com/office/drawing/2014/main" id="{5B7793DD-A0E6-DA20-AB82-B970024126A8}"/>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1024220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6098C-04D6-021C-2DFF-30E0C81BBB09}"/>
              </a:ext>
            </a:extLst>
          </p:cNvPr>
          <p:cNvSpPr>
            <a:spLocks noGrp="1"/>
          </p:cNvSpPr>
          <p:nvPr>
            <p:ph type="title"/>
          </p:nvPr>
        </p:nvSpPr>
        <p:spPr>
          <a:xfrm>
            <a:off x="593587" y="197708"/>
            <a:ext cx="8596668" cy="1006160"/>
          </a:xfrm>
        </p:spPr>
        <p:txBody>
          <a:bodyPr/>
          <a:lstStyle/>
          <a:p>
            <a:pPr algn="ctr"/>
            <a:r>
              <a:rPr lang="en-US" dirty="0"/>
              <a:t>Recovery Goals:</a:t>
            </a:r>
            <a:endParaRPr lang="en-US"/>
          </a:p>
        </p:txBody>
      </p:sp>
      <p:sp>
        <p:nvSpPr>
          <p:cNvPr id="3" name="Text Placeholder 2">
            <a:extLst>
              <a:ext uri="{FF2B5EF4-FFF2-40B4-BE49-F238E27FC236}">
                <a16:creationId xmlns:a16="http://schemas.microsoft.com/office/drawing/2014/main" id="{2BC4A3B6-A5CF-7528-CE1F-EA490ADFB047}"/>
              </a:ext>
            </a:extLst>
          </p:cNvPr>
          <p:cNvSpPr>
            <a:spLocks noGrp="1"/>
          </p:cNvSpPr>
          <p:nvPr>
            <p:ph type="body" idx="1"/>
          </p:nvPr>
        </p:nvSpPr>
        <p:spPr>
          <a:xfrm>
            <a:off x="1111592" y="1610542"/>
            <a:ext cx="7268060" cy="4955059"/>
          </a:xfrm>
        </p:spPr>
        <p:txBody>
          <a:bodyPr>
            <a:normAutofit/>
          </a:bodyPr>
          <a:lstStyle/>
          <a:p>
            <a:pPr marL="0" marR="0" algn="l">
              <a:spcBef>
                <a:spcPts val="0"/>
              </a:spcBef>
              <a:spcAft>
                <a:spcPts val="0"/>
              </a:spcAft>
            </a:pPr>
            <a:r>
              <a:rPr lang="en-US" sz="2800" b="0" i="1" u="sng" strike="noStrike" dirty="0">
                <a:solidFill>
                  <a:srgbClr val="FFFF00"/>
                </a:solidFill>
                <a:effectLst/>
                <a:latin typeface="Calibri"/>
                <a:cs typeface="Calibri"/>
              </a:rPr>
              <a:t>Increase access to:</a:t>
            </a:r>
          </a:p>
          <a:p>
            <a:pPr marL="0" marR="0" algn="l">
              <a:spcBef>
                <a:spcPts val="0"/>
              </a:spcBef>
              <a:spcAft>
                <a:spcPts val="0"/>
              </a:spcAft>
            </a:pPr>
            <a:endParaRPr lang="en-US" sz="2800" dirty="0">
              <a:solidFill>
                <a:srgbClr val="FFFF00"/>
              </a:solidFill>
              <a:latin typeface="Calibri" panose="020F0502020204030204" pitchFamily="34" charset="0"/>
              <a:cs typeface="Calibri"/>
            </a:endParaRPr>
          </a:p>
          <a:p>
            <a:pPr marL="457200" marR="0" indent="-457200" algn="l">
              <a:spcBef>
                <a:spcPts val="0"/>
              </a:spcBef>
              <a:spcAft>
                <a:spcPts val="0"/>
              </a:spcAft>
              <a:buFont typeface="+mj-lt"/>
              <a:buAutoNum type="arabicPeriod"/>
            </a:pPr>
            <a:r>
              <a:rPr lang="en-US" sz="2800" b="0" i="0" u="none" strike="noStrike" dirty="0">
                <a:solidFill>
                  <a:srgbClr val="FFFF00"/>
                </a:solidFill>
                <a:effectLst/>
                <a:latin typeface="Calibri"/>
                <a:cs typeface="Calibri"/>
              </a:rPr>
              <a:t>Coordination of prevention, follow-up, and continuing care in recovery;</a:t>
            </a:r>
          </a:p>
          <a:p>
            <a:pPr marL="457200" marR="0" indent="-457200" algn="l">
              <a:spcBef>
                <a:spcPts val="0"/>
              </a:spcBef>
              <a:spcAft>
                <a:spcPts val="0"/>
              </a:spcAft>
              <a:buFont typeface="+mj-lt"/>
              <a:buAutoNum type="arabicPeriod"/>
            </a:pPr>
            <a:r>
              <a:rPr lang="en-US" sz="2800" dirty="0">
                <a:solidFill>
                  <a:srgbClr val="FFFF00"/>
                </a:solidFill>
                <a:latin typeface="Calibri"/>
                <a:cs typeface="Calibri"/>
              </a:rPr>
              <a:t>C</a:t>
            </a:r>
            <a:r>
              <a:rPr lang="en-US" sz="2800" b="0" i="0" u="none" strike="noStrike" dirty="0">
                <a:solidFill>
                  <a:srgbClr val="FFFF00"/>
                </a:solidFill>
                <a:effectLst/>
                <a:latin typeface="Calibri"/>
                <a:cs typeface="Calibri"/>
              </a:rPr>
              <a:t>oordinated strategies to support recovery;</a:t>
            </a:r>
          </a:p>
          <a:p>
            <a:pPr marL="457200" marR="0" indent="-457200" algn="l">
              <a:spcBef>
                <a:spcPts val="0"/>
              </a:spcBef>
              <a:spcAft>
                <a:spcPts val="0"/>
              </a:spcAft>
              <a:buFont typeface="+mj-lt"/>
              <a:buAutoNum type="arabicPeriod"/>
            </a:pPr>
            <a:r>
              <a:rPr lang="en-US" sz="2800" b="0" i="0" u="none" strike="noStrike" dirty="0">
                <a:solidFill>
                  <a:srgbClr val="FFFF00"/>
                </a:solidFill>
                <a:effectLst/>
                <a:latin typeface="Calibri"/>
                <a:cs typeface="Calibri"/>
              </a:rPr>
              <a:t>Recovery services that promote life enhancing recovery &amp; wellness for individuals and families.</a:t>
            </a:r>
          </a:p>
          <a:p>
            <a:endParaRPr lang="en-US" dirty="0"/>
          </a:p>
        </p:txBody>
      </p:sp>
      <p:sp>
        <p:nvSpPr>
          <p:cNvPr id="4" name="TextBox 3">
            <a:extLst>
              <a:ext uri="{FF2B5EF4-FFF2-40B4-BE49-F238E27FC236}">
                <a16:creationId xmlns:a16="http://schemas.microsoft.com/office/drawing/2014/main" id="{EEAC36B8-5B6F-4C07-8A28-5FACA966F827}"/>
              </a:ext>
            </a:extLst>
          </p:cNvPr>
          <p:cNvSpPr txBox="1"/>
          <p:nvPr/>
        </p:nvSpPr>
        <p:spPr>
          <a:xfrm>
            <a:off x="3468558" y="5702552"/>
            <a:ext cx="2624536" cy="369332"/>
          </a:xfrm>
          <a:prstGeom prst="rect">
            <a:avLst/>
          </a:prstGeom>
          <a:noFill/>
        </p:spPr>
        <p:txBody>
          <a:bodyPr wrap="square" rtlCol="0">
            <a:spAutoFit/>
          </a:bodyPr>
          <a:lstStyle/>
          <a:p>
            <a:r>
              <a:rPr lang="en-US" b="1" dirty="0">
                <a:solidFill>
                  <a:srgbClr val="FFFF00"/>
                </a:solidFill>
              </a:rPr>
              <a:t>Yellow</a:t>
            </a:r>
            <a:r>
              <a:rPr lang="en-US" dirty="0"/>
              <a:t> = New/Revised</a:t>
            </a:r>
          </a:p>
        </p:txBody>
      </p:sp>
      <p:grpSp>
        <p:nvGrpSpPr>
          <p:cNvPr id="8" name="Group 7">
            <a:extLst>
              <a:ext uri="{FF2B5EF4-FFF2-40B4-BE49-F238E27FC236}">
                <a16:creationId xmlns:a16="http://schemas.microsoft.com/office/drawing/2014/main" id="{E0383221-8717-B452-1D2A-A4A24EC0CBCB}"/>
              </a:ext>
            </a:extLst>
          </p:cNvPr>
          <p:cNvGrpSpPr/>
          <p:nvPr/>
        </p:nvGrpSpPr>
        <p:grpSpPr>
          <a:xfrm>
            <a:off x="739515" y="6225813"/>
            <a:ext cx="8307986" cy="547861"/>
            <a:chOff x="739515" y="6225813"/>
            <a:chExt cx="8307986" cy="547861"/>
          </a:xfrm>
        </p:grpSpPr>
        <p:pic>
          <p:nvPicPr>
            <p:cNvPr id="6" name="Picture 5" descr="Logo&#10;&#10;Description automatically generated">
              <a:extLst>
                <a:ext uri="{FF2B5EF4-FFF2-40B4-BE49-F238E27FC236}">
                  <a16:creationId xmlns:a16="http://schemas.microsoft.com/office/drawing/2014/main" id="{3479CBE5-95A8-52A2-B8A5-C740D3589823}"/>
                </a:ext>
              </a:extLst>
            </p:cNvPr>
            <p:cNvPicPr>
              <a:picLocks noChangeAspect="1"/>
            </p:cNvPicPr>
            <p:nvPr/>
          </p:nvPicPr>
          <p:blipFill>
            <a:blip r:embed="rId2"/>
            <a:stretch>
              <a:fillRect/>
            </a:stretch>
          </p:blipFill>
          <p:spPr>
            <a:xfrm>
              <a:off x="739515" y="6225813"/>
              <a:ext cx="1519003" cy="477392"/>
            </a:xfrm>
            <a:prstGeom prst="rect">
              <a:avLst/>
            </a:prstGeom>
          </p:spPr>
        </p:pic>
        <p:sp>
          <p:nvSpPr>
            <p:cNvPr id="7" name="TextBox 6">
              <a:extLst>
                <a:ext uri="{FF2B5EF4-FFF2-40B4-BE49-F238E27FC236}">
                  <a16:creationId xmlns:a16="http://schemas.microsoft.com/office/drawing/2014/main" id="{5B5A55CE-ECA4-5781-2CC0-0049B9534E9E}"/>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2269672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CF1DA-7780-B78C-2ED5-6DD1C07E8F6E}"/>
              </a:ext>
            </a:extLst>
          </p:cNvPr>
          <p:cNvSpPr>
            <a:spLocks noGrp="1"/>
          </p:cNvSpPr>
          <p:nvPr>
            <p:ph type="title"/>
          </p:nvPr>
        </p:nvSpPr>
        <p:spPr>
          <a:xfrm>
            <a:off x="218666" y="-11355"/>
            <a:ext cx="8596668" cy="693016"/>
          </a:xfrm>
        </p:spPr>
        <p:txBody>
          <a:bodyPr>
            <a:normAutofit/>
          </a:bodyPr>
          <a:lstStyle/>
          <a:p>
            <a:pPr algn="ctr"/>
            <a:r>
              <a:rPr lang="en-US" sz="3600" dirty="0"/>
              <a:t>Equity Goal:</a:t>
            </a:r>
          </a:p>
        </p:txBody>
      </p:sp>
      <p:sp>
        <p:nvSpPr>
          <p:cNvPr id="3" name="Text Placeholder 2">
            <a:extLst>
              <a:ext uri="{FF2B5EF4-FFF2-40B4-BE49-F238E27FC236}">
                <a16:creationId xmlns:a16="http://schemas.microsoft.com/office/drawing/2014/main" id="{D2B111CE-29BD-82F3-2634-6D2993FF9617}"/>
              </a:ext>
            </a:extLst>
          </p:cNvPr>
          <p:cNvSpPr>
            <a:spLocks noGrp="1"/>
          </p:cNvSpPr>
          <p:nvPr>
            <p:ph type="body" idx="1"/>
          </p:nvPr>
        </p:nvSpPr>
        <p:spPr>
          <a:xfrm>
            <a:off x="218666" y="699592"/>
            <a:ext cx="10785632" cy="2075935"/>
          </a:xfrm>
        </p:spPr>
        <p:txBody>
          <a:bodyPr>
            <a:normAutofit/>
          </a:bodyPr>
          <a:lstStyle/>
          <a:p>
            <a:r>
              <a:rPr lang="en-US" sz="2400" dirty="0"/>
              <a:t>Increase cultural competence to reduce health disparities based on race, ethnicity, socioeconomic status, gender, etc. </a:t>
            </a:r>
          </a:p>
        </p:txBody>
      </p:sp>
      <p:pic>
        <p:nvPicPr>
          <p:cNvPr id="5" name="Picture 4" descr="A screenshot of a graph&#10;&#10;Description automatically generated">
            <a:extLst>
              <a:ext uri="{FF2B5EF4-FFF2-40B4-BE49-F238E27FC236}">
                <a16:creationId xmlns:a16="http://schemas.microsoft.com/office/drawing/2014/main" id="{B1F1A9DC-1E37-D69E-0993-8C73AB136D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887" y="1731894"/>
            <a:ext cx="7097356" cy="4968150"/>
          </a:xfrm>
          <a:prstGeom prst="rect">
            <a:avLst/>
          </a:prstGeom>
        </p:spPr>
      </p:pic>
      <p:pic>
        <p:nvPicPr>
          <p:cNvPr id="6" name="Picture 5" descr="A screenshot of a graph&#10;&#10;Description automatically generated">
            <a:extLst>
              <a:ext uri="{FF2B5EF4-FFF2-40B4-BE49-F238E27FC236}">
                <a16:creationId xmlns:a16="http://schemas.microsoft.com/office/drawing/2014/main" id="{D56F68E1-E997-6CB9-3CE6-F338E5C1D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702" y="1642589"/>
            <a:ext cx="7425003" cy="5056630"/>
          </a:xfrm>
          <a:prstGeom prst="rect">
            <a:avLst/>
          </a:prstGeom>
        </p:spPr>
      </p:pic>
    </p:spTree>
    <p:extLst>
      <p:ext uri="{BB962C8B-B14F-4D97-AF65-F5344CB8AC3E}">
        <p14:creationId xmlns:p14="http://schemas.microsoft.com/office/powerpoint/2010/main" val="422146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76F5-0001-E12B-F70B-24CE2D88F75D}"/>
              </a:ext>
            </a:extLst>
          </p:cNvPr>
          <p:cNvSpPr>
            <a:spLocks noGrp="1"/>
          </p:cNvSpPr>
          <p:nvPr>
            <p:ph type="title"/>
          </p:nvPr>
        </p:nvSpPr>
        <p:spPr>
          <a:xfrm>
            <a:off x="739515" y="508697"/>
            <a:ext cx="8596668" cy="1669641"/>
          </a:xfrm>
        </p:spPr>
        <p:txBody>
          <a:bodyPr>
            <a:normAutofit/>
          </a:bodyPr>
          <a:lstStyle/>
          <a:p>
            <a:pPr algn="ctr"/>
            <a:r>
              <a:rPr lang="en-US" sz="4400" dirty="0">
                <a:solidFill>
                  <a:srgbClr val="919E39"/>
                </a:solidFill>
              </a:rPr>
              <a:t>MSHN’s</a:t>
            </a:r>
            <a:br>
              <a:rPr lang="en-US" sz="4400" dirty="0">
                <a:solidFill>
                  <a:srgbClr val="919E39"/>
                </a:solidFill>
              </a:rPr>
            </a:br>
            <a:r>
              <a:rPr lang="en-US" sz="4400" dirty="0">
                <a:solidFill>
                  <a:srgbClr val="919E39"/>
                </a:solidFill>
              </a:rPr>
              <a:t>Equity Upstream Initiative</a:t>
            </a:r>
            <a:endParaRPr lang="en-US" sz="4400" dirty="0"/>
          </a:p>
        </p:txBody>
      </p:sp>
      <p:grpSp>
        <p:nvGrpSpPr>
          <p:cNvPr id="9" name="Group 8">
            <a:extLst>
              <a:ext uri="{FF2B5EF4-FFF2-40B4-BE49-F238E27FC236}">
                <a16:creationId xmlns:a16="http://schemas.microsoft.com/office/drawing/2014/main" id="{5297A09B-A4E7-294B-45F3-26EDB003A3AB}"/>
              </a:ext>
            </a:extLst>
          </p:cNvPr>
          <p:cNvGrpSpPr/>
          <p:nvPr/>
        </p:nvGrpSpPr>
        <p:grpSpPr>
          <a:xfrm>
            <a:off x="739515" y="6225813"/>
            <a:ext cx="8307986" cy="547861"/>
            <a:chOff x="739515" y="6225813"/>
            <a:chExt cx="8307986" cy="547861"/>
          </a:xfrm>
        </p:grpSpPr>
        <p:pic>
          <p:nvPicPr>
            <p:cNvPr id="7" name="Picture 6" descr="Logo&#10;&#10;Description automatically generated">
              <a:extLst>
                <a:ext uri="{FF2B5EF4-FFF2-40B4-BE49-F238E27FC236}">
                  <a16:creationId xmlns:a16="http://schemas.microsoft.com/office/drawing/2014/main" id="{ED86DED9-E055-0DCF-7525-41799AD23481}"/>
                </a:ext>
              </a:extLst>
            </p:cNvPr>
            <p:cNvPicPr>
              <a:picLocks noChangeAspect="1"/>
            </p:cNvPicPr>
            <p:nvPr/>
          </p:nvPicPr>
          <p:blipFill>
            <a:blip r:embed="rId2"/>
            <a:stretch>
              <a:fillRect/>
            </a:stretch>
          </p:blipFill>
          <p:spPr>
            <a:xfrm>
              <a:off x="739515" y="6225813"/>
              <a:ext cx="1519003" cy="477392"/>
            </a:xfrm>
            <a:prstGeom prst="rect">
              <a:avLst/>
            </a:prstGeom>
          </p:spPr>
        </p:pic>
        <p:sp>
          <p:nvSpPr>
            <p:cNvPr id="8" name="TextBox 7">
              <a:extLst>
                <a:ext uri="{FF2B5EF4-FFF2-40B4-BE49-F238E27FC236}">
                  <a16:creationId xmlns:a16="http://schemas.microsoft.com/office/drawing/2014/main" id="{F1210F0A-75B0-B027-1BEA-5C7D9F14E052}"/>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
        <p:nvSpPr>
          <p:cNvPr id="4" name="Text Placeholder 2">
            <a:extLst>
              <a:ext uri="{FF2B5EF4-FFF2-40B4-BE49-F238E27FC236}">
                <a16:creationId xmlns:a16="http://schemas.microsoft.com/office/drawing/2014/main" id="{08E8802E-39DF-1B9A-D5A0-C9BD5B26DBB5}"/>
              </a:ext>
            </a:extLst>
          </p:cNvPr>
          <p:cNvSpPr txBox="1">
            <a:spLocks/>
          </p:cNvSpPr>
          <p:nvPr/>
        </p:nvSpPr>
        <p:spPr>
          <a:xfrm>
            <a:off x="917032" y="1936648"/>
            <a:ext cx="8596668" cy="4412654"/>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endParaRPr lang="en-US" sz="2800" dirty="0"/>
          </a:p>
        </p:txBody>
      </p:sp>
      <p:sp>
        <p:nvSpPr>
          <p:cNvPr id="5" name="Text Placeholder 2">
            <a:extLst>
              <a:ext uri="{FF2B5EF4-FFF2-40B4-BE49-F238E27FC236}">
                <a16:creationId xmlns:a16="http://schemas.microsoft.com/office/drawing/2014/main" id="{E79D95A6-58B3-CB23-AE8E-C81E95915B10}"/>
              </a:ext>
            </a:extLst>
          </p:cNvPr>
          <p:cNvSpPr txBox="1">
            <a:spLocks/>
          </p:cNvSpPr>
          <p:nvPr/>
        </p:nvSpPr>
        <p:spPr>
          <a:xfrm>
            <a:off x="1190793" y="2816551"/>
            <a:ext cx="8145390" cy="264022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endParaRPr lang="en-US" sz="1800" dirty="0"/>
          </a:p>
          <a:p>
            <a:pPr marL="514350" indent="-514350">
              <a:buFont typeface="+mj-lt"/>
              <a:buAutoNum type="arabicPeriod"/>
            </a:pPr>
            <a:r>
              <a:rPr lang="en-US" sz="3200" i="1" dirty="0"/>
              <a:t>Equity Upstream </a:t>
            </a:r>
            <a:r>
              <a:rPr lang="en-US" sz="3200" dirty="0"/>
              <a:t>Lecture Series </a:t>
            </a:r>
          </a:p>
          <a:p>
            <a:pPr marL="514350" indent="-514350">
              <a:buFont typeface="+mj-lt"/>
              <a:buAutoNum type="arabicPeriod"/>
            </a:pPr>
            <a:r>
              <a:rPr lang="en-US" sz="3200" i="1" dirty="0"/>
              <a:t>Equity Upstream </a:t>
            </a:r>
            <a:r>
              <a:rPr lang="en-US" sz="3200" dirty="0"/>
              <a:t>Learning Collaborative</a:t>
            </a:r>
          </a:p>
        </p:txBody>
      </p:sp>
    </p:spTree>
    <p:extLst>
      <p:ext uri="{BB962C8B-B14F-4D97-AF65-F5344CB8AC3E}">
        <p14:creationId xmlns:p14="http://schemas.microsoft.com/office/powerpoint/2010/main" val="2618142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05D06-0412-F838-4F85-DD2F96360D44}"/>
              </a:ext>
            </a:extLst>
          </p:cNvPr>
          <p:cNvSpPr>
            <a:spLocks noGrp="1"/>
          </p:cNvSpPr>
          <p:nvPr>
            <p:ph type="title"/>
          </p:nvPr>
        </p:nvSpPr>
        <p:spPr>
          <a:xfrm>
            <a:off x="439729" y="84326"/>
            <a:ext cx="5080843" cy="1581429"/>
          </a:xfrm>
        </p:spPr>
        <p:txBody>
          <a:bodyPr>
            <a:normAutofit/>
          </a:bodyPr>
          <a:lstStyle/>
          <a:p>
            <a:r>
              <a:rPr lang="en-US" sz="3600" dirty="0"/>
              <a:t>Equity Upstream:</a:t>
            </a:r>
            <a:br>
              <a:rPr lang="en-US" sz="3600" dirty="0"/>
            </a:br>
            <a:r>
              <a:rPr lang="en-US" sz="3600" dirty="0"/>
              <a:t>Spring Lecture Series</a:t>
            </a:r>
          </a:p>
        </p:txBody>
      </p:sp>
      <p:sp>
        <p:nvSpPr>
          <p:cNvPr id="3" name="Text Placeholder 2">
            <a:extLst>
              <a:ext uri="{FF2B5EF4-FFF2-40B4-BE49-F238E27FC236}">
                <a16:creationId xmlns:a16="http://schemas.microsoft.com/office/drawing/2014/main" id="{868E1924-89B7-7E58-C66C-77F00D5FC7A4}"/>
              </a:ext>
            </a:extLst>
          </p:cNvPr>
          <p:cNvSpPr>
            <a:spLocks noGrp="1"/>
          </p:cNvSpPr>
          <p:nvPr>
            <p:ph type="body" idx="1"/>
          </p:nvPr>
        </p:nvSpPr>
        <p:spPr>
          <a:xfrm>
            <a:off x="508799" y="2168913"/>
            <a:ext cx="4942702" cy="4056900"/>
          </a:xfrm>
        </p:spPr>
        <p:txBody>
          <a:bodyPr>
            <a:normAutofit/>
          </a:bodyPr>
          <a:lstStyle/>
          <a:p>
            <a:pPr marL="342900" indent="-342900">
              <a:buFont typeface="Arial" panose="020B0604020202020204" pitchFamily="34" charset="0"/>
              <a:buChar char="•"/>
            </a:pPr>
            <a:r>
              <a:rPr lang="en-US" dirty="0"/>
              <a:t>Featured national-level experts on health disparities in underserved populations;</a:t>
            </a:r>
          </a:p>
          <a:p>
            <a:pPr marL="342900" indent="-342900">
              <a:buFont typeface="Arial" panose="020B0604020202020204" pitchFamily="34" charset="0"/>
              <a:buChar char="•"/>
            </a:pPr>
            <a:r>
              <a:rPr lang="en-US" dirty="0"/>
              <a:t>Local panelists joined for Michigan context;</a:t>
            </a:r>
          </a:p>
          <a:p>
            <a:pPr marL="342900" indent="-342900">
              <a:buFont typeface="Arial" panose="020B0604020202020204" pitchFamily="34" charset="0"/>
              <a:buChar char="•"/>
            </a:pPr>
            <a:r>
              <a:rPr lang="en-US" dirty="0"/>
              <a:t>Hundreds of providers &amp; community partners around Region 5 &amp; Michigan participated;</a:t>
            </a:r>
          </a:p>
          <a:p>
            <a:pPr marL="342900" indent="-342900">
              <a:buFont typeface="Arial" panose="020B0604020202020204" pitchFamily="34" charset="0"/>
              <a:buChar char="•"/>
            </a:pPr>
            <a:r>
              <a:rPr lang="en-US" dirty="0"/>
              <a:t>Videos can be watched on MSHN’s website </a:t>
            </a:r>
            <a:r>
              <a:rPr lang="en-US" dirty="0">
                <a:hlinkClick r:id="rId2"/>
              </a:rPr>
              <a:t>here</a:t>
            </a:r>
            <a:r>
              <a:rPr lang="en-US" dirty="0"/>
              <a:t>. </a:t>
            </a:r>
          </a:p>
        </p:txBody>
      </p:sp>
      <p:pic>
        <p:nvPicPr>
          <p:cNvPr id="5" name="Picture 4" descr="A collage of several people&#10;&#10;Description automatically generated">
            <a:extLst>
              <a:ext uri="{FF2B5EF4-FFF2-40B4-BE49-F238E27FC236}">
                <a16:creationId xmlns:a16="http://schemas.microsoft.com/office/drawing/2014/main" id="{DEA3D1AC-4FC1-34B1-F84F-BAB2B57DD1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7724" y="84326"/>
            <a:ext cx="6005156" cy="6412349"/>
          </a:xfrm>
          <a:prstGeom prst="rect">
            <a:avLst/>
          </a:prstGeom>
        </p:spPr>
      </p:pic>
      <p:grpSp>
        <p:nvGrpSpPr>
          <p:cNvPr id="8" name="Group 7">
            <a:extLst>
              <a:ext uri="{FF2B5EF4-FFF2-40B4-BE49-F238E27FC236}">
                <a16:creationId xmlns:a16="http://schemas.microsoft.com/office/drawing/2014/main" id="{8D4998F3-7FE9-1CC1-7FFD-798BA0C97A86}"/>
              </a:ext>
            </a:extLst>
          </p:cNvPr>
          <p:cNvGrpSpPr/>
          <p:nvPr/>
        </p:nvGrpSpPr>
        <p:grpSpPr>
          <a:xfrm>
            <a:off x="739515" y="6225813"/>
            <a:ext cx="8307986" cy="547861"/>
            <a:chOff x="739515" y="6225813"/>
            <a:chExt cx="8307986" cy="547861"/>
          </a:xfrm>
        </p:grpSpPr>
        <p:pic>
          <p:nvPicPr>
            <p:cNvPr id="6" name="Picture 5" descr="Logo&#10;&#10;Description automatically generated">
              <a:extLst>
                <a:ext uri="{FF2B5EF4-FFF2-40B4-BE49-F238E27FC236}">
                  <a16:creationId xmlns:a16="http://schemas.microsoft.com/office/drawing/2014/main" id="{D63CAABC-5CCC-D8E2-10AD-7DA78321C11F}"/>
                </a:ext>
              </a:extLst>
            </p:cNvPr>
            <p:cNvPicPr>
              <a:picLocks noChangeAspect="1"/>
            </p:cNvPicPr>
            <p:nvPr/>
          </p:nvPicPr>
          <p:blipFill>
            <a:blip r:embed="rId4"/>
            <a:stretch>
              <a:fillRect/>
            </a:stretch>
          </p:blipFill>
          <p:spPr>
            <a:xfrm>
              <a:off x="739515" y="6225813"/>
              <a:ext cx="1519003" cy="477392"/>
            </a:xfrm>
            <a:prstGeom prst="rect">
              <a:avLst/>
            </a:prstGeom>
          </p:spPr>
        </p:pic>
        <p:sp>
          <p:nvSpPr>
            <p:cNvPr id="7" name="TextBox 6">
              <a:extLst>
                <a:ext uri="{FF2B5EF4-FFF2-40B4-BE49-F238E27FC236}">
                  <a16:creationId xmlns:a16="http://schemas.microsoft.com/office/drawing/2014/main" id="{5CA0BD9F-E4D8-AE4F-FDCF-63FD727686DE}"/>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337839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32410-E80B-2FFF-C183-2B2D8F64CE58}"/>
              </a:ext>
            </a:extLst>
          </p:cNvPr>
          <p:cNvSpPr>
            <a:spLocks noGrp="1"/>
          </p:cNvSpPr>
          <p:nvPr>
            <p:ph type="title"/>
          </p:nvPr>
        </p:nvSpPr>
        <p:spPr>
          <a:xfrm>
            <a:off x="677335" y="90622"/>
            <a:ext cx="8744152" cy="1826581"/>
          </a:xfrm>
        </p:spPr>
        <p:txBody>
          <a:bodyPr/>
          <a:lstStyle/>
          <a:p>
            <a:pPr algn="ctr"/>
            <a:r>
              <a:rPr lang="en-US" dirty="0"/>
              <a:t>Equity Upstream: </a:t>
            </a:r>
            <a:br>
              <a:rPr lang="en-US" dirty="0"/>
            </a:br>
            <a:r>
              <a:rPr lang="en-US" dirty="0"/>
              <a:t>Learning Collaborative</a:t>
            </a:r>
          </a:p>
        </p:txBody>
      </p:sp>
      <p:sp>
        <p:nvSpPr>
          <p:cNvPr id="3" name="Text Placeholder 2">
            <a:extLst>
              <a:ext uri="{FF2B5EF4-FFF2-40B4-BE49-F238E27FC236}">
                <a16:creationId xmlns:a16="http://schemas.microsoft.com/office/drawing/2014/main" id="{DEF0B430-99FF-6367-60DA-6395B20BB499}"/>
              </a:ext>
            </a:extLst>
          </p:cNvPr>
          <p:cNvSpPr>
            <a:spLocks noGrp="1"/>
          </p:cNvSpPr>
          <p:nvPr>
            <p:ph type="body" idx="1"/>
          </p:nvPr>
        </p:nvSpPr>
        <p:spPr>
          <a:xfrm>
            <a:off x="710109" y="2151485"/>
            <a:ext cx="8046535" cy="3794035"/>
          </a:xfrm>
        </p:spPr>
        <p:txBody>
          <a:bodyPr>
            <a:normAutofit/>
          </a:bodyPr>
          <a:lstStyle/>
          <a:p>
            <a:pPr marL="342900" indent="-342900">
              <a:buFont typeface="Arial" panose="020B0604020202020204" pitchFamily="34" charset="0"/>
              <a:buChar char="•"/>
            </a:pPr>
            <a:r>
              <a:rPr lang="en-US" dirty="0"/>
              <a:t>Pilot with 8 MSHN providers located in diverse communities</a:t>
            </a:r>
          </a:p>
          <a:p>
            <a:pPr marL="342900" indent="-342900">
              <a:buFont typeface="Arial" panose="020B0604020202020204" pitchFamily="34" charset="0"/>
              <a:buChar char="•"/>
            </a:pPr>
            <a:r>
              <a:rPr lang="en-US" dirty="0"/>
              <a:t>Represent multiple levels of care: </a:t>
            </a:r>
          </a:p>
          <a:p>
            <a:pPr marL="800100" lvl="1" indent="-342900">
              <a:buFont typeface="Arial" panose="020B0604020202020204" pitchFamily="34" charset="0"/>
              <a:buChar char="•"/>
            </a:pPr>
            <a:r>
              <a:rPr lang="en-US" dirty="0"/>
              <a:t>Residential, Outpatient, OTP (MOUD</a:t>
            </a:r>
            <a:r>
              <a:rPr lang="en-US"/>
              <a:t>)</a:t>
            </a:r>
            <a:r>
              <a:rPr lang="en-US" dirty="0"/>
              <a:t> &amp; a CMH</a:t>
            </a:r>
          </a:p>
          <a:p>
            <a:pPr marL="800100" lvl="1" indent="-342900">
              <a:buFont typeface="Arial" panose="020B0604020202020204" pitchFamily="34" charset="0"/>
              <a:buChar char="•"/>
            </a:pPr>
            <a:r>
              <a:rPr lang="en-US" dirty="0"/>
              <a:t>Recovery Housing &amp; Community Recovery</a:t>
            </a:r>
          </a:p>
          <a:p>
            <a:pPr marL="800100" lvl="1" indent="-342900">
              <a:buFont typeface="Arial" panose="020B0604020202020204" pitchFamily="34" charset="0"/>
              <a:buChar char="•"/>
            </a:pPr>
            <a:r>
              <a:rPr lang="en-US" dirty="0"/>
              <a:t>Prevention</a:t>
            </a:r>
          </a:p>
          <a:p>
            <a:pPr marL="342900" indent="-342900">
              <a:buFont typeface="Arial" panose="020B0604020202020204" pitchFamily="34" charset="0"/>
              <a:buChar char="•"/>
            </a:pPr>
            <a:r>
              <a:rPr lang="en-US" dirty="0"/>
              <a:t>Reviewing internal data</a:t>
            </a:r>
          </a:p>
          <a:p>
            <a:pPr marL="342900" indent="-342900">
              <a:buFont typeface="Arial" panose="020B0604020202020204" pitchFamily="34" charset="0"/>
              <a:buChar char="•"/>
            </a:pPr>
            <a:r>
              <a:rPr lang="en-US" dirty="0"/>
              <a:t>Seeking community input</a:t>
            </a:r>
          </a:p>
          <a:p>
            <a:pPr marL="342900" indent="-342900">
              <a:buFont typeface="Arial" panose="020B0604020202020204" pitchFamily="34" charset="0"/>
              <a:buChar char="•"/>
            </a:pPr>
            <a:r>
              <a:rPr lang="en-US" dirty="0"/>
              <a:t>Developing action plans to increase access, initiation &amp; engagement</a:t>
            </a:r>
          </a:p>
        </p:txBody>
      </p:sp>
      <p:grpSp>
        <p:nvGrpSpPr>
          <p:cNvPr id="7" name="Group 6">
            <a:extLst>
              <a:ext uri="{FF2B5EF4-FFF2-40B4-BE49-F238E27FC236}">
                <a16:creationId xmlns:a16="http://schemas.microsoft.com/office/drawing/2014/main" id="{6C217FA2-86B9-F899-641E-0E8C01002F7D}"/>
              </a:ext>
            </a:extLst>
          </p:cNvPr>
          <p:cNvGrpSpPr/>
          <p:nvPr/>
        </p:nvGrpSpPr>
        <p:grpSpPr>
          <a:xfrm>
            <a:off x="739515" y="6225813"/>
            <a:ext cx="8307986" cy="547861"/>
            <a:chOff x="739515" y="6225813"/>
            <a:chExt cx="8307986" cy="547861"/>
          </a:xfrm>
        </p:grpSpPr>
        <p:pic>
          <p:nvPicPr>
            <p:cNvPr id="5" name="Picture 4" descr="Logo&#10;&#10;Description automatically generated">
              <a:extLst>
                <a:ext uri="{FF2B5EF4-FFF2-40B4-BE49-F238E27FC236}">
                  <a16:creationId xmlns:a16="http://schemas.microsoft.com/office/drawing/2014/main" id="{F2052C4F-48B3-DDC1-6E67-F30CE7EF0276}"/>
                </a:ext>
              </a:extLst>
            </p:cNvPr>
            <p:cNvPicPr>
              <a:picLocks noChangeAspect="1"/>
            </p:cNvPicPr>
            <p:nvPr/>
          </p:nvPicPr>
          <p:blipFill>
            <a:blip r:embed="rId2"/>
            <a:stretch>
              <a:fillRect/>
            </a:stretch>
          </p:blipFill>
          <p:spPr>
            <a:xfrm>
              <a:off x="739515" y="6225813"/>
              <a:ext cx="1519003" cy="477392"/>
            </a:xfrm>
            <a:prstGeom prst="rect">
              <a:avLst/>
            </a:prstGeom>
          </p:spPr>
        </p:pic>
        <p:sp>
          <p:nvSpPr>
            <p:cNvPr id="6" name="TextBox 5">
              <a:extLst>
                <a:ext uri="{FF2B5EF4-FFF2-40B4-BE49-F238E27FC236}">
                  <a16:creationId xmlns:a16="http://schemas.microsoft.com/office/drawing/2014/main" id="{8B1A610D-B500-8F23-AEA9-FC1F2CFF0E87}"/>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244043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76F5-0001-E12B-F70B-24CE2D88F75D}"/>
              </a:ext>
            </a:extLst>
          </p:cNvPr>
          <p:cNvSpPr>
            <a:spLocks noGrp="1"/>
          </p:cNvSpPr>
          <p:nvPr>
            <p:ph type="title"/>
          </p:nvPr>
        </p:nvSpPr>
        <p:spPr>
          <a:xfrm>
            <a:off x="686423" y="1339245"/>
            <a:ext cx="9382479" cy="1808053"/>
          </a:xfrm>
        </p:spPr>
        <p:txBody>
          <a:bodyPr>
            <a:noAutofit/>
          </a:bodyPr>
          <a:lstStyle/>
          <a:p>
            <a:pPr algn="ctr"/>
            <a:r>
              <a:rPr lang="en-US" sz="4800" dirty="0">
                <a:solidFill>
                  <a:srgbClr val="919E39"/>
                </a:solidFill>
              </a:rPr>
              <a:t>Grant Funding Update</a:t>
            </a:r>
          </a:p>
        </p:txBody>
      </p:sp>
      <p:sp>
        <p:nvSpPr>
          <p:cNvPr id="3" name="Text Placeholder 2">
            <a:extLst>
              <a:ext uri="{FF2B5EF4-FFF2-40B4-BE49-F238E27FC236}">
                <a16:creationId xmlns:a16="http://schemas.microsoft.com/office/drawing/2014/main" id="{C866133E-E966-CE78-32C5-27614AC46DCA}"/>
              </a:ext>
            </a:extLst>
          </p:cNvPr>
          <p:cNvSpPr>
            <a:spLocks noGrp="1"/>
          </p:cNvSpPr>
          <p:nvPr>
            <p:ph type="body" idx="1"/>
          </p:nvPr>
        </p:nvSpPr>
        <p:spPr>
          <a:xfrm>
            <a:off x="1220277" y="3679751"/>
            <a:ext cx="8596668" cy="860400"/>
          </a:xfrm>
        </p:spPr>
        <p:txBody>
          <a:bodyPr vert="horz" lIns="91440" tIns="45720" rIns="91440" bIns="45720" rtlCol="0" anchor="t">
            <a:noAutofit/>
          </a:bodyPr>
          <a:lstStyle/>
          <a:p>
            <a:pPr algn="ctr"/>
            <a:r>
              <a:rPr lang="en-US" sz="2800" dirty="0"/>
              <a:t>Heather English</a:t>
            </a:r>
            <a:endParaRPr lang="en-US" dirty="0"/>
          </a:p>
          <a:p>
            <a:pPr algn="ctr"/>
            <a:r>
              <a:rPr lang="en-US" sz="2800" i="1" dirty="0"/>
              <a:t>Grant Coordinator</a:t>
            </a:r>
            <a:endParaRPr lang="en-US" dirty="0"/>
          </a:p>
          <a:p>
            <a:pPr algn="ctr"/>
            <a:endParaRPr lang="en-US" sz="2800" i="1" dirty="0"/>
          </a:p>
        </p:txBody>
      </p:sp>
      <p:grpSp>
        <p:nvGrpSpPr>
          <p:cNvPr id="9" name="Group 8">
            <a:extLst>
              <a:ext uri="{FF2B5EF4-FFF2-40B4-BE49-F238E27FC236}">
                <a16:creationId xmlns:a16="http://schemas.microsoft.com/office/drawing/2014/main" id="{5297A09B-A4E7-294B-45F3-26EDB003A3AB}"/>
              </a:ext>
            </a:extLst>
          </p:cNvPr>
          <p:cNvGrpSpPr/>
          <p:nvPr/>
        </p:nvGrpSpPr>
        <p:grpSpPr>
          <a:xfrm>
            <a:off x="739515" y="6225813"/>
            <a:ext cx="8307986" cy="547861"/>
            <a:chOff x="739515" y="6225813"/>
            <a:chExt cx="8307986" cy="547861"/>
          </a:xfrm>
        </p:grpSpPr>
        <p:pic>
          <p:nvPicPr>
            <p:cNvPr id="7" name="Picture 6" descr="Logo&#10;&#10;Description automatically generated">
              <a:extLst>
                <a:ext uri="{FF2B5EF4-FFF2-40B4-BE49-F238E27FC236}">
                  <a16:creationId xmlns:a16="http://schemas.microsoft.com/office/drawing/2014/main" id="{ED86DED9-E055-0DCF-7525-41799AD23481}"/>
                </a:ext>
              </a:extLst>
            </p:cNvPr>
            <p:cNvPicPr>
              <a:picLocks noChangeAspect="1"/>
            </p:cNvPicPr>
            <p:nvPr/>
          </p:nvPicPr>
          <p:blipFill>
            <a:blip r:embed="rId2"/>
            <a:stretch>
              <a:fillRect/>
            </a:stretch>
          </p:blipFill>
          <p:spPr>
            <a:xfrm>
              <a:off x="739515" y="6225813"/>
              <a:ext cx="1519003" cy="477392"/>
            </a:xfrm>
            <a:prstGeom prst="rect">
              <a:avLst/>
            </a:prstGeom>
          </p:spPr>
        </p:pic>
        <p:sp>
          <p:nvSpPr>
            <p:cNvPr id="8" name="TextBox 7">
              <a:extLst>
                <a:ext uri="{FF2B5EF4-FFF2-40B4-BE49-F238E27FC236}">
                  <a16:creationId xmlns:a16="http://schemas.microsoft.com/office/drawing/2014/main" id="{F1210F0A-75B0-B027-1BEA-5C7D9F14E052}"/>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
        <p:nvSpPr>
          <p:cNvPr id="4" name="Text Placeholder 2">
            <a:extLst>
              <a:ext uri="{FF2B5EF4-FFF2-40B4-BE49-F238E27FC236}">
                <a16:creationId xmlns:a16="http://schemas.microsoft.com/office/drawing/2014/main" id="{08E8802E-39DF-1B9A-D5A0-C9BD5B26DBB5}"/>
              </a:ext>
            </a:extLst>
          </p:cNvPr>
          <p:cNvSpPr txBox="1">
            <a:spLocks/>
          </p:cNvSpPr>
          <p:nvPr/>
        </p:nvSpPr>
        <p:spPr>
          <a:xfrm>
            <a:off x="917032" y="1936648"/>
            <a:ext cx="8596668" cy="4412654"/>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2757702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32410-E80B-2FFF-C183-2B2D8F64CE58}"/>
              </a:ext>
            </a:extLst>
          </p:cNvPr>
          <p:cNvSpPr>
            <a:spLocks noGrp="1"/>
          </p:cNvSpPr>
          <p:nvPr>
            <p:ph type="title"/>
          </p:nvPr>
        </p:nvSpPr>
        <p:spPr>
          <a:xfrm>
            <a:off x="914948" y="25073"/>
            <a:ext cx="8596668" cy="1826581"/>
          </a:xfrm>
        </p:spPr>
        <p:txBody>
          <a:bodyPr/>
          <a:lstStyle/>
          <a:p>
            <a:pPr algn="ctr"/>
            <a:r>
              <a:rPr lang="en-US" dirty="0"/>
              <a:t>State Opioid Response (SOR)</a:t>
            </a:r>
            <a:endParaRPr lang="en-US"/>
          </a:p>
        </p:txBody>
      </p:sp>
      <p:sp>
        <p:nvSpPr>
          <p:cNvPr id="3" name="Text Placeholder 2">
            <a:extLst>
              <a:ext uri="{FF2B5EF4-FFF2-40B4-BE49-F238E27FC236}">
                <a16:creationId xmlns:a16="http://schemas.microsoft.com/office/drawing/2014/main" id="{DEF0B430-99FF-6367-60DA-6395B20BB499}"/>
              </a:ext>
            </a:extLst>
          </p:cNvPr>
          <p:cNvSpPr>
            <a:spLocks noGrp="1"/>
          </p:cNvSpPr>
          <p:nvPr>
            <p:ph type="body" idx="1"/>
          </p:nvPr>
        </p:nvSpPr>
        <p:spPr>
          <a:xfrm>
            <a:off x="1725059" y="2615513"/>
            <a:ext cx="8046535" cy="3665081"/>
          </a:xfrm>
        </p:spPr>
        <p:txBody>
          <a:bodyPr>
            <a:normAutofit/>
          </a:bodyPr>
          <a:lstStyle/>
          <a:p>
            <a:pPr marL="342900" indent="-342900">
              <a:buFont typeface="Wingdings" panose="020B0604020202020204" pitchFamily="34" charset="0"/>
              <a:buChar char="Ø"/>
            </a:pPr>
            <a:r>
              <a:rPr lang="en-US" sz="2800" dirty="0"/>
              <a:t>SOR-3 Year 2 begins 10/1</a:t>
            </a:r>
          </a:p>
          <a:p>
            <a:pPr marL="800100" lvl="1" indent="-342900">
              <a:buFont typeface="Wingdings" panose="020B0604020202020204" pitchFamily="34" charset="0"/>
              <a:buChar char="Ø"/>
            </a:pPr>
            <a:endParaRPr lang="en-US" sz="2600" dirty="0"/>
          </a:p>
          <a:p>
            <a:pPr marL="342900" indent="-342900">
              <a:buFont typeface="Wingdings" panose="020B0604020202020204" pitchFamily="34" charset="0"/>
              <a:buChar char="Ø"/>
            </a:pPr>
            <a:r>
              <a:rPr lang="en-US" sz="2800" dirty="0"/>
              <a:t>SOR-4 pending</a:t>
            </a:r>
          </a:p>
        </p:txBody>
      </p:sp>
      <p:grpSp>
        <p:nvGrpSpPr>
          <p:cNvPr id="7" name="Group 6">
            <a:extLst>
              <a:ext uri="{FF2B5EF4-FFF2-40B4-BE49-F238E27FC236}">
                <a16:creationId xmlns:a16="http://schemas.microsoft.com/office/drawing/2014/main" id="{04EDA19F-EFDC-7141-0F53-26328D9E48B0}"/>
              </a:ext>
            </a:extLst>
          </p:cNvPr>
          <p:cNvGrpSpPr/>
          <p:nvPr/>
        </p:nvGrpSpPr>
        <p:grpSpPr>
          <a:xfrm>
            <a:off x="739515" y="6225813"/>
            <a:ext cx="8307986" cy="547861"/>
            <a:chOff x="739515" y="6225813"/>
            <a:chExt cx="8307986" cy="547861"/>
          </a:xfrm>
        </p:grpSpPr>
        <p:pic>
          <p:nvPicPr>
            <p:cNvPr id="5" name="Picture 4" descr="Logo&#10;&#10;Description automatically generated">
              <a:extLst>
                <a:ext uri="{FF2B5EF4-FFF2-40B4-BE49-F238E27FC236}">
                  <a16:creationId xmlns:a16="http://schemas.microsoft.com/office/drawing/2014/main" id="{C85AE095-59F4-F534-5E07-F167EE86521A}"/>
                </a:ext>
              </a:extLst>
            </p:cNvPr>
            <p:cNvPicPr>
              <a:picLocks noChangeAspect="1"/>
            </p:cNvPicPr>
            <p:nvPr/>
          </p:nvPicPr>
          <p:blipFill>
            <a:blip r:embed="rId2"/>
            <a:stretch>
              <a:fillRect/>
            </a:stretch>
          </p:blipFill>
          <p:spPr>
            <a:xfrm>
              <a:off x="739515" y="6225813"/>
              <a:ext cx="1519003" cy="477392"/>
            </a:xfrm>
            <a:prstGeom prst="rect">
              <a:avLst/>
            </a:prstGeom>
          </p:spPr>
        </p:pic>
        <p:sp>
          <p:nvSpPr>
            <p:cNvPr id="6" name="TextBox 5">
              <a:extLst>
                <a:ext uri="{FF2B5EF4-FFF2-40B4-BE49-F238E27FC236}">
                  <a16:creationId xmlns:a16="http://schemas.microsoft.com/office/drawing/2014/main" id="{A7A39994-50FF-351A-36A3-FF3C2DCB97D8}"/>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576218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32410-E80B-2FFF-C183-2B2D8F64CE58}"/>
              </a:ext>
            </a:extLst>
          </p:cNvPr>
          <p:cNvSpPr>
            <a:spLocks noGrp="1"/>
          </p:cNvSpPr>
          <p:nvPr>
            <p:ph type="title"/>
          </p:nvPr>
        </p:nvSpPr>
        <p:spPr>
          <a:xfrm>
            <a:off x="677335" y="377396"/>
            <a:ext cx="8596668" cy="1826581"/>
          </a:xfrm>
        </p:spPr>
        <p:txBody>
          <a:bodyPr vert="horz" lIns="91440" tIns="45720" rIns="91440" bIns="45720" rtlCol="0" anchor="ctr">
            <a:normAutofit/>
          </a:bodyPr>
          <a:lstStyle/>
          <a:p>
            <a:pPr algn="ctr"/>
            <a:r>
              <a:rPr lang="en-US" dirty="0"/>
              <a:t>COVID/ARPA/Other</a:t>
            </a:r>
          </a:p>
        </p:txBody>
      </p:sp>
      <p:sp>
        <p:nvSpPr>
          <p:cNvPr id="3" name="Text Placeholder 2">
            <a:extLst>
              <a:ext uri="{FF2B5EF4-FFF2-40B4-BE49-F238E27FC236}">
                <a16:creationId xmlns:a16="http://schemas.microsoft.com/office/drawing/2014/main" id="{DEF0B430-99FF-6367-60DA-6395B20BB499}"/>
              </a:ext>
            </a:extLst>
          </p:cNvPr>
          <p:cNvSpPr>
            <a:spLocks noGrp="1"/>
          </p:cNvSpPr>
          <p:nvPr>
            <p:ph type="body" idx="1"/>
          </p:nvPr>
        </p:nvSpPr>
        <p:spPr>
          <a:xfrm>
            <a:off x="807591" y="2106673"/>
            <a:ext cx="8046535" cy="3665081"/>
          </a:xfrm>
        </p:spPr>
        <p:txBody>
          <a:bodyPr>
            <a:normAutofit/>
          </a:bodyPr>
          <a:lstStyle/>
          <a:p>
            <a:pPr marL="457200" indent="-457200">
              <a:buFont typeface="Wingdings" charset="2"/>
              <a:buChar char="Ø"/>
            </a:pPr>
            <a:r>
              <a:rPr lang="en-US" sz="2800" b="1" dirty="0"/>
              <a:t>COVID </a:t>
            </a:r>
            <a:r>
              <a:rPr lang="en-US" sz="2800" dirty="0"/>
              <a:t>funding ends 3/14/24</a:t>
            </a:r>
            <a:endParaRPr lang="en-US"/>
          </a:p>
          <a:p>
            <a:pPr marL="457200" indent="-457200">
              <a:buFont typeface="Wingdings" charset="2"/>
              <a:buChar char="Ø"/>
            </a:pPr>
            <a:r>
              <a:rPr lang="en-US" sz="2800" b="1" dirty="0"/>
              <a:t>ARPA </a:t>
            </a:r>
            <a:r>
              <a:rPr lang="en-US" sz="2800" dirty="0"/>
              <a:t>through FY26</a:t>
            </a:r>
          </a:p>
          <a:p>
            <a:pPr marL="914400" lvl="1" indent="-457200">
              <a:buFont typeface="Wingdings" charset="2"/>
              <a:buChar char="Ø"/>
            </a:pPr>
            <a:r>
              <a:rPr lang="en-US" sz="2600" i="1" dirty="0"/>
              <a:t>Many local twps. have unspent funds</a:t>
            </a:r>
          </a:p>
        </p:txBody>
      </p:sp>
      <p:grpSp>
        <p:nvGrpSpPr>
          <p:cNvPr id="7" name="Group 6">
            <a:extLst>
              <a:ext uri="{FF2B5EF4-FFF2-40B4-BE49-F238E27FC236}">
                <a16:creationId xmlns:a16="http://schemas.microsoft.com/office/drawing/2014/main" id="{5F07EA03-EB9C-38ED-2FB0-60451C4F690D}"/>
              </a:ext>
            </a:extLst>
          </p:cNvPr>
          <p:cNvGrpSpPr/>
          <p:nvPr/>
        </p:nvGrpSpPr>
        <p:grpSpPr>
          <a:xfrm>
            <a:off x="739515" y="6225813"/>
            <a:ext cx="8307986" cy="547861"/>
            <a:chOff x="739515" y="6225813"/>
            <a:chExt cx="8307986" cy="547861"/>
          </a:xfrm>
        </p:grpSpPr>
        <p:pic>
          <p:nvPicPr>
            <p:cNvPr id="5" name="Picture 4" descr="Logo&#10;&#10;Description automatically generated">
              <a:extLst>
                <a:ext uri="{FF2B5EF4-FFF2-40B4-BE49-F238E27FC236}">
                  <a16:creationId xmlns:a16="http://schemas.microsoft.com/office/drawing/2014/main" id="{A3C3F671-0B4D-5696-6A6C-9C945B8F326E}"/>
                </a:ext>
              </a:extLst>
            </p:cNvPr>
            <p:cNvPicPr>
              <a:picLocks noChangeAspect="1"/>
            </p:cNvPicPr>
            <p:nvPr/>
          </p:nvPicPr>
          <p:blipFill>
            <a:blip r:embed="rId2"/>
            <a:stretch>
              <a:fillRect/>
            </a:stretch>
          </p:blipFill>
          <p:spPr>
            <a:xfrm>
              <a:off x="739515" y="6225813"/>
              <a:ext cx="1519003" cy="477392"/>
            </a:xfrm>
            <a:prstGeom prst="rect">
              <a:avLst/>
            </a:prstGeom>
          </p:spPr>
        </p:pic>
        <p:sp>
          <p:nvSpPr>
            <p:cNvPr id="6" name="TextBox 5">
              <a:extLst>
                <a:ext uri="{FF2B5EF4-FFF2-40B4-BE49-F238E27FC236}">
                  <a16:creationId xmlns:a16="http://schemas.microsoft.com/office/drawing/2014/main" id="{2E8263F2-9A0D-0437-6A73-59CBA14A5BBD}"/>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1494282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32410-E80B-2FFF-C183-2B2D8F64CE58}"/>
              </a:ext>
            </a:extLst>
          </p:cNvPr>
          <p:cNvSpPr>
            <a:spLocks noGrp="1"/>
          </p:cNvSpPr>
          <p:nvPr>
            <p:ph type="title"/>
          </p:nvPr>
        </p:nvSpPr>
        <p:spPr>
          <a:xfrm>
            <a:off x="677335" y="377396"/>
            <a:ext cx="8596668" cy="1826581"/>
          </a:xfrm>
        </p:spPr>
        <p:txBody>
          <a:bodyPr vert="horz" lIns="91440" tIns="45720" rIns="91440" bIns="45720" rtlCol="0" anchor="ctr">
            <a:normAutofit/>
          </a:bodyPr>
          <a:lstStyle/>
          <a:p>
            <a:pPr algn="ctr"/>
            <a:r>
              <a:rPr lang="en-US" dirty="0"/>
              <a:t>Opioid Settlement Funds</a:t>
            </a:r>
          </a:p>
        </p:txBody>
      </p:sp>
      <p:sp>
        <p:nvSpPr>
          <p:cNvPr id="3" name="Text Placeholder 2">
            <a:extLst>
              <a:ext uri="{FF2B5EF4-FFF2-40B4-BE49-F238E27FC236}">
                <a16:creationId xmlns:a16="http://schemas.microsoft.com/office/drawing/2014/main" id="{DEF0B430-99FF-6367-60DA-6395B20BB499}"/>
              </a:ext>
            </a:extLst>
          </p:cNvPr>
          <p:cNvSpPr>
            <a:spLocks noGrp="1"/>
          </p:cNvSpPr>
          <p:nvPr>
            <p:ph type="body" idx="1"/>
          </p:nvPr>
        </p:nvSpPr>
        <p:spPr>
          <a:xfrm>
            <a:off x="677335" y="2575596"/>
            <a:ext cx="8046535" cy="3665081"/>
          </a:xfrm>
        </p:spPr>
        <p:txBody>
          <a:bodyPr>
            <a:normAutofit/>
          </a:bodyPr>
          <a:lstStyle/>
          <a:p>
            <a:pPr marL="914400" lvl="1" indent="-457200">
              <a:buFont typeface="Wingdings" charset="2"/>
              <a:buChar char="Ø"/>
            </a:pPr>
            <a:r>
              <a:rPr lang="en-US" sz="2600" dirty="0">
                <a:ea typeface="+mn-lt"/>
                <a:cs typeface="+mn-lt"/>
              </a:rPr>
              <a:t>Many townships have unspent funds</a:t>
            </a:r>
          </a:p>
          <a:p>
            <a:pPr marL="914400" lvl="1" indent="-457200">
              <a:buFont typeface="Wingdings" charset="2"/>
              <a:buChar char="Ø"/>
            </a:pPr>
            <a:r>
              <a:rPr lang="en-US" sz="2600" dirty="0">
                <a:ea typeface="+mn-lt"/>
                <a:cs typeface="+mn-lt"/>
              </a:rPr>
              <a:t>https://micounties.org/opioid-settlement-resource-center/</a:t>
            </a:r>
            <a:endParaRPr lang="en-US" sz="2600"/>
          </a:p>
        </p:txBody>
      </p:sp>
      <p:grpSp>
        <p:nvGrpSpPr>
          <p:cNvPr id="7" name="Group 6">
            <a:extLst>
              <a:ext uri="{FF2B5EF4-FFF2-40B4-BE49-F238E27FC236}">
                <a16:creationId xmlns:a16="http://schemas.microsoft.com/office/drawing/2014/main" id="{5F07EA03-EB9C-38ED-2FB0-60451C4F690D}"/>
              </a:ext>
            </a:extLst>
          </p:cNvPr>
          <p:cNvGrpSpPr/>
          <p:nvPr/>
        </p:nvGrpSpPr>
        <p:grpSpPr>
          <a:xfrm>
            <a:off x="739515" y="6225813"/>
            <a:ext cx="8307986" cy="547861"/>
            <a:chOff x="739515" y="6225813"/>
            <a:chExt cx="8307986" cy="547861"/>
          </a:xfrm>
        </p:grpSpPr>
        <p:pic>
          <p:nvPicPr>
            <p:cNvPr id="5" name="Picture 4" descr="Logo&#10;&#10;Description automatically generated">
              <a:extLst>
                <a:ext uri="{FF2B5EF4-FFF2-40B4-BE49-F238E27FC236}">
                  <a16:creationId xmlns:a16="http://schemas.microsoft.com/office/drawing/2014/main" id="{A3C3F671-0B4D-5696-6A6C-9C945B8F326E}"/>
                </a:ext>
              </a:extLst>
            </p:cNvPr>
            <p:cNvPicPr>
              <a:picLocks noChangeAspect="1"/>
            </p:cNvPicPr>
            <p:nvPr/>
          </p:nvPicPr>
          <p:blipFill>
            <a:blip r:embed="rId2"/>
            <a:stretch>
              <a:fillRect/>
            </a:stretch>
          </p:blipFill>
          <p:spPr>
            <a:xfrm>
              <a:off x="739515" y="6225813"/>
              <a:ext cx="1519003" cy="477392"/>
            </a:xfrm>
            <a:prstGeom prst="rect">
              <a:avLst/>
            </a:prstGeom>
          </p:spPr>
        </p:pic>
        <p:sp>
          <p:nvSpPr>
            <p:cNvPr id="6" name="TextBox 5">
              <a:extLst>
                <a:ext uri="{FF2B5EF4-FFF2-40B4-BE49-F238E27FC236}">
                  <a16:creationId xmlns:a16="http://schemas.microsoft.com/office/drawing/2014/main" id="{2E8263F2-9A0D-0437-6A73-59CBA14A5BBD}"/>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3645074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4D8B7-EF41-A965-3C1C-929E79AADAFB}"/>
              </a:ext>
            </a:extLst>
          </p:cNvPr>
          <p:cNvSpPr>
            <a:spLocks noGrp="1"/>
          </p:cNvSpPr>
          <p:nvPr>
            <p:ph type="title"/>
          </p:nvPr>
        </p:nvSpPr>
        <p:spPr/>
        <p:txBody>
          <a:bodyPr/>
          <a:lstStyle/>
          <a:p>
            <a:pPr algn="ctr"/>
            <a:r>
              <a:rPr lang="en-US" dirty="0">
                <a:solidFill>
                  <a:srgbClr val="919E39"/>
                </a:solidFill>
              </a:rPr>
              <a:t>Plenary Session Agenda</a:t>
            </a:r>
            <a:endParaRPr lang="en-US"/>
          </a:p>
        </p:txBody>
      </p:sp>
      <p:sp>
        <p:nvSpPr>
          <p:cNvPr id="3" name="Content Placeholder 2">
            <a:extLst>
              <a:ext uri="{FF2B5EF4-FFF2-40B4-BE49-F238E27FC236}">
                <a16:creationId xmlns:a16="http://schemas.microsoft.com/office/drawing/2014/main" id="{FD89CF5D-8E92-C216-AD42-C67091095366}"/>
              </a:ext>
            </a:extLst>
          </p:cNvPr>
          <p:cNvSpPr>
            <a:spLocks noGrp="1"/>
          </p:cNvSpPr>
          <p:nvPr>
            <p:ph idx="1"/>
          </p:nvPr>
        </p:nvSpPr>
        <p:spPr>
          <a:xfrm>
            <a:off x="1106574" y="1806258"/>
            <a:ext cx="8596668" cy="4409085"/>
          </a:xfrm>
        </p:spPr>
        <p:txBody>
          <a:bodyPr vert="horz" lIns="91440" tIns="45720" rIns="91440" bIns="45720" rtlCol="0" anchor="t">
            <a:normAutofit/>
          </a:bodyPr>
          <a:lstStyle/>
          <a:p>
            <a:pPr indent="0">
              <a:spcBef>
                <a:spcPts val="0"/>
              </a:spcBef>
            </a:pPr>
            <a:r>
              <a:rPr lang="en-US" sz="2400" dirty="0">
                <a:ea typeface="+mn-lt"/>
                <a:cs typeface="+mn-lt"/>
              </a:rPr>
              <a:t>Joe Sedlock:  Welcome </a:t>
            </a:r>
            <a:endParaRPr lang="en-US" sz="2400" dirty="0"/>
          </a:p>
          <a:p>
            <a:pPr indent="0">
              <a:spcBef>
                <a:spcPts val="0"/>
              </a:spcBef>
            </a:pPr>
            <a:endParaRPr lang="en-US" sz="2400" dirty="0">
              <a:ea typeface="+mn-lt"/>
              <a:cs typeface="+mn-lt"/>
            </a:endParaRPr>
          </a:p>
          <a:p>
            <a:pPr indent="0">
              <a:spcBef>
                <a:spcPts val="0"/>
              </a:spcBef>
            </a:pPr>
            <a:r>
              <a:rPr lang="en-US" sz="2400" dirty="0">
                <a:ea typeface="+mn-lt"/>
                <a:cs typeface="+mn-lt"/>
              </a:rPr>
              <a:t>Sarah Andreotti:  Regional Synar Update</a:t>
            </a:r>
          </a:p>
          <a:p>
            <a:pPr marL="0" indent="0">
              <a:spcBef>
                <a:spcPts val="0"/>
              </a:spcBef>
              <a:buNone/>
            </a:pPr>
            <a:endParaRPr lang="en-US" sz="2400" dirty="0">
              <a:ea typeface="+mn-lt"/>
              <a:cs typeface="+mn-lt"/>
            </a:endParaRPr>
          </a:p>
          <a:p>
            <a:pPr indent="0">
              <a:spcBef>
                <a:spcPts val="0"/>
              </a:spcBef>
            </a:pPr>
            <a:r>
              <a:rPr lang="en-US" sz="2400" dirty="0">
                <a:ea typeface="+mn-lt"/>
                <a:cs typeface="+mn-lt"/>
              </a:rPr>
              <a:t>Dr. Dani Meier: </a:t>
            </a:r>
          </a:p>
          <a:p>
            <a:pPr lvl="1" indent="0">
              <a:spcBef>
                <a:spcPts val="0"/>
              </a:spcBef>
            </a:pPr>
            <a:r>
              <a:rPr lang="en-US" sz="2400" dirty="0">
                <a:ea typeface="+mn-lt"/>
                <a:cs typeface="+mn-lt"/>
              </a:rPr>
              <a:t>MSHN FY24-25 Strategic Plan</a:t>
            </a:r>
            <a:endParaRPr lang="en-US" sz="2400" dirty="0"/>
          </a:p>
          <a:p>
            <a:pPr lvl="1" indent="0">
              <a:spcBef>
                <a:spcPts val="0"/>
              </a:spcBef>
            </a:pPr>
            <a:r>
              <a:rPr lang="en-US" sz="2400" dirty="0">
                <a:ea typeface="+mn-lt"/>
                <a:cs typeface="+mn-lt"/>
              </a:rPr>
              <a:t>Equity Upstream- Learning Collaborative </a:t>
            </a:r>
            <a:endParaRPr lang="en-US" sz="2400" dirty="0"/>
          </a:p>
          <a:p>
            <a:pPr indent="0">
              <a:spcBef>
                <a:spcPts val="0"/>
              </a:spcBef>
            </a:pPr>
            <a:endParaRPr lang="en-US" sz="2400" dirty="0"/>
          </a:p>
          <a:p>
            <a:pPr indent="0">
              <a:spcBef>
                <a:spcPts val="0"/>
              </a:spcBef>
            </a:pPr>
            <a:r>
              <a:rPr lang="en-US" sz="2400" dirty="0">
                <a:ea typeface="+mn-lt"/>
                <a:cs typeface="+mn-lt"/>
              </a:rPr>
              <a:t>Heather English:  SOR Year End Closeouts</a:t>
            </a:r>
          </a:p>
          <a:p>
            <a:pPr marL="0" indent="0">
              <a:buNone/>
            </a:pPr>
            <a:endParaRPr lang="en-US" dirty="0">
              <a:ea typeface="+mn-lt"/>
              <a:cs typeface="+mn-lt"/>
            </a:endParaRPr>
          </a:p>
          <a:p>
            <a:endParaRPr lang="en-US" dirty="0">
              <a:ea typeface="+mn-lt"/>
              <a:cs typeface="+mn-lt"/>
            </a:endParaRPr>
          </a:p>
          <a:p>
            <a:pPr marL="0" indent="0">
              <a:buNone/>
            </a:pPr>
            <a:endParaRPr lang="en-US" dirty="0">
              <a:ea typeface="+mn-lt"/>
              <a:cs typeface="+mn-lt"/>
            </a:endParaRPr>
          </a:p>
          <a:p>
            <a:endParaRPr lang="en-US" dirty="0">
              <a:ea typeface="+mn-lt"/>
              <a:cs typeface="+mn-lt"/>
            </a:endParaRPr>
          </a:p>
          <a:p>
            <a:pPr marL="0" indent="0">
              <a:buNone/>
            </a:pPr>
            <a:endParaRPr lang="en-US" dirty="0">
              <a:ea typeface="+mn-lt"/>
              <a:cs typeface="+mn-lt"/>
            </a:endParaRPr>
          </a:p>
        </p:txBody>
      </p:sp>
      <p:grpSp>
        <p:nvGrpSpPr>
          <p:cNvPr id="7" name="Group 6">
            <a:extLst>
              <a:ext uri="{FF2B5EF4-FFF2-40B4-BE49-F238E27FC236}">
                <a16:creationId xmlns:a16="http://schemas.microsoft.com/office/drawing/2014/main" id="{EE022173-F811-848A-95D2-5589A898083E}"/>
              </a:ext>
            </a:extLst>
          </p:cNvPr>
          <p:cNvGrpSpPr/>
          <p:nvPr/>
        </p:nvGrpSpPr>
        <p:grpSpPr>
          <a:xfrm>
            <a:off x="739515" y="6225813"/>
            <a:ext cx="8307986" cy="547861"/>
            <a:chOff x="739515" y="6225813"/>
            <a:chExt cx="8307986" cy="547861"/>
          </a:xfrm>
        </p:grpSpPr>
        <p:pic>
          <p:nvPicPr>
            <p:cNvPr id="5" name="Picture 4" descr="Logo&#10;&#10;Description automatically generated">
              <a:extLst>
                <a:ext uri="{FF2B5EF4-FFF2-40B4-BE49-F238E27FC236}">
                  <a16:creationId xmlns:a16="http://schemas.microsoft.com/office/drawing/2014/main" id="{F62A41D7-B3B3-405A-F06B-FB7B9B736B57}"/>
                </a:ext>
              </a:extLst>
            </p:cNvPr>
            <p:cNvPicPr>
              <a:picLocks noChangeAspect="1"/>
            </p:cNvPicPr>
            <p:nvPr/>
          </p:nvPicPr>
          <p:blipFill>
            <a:blip r:embed="rId2"/>
            <a:stretch>
              <a:fillRect/>
            </a:stretch>
          </p:blipFill>
          <p:spPr>
            <a:xfrm>
              <a:off x="739515" y="6225813"/>
              <a:ext cx="1519003" cy="477392"/>
            </a:xfrm>
            <a:prstGeom prst="rect">
              <a:avLst/>
            </a:prstGeom>
          </p:spPr>
        </p:pic>
        <p:sp>
          <p:nvSpPr>
            <p:cNvPr id="6" name="TextBox 5">
              <a:extLst>
                <a:ext uri="{FF2B5EF4-FFF2-40B4-BE49-F238E27FC236}">
                  <a16:creationId xmlns:a16="http://schemas.microsoft.com/office/drawing/2014/main" id="{F8F290E2-6B55-13FE-CB6C-88EF03768F2E}"/>
                </a:ext>
              </a:extLst>
            </p:cNvPr>
            <p:cNvSpPr txBox="1"/>
            <p:nvPr/>
          </p:nvSpPr>
          <p:spPr>
            <a:xfrm>
              <a:off x="5380327" y="6496675"/>
              <a:ext cx="366717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sz="1200" b="1">
                <a:latin typeface="Garamond"/>
              </a:endParaRPr>
            </a:p>
          </p:txBody>
        </p:sp>
      </p:grpSp>
    </p:spTree>
    <p:extLst>
      <p:ext uri="{BB962C8B-B14F-4D97-AF65-F5344CB8AC3E}">
        <p14:creationId xmlns:p14="http://schemas.microsoft.com/office/powerpoint/2010/main" val="2571975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32410-E80B-2FFF-C183-2B2D8F64CE58}"/>
              </a:ext>
            </a:extLst>
          </p:cNvPr>
          <p:cNvSpPr>
            <a:spLocks noGrp="1"/>
          </p:cNvSpPr>
          <p:nvPr>
            <p:ph type="title"/>
          </p:nvPr>
        </p:nvSpPr>
        <p:spPr>
          <a:xfrm>
            <a:off x="677335" y="377396"/>
            <a:ext cx="8596668" cy="1826581"/>
          </a:xfrm>
        </p:spPr>
        <p:txBody>
          <a:bodyPr vert="horz" lIns="91440" tIns="45720" rIns="91440" bIns="45720" rtlCol="0" anchor="ctr">
            <a:normAutofit/>
          </a:bodyPr>
          <a:lstStyle/>
          <a:p>
            <a:pPr algn="ctr"/>
            <a:r>
              <a:rPr lang="en-US" dirty="0"/>
              <a:t>Data &amp; Resources</a:t>
            </a:r>
          </a:p>
        </p:txBody>
      </p:sp>
      <p:sp>
        <p:nvSpPr>
          <p:cNvPr id="3" name="Text Placeholder 2">
            <a:extLst>
              <a:ext uri="{FF2B5EF4-FFF2-40B4-BE49-F238E27FC236}">
                <a16:creationId xmlns:a16="http://schemas.microsoft.com/office/drawing/2014/main" id="{DEF0B430-99FF-6367-60DA-6395B20BB499}"/>
              </a:ext>
            </a:extLst>
          </p:cNvPr>
          <p:cNvSpPr>
            <a:spLocks noGrp="1"/>
          </p:cNvSpPr>
          <p:nvPr>
            <p:ph type="body" idx="1"/>
          </p:nvPr>
        </p:nvSpPr>
        <p:spPr>
          <a:xfrm>
            <a:off x="677335" y="2575596"/>
            <a:ext cx="9118097" cy="3659128"/>
          </a:xfrm>
        </p:spPr>
        <p:txBody>
          <a:bodyPr>
            <a:normAutofit fontScale="47500" lnSpcReduction="20000"/>
          </a:bodyPr>
          <a:lstStyle/>
          <a:p>
            <a:pPr marL="914400" lvl="1" indent="-457200">
              <a:buFont typeface="Wingdings" charset="2"/>
              <a:buChar char="Ø"/>
            </a:pPr>
            <a:r>
              <a:rPr lang="en-US" sz="2600" dirty="0">
                <a:ea typeface="+mn-lt"/>
                <a:cs typeface="+mn-lt"/>
              </a:rPr>
              <a:t>Michigan Association of Counties</a:t>
            </a:r>
            <a:r>
              <a:rPr lang="en-US" sz="2400" dirty="0">
                <a:ea typeface="+mn-lt"/>
                <a:cs typeface="+mn-lt"/>
              </a:rPr>
              <a:t> </a:t>
            </a:r>
            <a:r>
              <a:rPr lang="en-US" sz="2400" dirty="0">
                <a:ea typeface="+mn-lt"/>
                <a:cs typeface="+mn-lt"/>
                <a:hlinkClick r:id="rId2"/>
              </a:rPr>
              <a:t>https://micounties.org/opioid-settlement-resource-center/</a:t>
            </a:r>
            <a:endParaRPr lang="en-US"/>
          </a:p>
          <a:p>
            <a:pPr marL="914400" lvl="2"/>
            <a:endParaRPr lang="en-US" sz="2400" dirty="0">
              <a:ea typeface="+mn-lt"/>
              <a:cs typeface="+mn-lt"/>
            </a:endParaRPr>
          </a:p>
          <a:p>
            <a:pPr marL="914400" lvl="1" indent="-457200">
              <a:buFont typeface="Wingdings" charset="2"/>
              <a:buChar char="Ø"/>
            </a:pPr>
            <a:r>
              <a:rPr lang="en-US" sz="2600" dirty="0">
                <a:ea typeface="+mn-lt"/>
                <a:cs typeface="+mn-lt"/>
              </a:rPr>
              <a:t>Michigan Opioid Advisory Commission </a:t>
            </a:r>
            <a:r>
              <a:rPr lang="en-US" sz="2600" dirty="0">
                <a:ea typeface="+mn-lt"/>
                <a:cs typeface="+mn-lt"/>
                <a:hlinkClick r:id="rId3"/>
              </a:rPr>
              <a:t>http://council.legislature.mi.gov/Council/OAC</a:t>
            </a:r>
            <a:endParaRPr lang="en-US" sz="2600">
              <a:ea typeface="+mn-lt"/>
              <a:cs typeface="+mn-lt"/>
            </a:endParaRPr>
          </a:p>
          <a:p>
            <a:pPr marL="914400" lvl="1" indent="-457200">
              <a:buFont typeface="Wingdings" charset="2"/>
              <a:buChar char="Ø"/>
            </a:pPr>
            <a:endParaRPr lang="en-US" sz="2600" dirty="0">
              <a:ea typeface="+mn-lt"/>
              <a:cs typeface="+mn-lt"/>
            </a:endParaRPr>
          </a:p>
          <a:p>
            <a:pPr marL="914400" lvl="1" indent="-457200">
              <a:buFont typeface="Wingdings" charset="2"/>
              <a:buChar char="Ø"/>
            </a:pPr>
            <a:r>
              <a:rPr lang="en-US" sz="2600">
                <a:ea typeface="+mn-lt"/>
                <a:cs typeface="+mn-lt"/>
              </a:rPr>
              <a:t>MDHHS SUD Data Repository </a:t>
            </a:r>
            <a:r>
              <a:rPr lang="en-US" sz="2600">
                <a:ea typeface="+mn-lt"/>
                <a:cs typeface="+mn-lt"/>
                <a:hlinkClick r:id="rId4"/>
              </a:rPr>
              <a:t>https://mi-suddr.com/data/</a:t>
            </a:r>
            <a:r>
              <a:rPr lang="en-US" sz="2600">
                <a:ea typeface="+mn-lt"/>
                <a:cs typeface="+mn-lt"/>
              </a:rPr>
              <a:t> </a:t>
            </a:r>
            <a:endParaRPr lang="en-US" sz="2600" dirty="0">
              <a:ea typeface="+mn-lt"/>
              <a:cs typeface="+mn-lt"/>
            </a:endParaRPr>
          </a:p>
          <a:p>
            <a:pPr marL="914400" lvl="1" indent="-457200">
              <a:buFont typeface="Wingdings" charset="2"/>
              <a:buChar char="Ø"/>
            </a:pPr>
            <a:endParaRPr lang="en-US" sz="2600" dirty="0">
              <a:ea typeface="+mn-lt"/>
              <a:cs typeface="+mn-lt"/>
            </a:endParaRPr>
          </a:p>
          <a:p>
            <a:pPr marL="914400" lvl="1" indent="-457200">
              <a:buFont typeface="Wingdings" charset="2"/>
              <a:buChar char="Ø"/>
            </a:pPr>
            <a:r>
              <a:rPr lang="en-US" sz="2600" dirty="0">
                <a:ea typeface="+mn-lt"/>
                <a:cs typeface="+mn-lt"/>
              </a:rPr>
              <a:t>MDHHS Overdose to Action Dashboard </a:t>
            </a:r>
            <a:r>
              <a:rPr lang="en-US" sz="2600" dirty="0">
                <a:ea typeface="+mn-lt"/>
                <a:cs typeface="+mn-lt"/>
                <a:hlinkClick r:id="rId5"/>
              </a:rPr>
              <a:t>https://www.michigan.gov/opioids/category-data</a:t>
            </a:r>
            <a:endParaRPr lang="en-US" sz="2600" dirty="0">
              <a:ea typeface="+mn-lt"/>
              <a:cs typeface="+mn-lt"/>
            </a:endParaRPr>
          </a:p>
          <a:p>
            <a:pPr marL="914400" lvl="1" indent="-457200">
              <a:buFont typeface="Wingdings" charset="2"/>
              <a:buChar char="Ø"/>
            </a:pPr>
            <a:endParaRPr lang="en-US" sz="2600" dirty="0">
              <a:ea typeface="+mn-lt"/>
              <a:cs typeface="+mn-lt"/>
            </a:endParaRPr>
          </a:p>
          <a:p>
            <a:pPr marL="914400" lvl="1" indent="-457200">
              <a:buFont typeface="Wingdings" charset="2"/>
              <a:buChar char="Ø"/>
            </a:pPr>
            <a:r>
              <a:rPr lang="en-US" sz="2600" dirty="0">
                <a:ea typeface="+mn-lt"/>
                <a:cs typeface="+mn-lt"/>
              </a:rPr>
              <a:t>National Association of Counties </a:t>
            </a:r>
            <a:r>
              <a:rPr lang="en-US" sz="2600" dirty="0">
                <a:ea typeface="+mn-lt"/>
                <a:cs typeface="+mn-lt"/>
                <a:hlinkClick r:id="rId6"/>
              </a:rPr>
              <a:t>https://www.naco.org/resources/opioid-solutions-center</a:t>
            </a:r>
            <a:r>
              <a:rPr lang="en-US" sz="2600" dirty="0">
                <a:ea typeface="+mn-lt"/>
                <a:cs typeface="+mn-lt"/>
              </a:rPr>
              <a:t>  </a:t>
            </a:r>
          </a:p>
          <a:p>
            <a:pPr marL="914400" lvl="1" indent="-457200">
              <a:buFont typeface="Wingdings" charset="2"/>
              <a:buChar char="Ø"/>
            </a:pPr>
            <a:endParaRPr lang="en-US" sz="2600" dirty="0">
              <a:ea typeface="+mn-lt"/>
              <a:cs typeface="+mn-lt"/>
            </a:endParaRPr>
          </a:p>
          <a:p>
            <a:pPr marL="914400" lvl="1" indent="-457200">
              <a:buFont typeface="Wingdings" charset="2"/>
              <a:buChar char="Ø"/>
            </a:pPr>
            <a:r>
              <a:rPr lang="en-US" sz="2600" dirty="0">
                <a:ea typeface="+mn-lt"/>
                <a:cs typeface="+mn-lt"/>
              </a:rPr>
              <a:t>National Opioid </a:t>
            </a:r>
            <a:r>
              <a:rPr lang="en-US" sz="2600">
                <a:ea typeface="+mn-lt"/>
                <a:cs typeface="+mn-lt"/>
              </a:rPr>
              <a:t>Settlement </a:t>
            </a:r>
            <a:r>
              <a:rPr lang="en-US" sz="2600" dirty="0">
                <a:ea typeface="+mn-lt"/>
                <a:cs typeface="+mn-lt"/>
                <a:hlinkClick r:id="rId7"/>
              </a:rPr>
              <a:t>https://nationalopioidsettlement.com/</a:t>
            </a:r>
            <a:endParaRPr lang="en-US" sz="2600" dirty="0">
              <a:ea typeface="+mn-lt"/>
              <a:cs typeface="+mn-lt"/>
            </a:endParaRPr>
          </a:p>
          <a:p>
            <a:pPr marL="914400" lvl="1" indent="-457200">
              <a:buFont typeface="Wingdings" charset="2"/>
              <a:buChar char="Ø"/>
            </a:pPr>
            <a:endParaRPr lang="en-US" sz="2600" dirty="0">
              <a:ea typeface="+mn-lt"/>
              <a:cs typeface="+mn-lt"/>
            </a:endParaRPr>
          </a:p>
          <a:p>
            <a:pPr marL="914400" lvl="1" indent="-457200">
              <a:buFont typeface="Wingdings" charset="2"/>
              <a:buChar char="Ø"/>
            </a:pPr>
            <a:r>
              <a:rPr lang="en-US" sz="2600" dirty="0">
                <a:ea typeface="+mn-lt"/>
                <a:cs typeface="+mn-lt"/>
              </a:rPr>
              <a:t>Opioid Settlement Tracker </a:t>
            </a:r>
            <a:r>
              <a:rPr lang="en-US" sz="2600" dirty="0">
                <a:ea typeface="+mn-lt"/>
                <a:cs typeface="+mn-lt"/>
                <a:hlinkClick r:id="rId8"/>
              </a:rPr>
              <a:t>https://www.opioidsettlementtracker.com/</a:t>
            </a:r>
            <a:r>
              <a:rPr lang="en-US" sz="2600" dirty="0">
                <a:ea typeface="+mn-lt"/>
                <a:cs typeface="+mn-lt"/>
              </a:rPr>
              <a:t> </a:t>
            </a:r>
            <a:endParaRPr lang="en-US" sz="2600" dirty="0"/>
          </a:p>
        </p:txBody>
      </p:sp>
      <p:grpSp>
        <p:nvGrpSpPr>
          <p:cNvPr id="7" name="Group 6">
            <a:extLst>
              <a:ext uri="{FF2B5EF4-FFF2-40B4-BE49-F238E27FC236}">
                <a16:creationId xmlns:a16="http://schemas.microsoft.com/office/drawing/2014/main" id="{5F07EA03-EB9C-38ED-2FB0-60451C4F690D}"/>
              </a:ext>
            </a:extLst>
          </p:cNvPr>
          <p:cNvGrpSpPr/>
          <p:nvPr/>
        </p:nvGrpSpPr>
        <p:grpSpPr>
          <a:xfrm>
            <a:off x="739515" y="6225813"/>
            <a:ext cx="8307986" cy="547861"/>
            <a:chOff x="739515" y="6225813"/>
            <a:chExt cx="8307986" cy="547861"/>
          </a:xfrm>
        </p:grpSpPr>
        <p:pic>
          <p:nvPicPr>
            <p:cNvPr id="5" name="Picture 4" descr="Logo&#10;&#10;Description automatically generated">
              <a:extLst>
                <a:ext uri="{FF2B5EF4-FFF2-40B4-BE49-F238E27FC236}">
                  <a16:creationId xmlns:a16="http://schemas.microsoft.com/office/drawing/2014/main" id="{A3C3F671-0B4D-5696-6A6C-9C945B8F326E}"/>
                </a:ext>
              </a:extLst>
            </p:cNvPr>
            <p:cNvPicPr>
              <a:picLocks noChangeAspect="1"/>
            </p:cNvPicPr>
            <p:nvPr/>
          </p:nvPicPr>
          <p:blipFill>
            <a:blip r:embed="rId9"/>
            <a:stretch>
              <a:fillRect/>
            </a:stretch>
          </p:blipFill>
          <p:spPr>
            <a:xfrm>
              <a:off x="739515" y="6225813"/>
              <a:ext cx="1519003" cy="477392"/>
            </a:xfrm>
            <a:prstGeom prst="rect">
              <a:avLst/>
            </a:prstGeom>
          </p:spPr>
        </p:pic>
        <p:sp>
          <p:nvSpPr>
            <p:cNvPr id="6" name="TextBox 5">
              <a:extLst>
                <a:ext uri="{FF2B5EF4-FFF2-40B4-BE49-F238E27FC236}">
                  <a16:creationId xmlns:a16="http://schemas.microsoft.com/office/drawing/2014/main" id="{2E8263F2-9A0D-0437-6A73-59CBA14A5BBD}"/>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1729455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9E0AB-7B6E-A54C-9BA3-8C8498B325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6E9D4C-26F8-F508-94BA-838401EDBF34}"/>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59F5C7F5-4294-6DD9-C957-F82BA1E9C0D2}"/>
              </a:ext>
            </a:extLst>
          </p:cNvPr>
          <p:cNvPicPr>
            <a:picLocks noChangeAspect="1"/>
          </p:cNvPicPr>
          <p:nvPr/>
        </p:nvPicPr>
        <p:blipFill>
          <a:blip r:embed="rId2"/>
          <a:stretch>
            <a:fillRect/>
          </a:stretch>
        </p:blipFill>
        <p:spPr>
          <a:xfrm>
            <a:off x="-174378" y="6299"/>
            <a:ext cx="12297105" cy="7028032"/>
          </a:xfrm>
          <a:prstGeom prst="rect">
            <a:avLst/>
          </a:prstGeom>
        </p:spPr>
      </p:pic>
      <p:pic>
        <p:nvPicPr>
          <p:cNvPr id="6" name="Picture 5" descr="Logo&#10;&#10;Description automatically generated">
            <a:extLst>
              <a:ext uri="{FF2B5EF4-FFF2-40B4-BE49-F238E27FC236}">
                <a16:creationId xmlns:a16="http://schemas.microsoft.com/office/drawing/2014/main" id="{992AD99D-D842-A6F0-5C79-4ED11FEB3CBA}"/>
              </a:ext>
            </a:extLst>
          </p:cNvPr>
          <p:cNvPicPr>
            <a:picLocks noChangeAspect="1"/>
          </p:cNvPicPr>
          <p:nvPr/>
        </p:nvPicPr>
        <p:blipFill>
          <a:blip r:embed="rId3"/>
          <a:stretch>
            <a:fillRect/>
          </a:stretch>
        </p:blipFill>
        <p:spPr>
          <a:xfrm>
            <a:off x="338904" y="6344065"/>
            <a:ext cx="1341179" cy="425454"/>
          </a:xfrm>
          <a:prstGeom prst="rect">
            <a:avLst/>
          </a:prstGeom>
        </p:spPr>
      </p:pic>
      <p:sp>
        <p:nvSpPr>
          <p:cNvPr id="5" name="TextBox 4">
            <a:extLst>
              <a:ext uri="{FF2B5EF4-FFF2-40B4-BE49-F238E27FC236}">
                <a16:creationId xmlns:a16="http://schemas.microsoft.com/office/drawing/2014/main" id="{CE667B34-7B4E-2387-E772-A5C7BB9B2315}"/>
              </a:ext>
            </a:extLst>
          </p:cNvPr>
          <p:cNvSpPr txBox="1"/>
          <p:nvPr/>
        </p:nvSpPr>
        <p:spPr>
          <a:xfrm>
            <a:off x="6601061" y="6494003"/>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solidFill>
                  <a:srgbClr val="919E39"/>
                </a:solidFill>
                <a:latin typeface="Garamond"/>
              </a:rPr>
              <a:t>www.midstatehealthnetwork.org</a:t>
            </a:r>
            <a:r>
              <a:rPr lang="en-US" sz="1200" dirty="0">
                <a:latin typeface="Garamond"/>
              </a:rPr>
              <a:t>​</a:t>
            </a:r>
            <a:endParaRPr lang="en-US" sz="1200" dirty="0"/>
          </a:p>
        </p:txBody>
      </p:sp>
    </p:spTree>
    <p:extLst>
      <p:ext uri="{BB962C8B-B14F-4D97-AF65-F5344CB8AC3E}">
        <p14:creationId xmlns:p14="http://schemas.microsoft.com/office/powerpoint/2010/main" val="4174047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9F0A9-43F9-8F1B-F4E9-F656B9094F65}"/>
              </a:ext>
            </a:extLst>
          </p:cNvPr>
          <p:cNvSpPr>
            <a:spLocks noGrp="1"/>
          </p:cNvSpPr>
          <p:nvPr>
            <p:ph type="ctrTitle"/>
          </p:nvPr>
        </p:nvSpPr>
        <p:spPr/>
        <p:txBody>
          <a:bodyPr/>
          <a:lstStyle/>
          <a:p>
            <a:pPr algn="ctr"/>
            <a:r>
              <a:rPr lang="en-US"/>
              <a:t>Treatment </a:t>
            </a:r>
            <a:r>
              <a:rPr lang="en-US" dirty="0"/>
              <a:t>Breakout Session</a:t>
            </a:r>
          </a:p>
        </p:txBody>
      </p:sp>
      <p:pic>
        <p:nvPicPr>
          <p:cNvPr id="4" name="Picture 3" descr="Logo&#10;&#10;Description automatically generated">
            <a:extLst>
              <a:ext uri="{FF2B5EF4-FFF2-40B4-BE49-F238E27FC236}">
                <a16:creationId xmlns:a16="http://schemas.microsoft.com/office/drawing/2014/main" id="{A8017ED5-9057-545E-A35B-E9D9F6CCC1E2}"/>
              </a:ext>
            </a:extLst>
          </p:cNvPr>
          <p:cNvPicPr>
            <a:picLocks noChangeAspect="1"/>
          </p:cNvPicPr>
          <p:nvPr/>
        </p:nvPicPr>
        <p:blipFill>
          <a:blip r:embed="rId2"/>
          <a:stretch>
            <a:fillRect/>
          </a:stretch>
        </p:blipFill>
        <p:spPr>
          <a:xfrm>
            <a:off x="739515" y="6225813"/>
            <a:ext cx="1519003" cy="477392"/>
          </a:xfrm>
          <a:prstGeom prst="rect">
            <a:avLst/>
          </a:prstGeom>
        </p:spPr>
      </p:pic>
      <p:sp>
        <p:nvSpPr>
          <p:cNvPr id="3" name="TextBox 2">
            <a:extLst>
              <a:ext uri="{FF2B5EF4-FFF2-40B4-BE49-F238E27FC236}">
                <a16:creationId xmlns:a16="http://schemas.microsoft.com/office/drawing/2014/main" id="{A890AF7D-1921-A804-8D96-E806F087EF3A}"/>
              </a:ext>
            </a:extLst>
          </p:cNvPr>
          <p:cNvSpPr txBox="1"/>
          <p:nvPr/>
        </p:nvSpPr>
        <p:spPr>
          <a:xfrm>
            <a:off x="5575464" y="6422159"/>
            <a:ext cx="36338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919E39"/>
                </a:solidFill>
                <a:latin typeface="Garamond"/>
              </a:rPr>
              <a:t>           </a:t>
            </a:r>
            <a:r>
              <a:rPr lang="en-US" sz="1200" b="1" dirty="0">
                <a:solidFill>
                  <a:srgbClr val="919E39"/>
                </a:solidFill>
                <a:latin typeface="Garamond"/>
              </a:rPr>
              <a:t>        www.midstatehealthnetwork.org</a:t>
            </a:r>
            <a:endParaRPr lang="en-US" sz="1200" dirty="0"/>
          </a:p>
        </p:txBody>
      </p:sp>
    </p:spTree>
    <p:extLst>
      <p:ext uri="{BB962C8B-B14F-4D97-AF65-F5344CB8AC3E}">
        <p14:creationId xmlns:p14="http://schemas.microsoft.com/office/powerpoint/2010/main" val="3213250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4D8B7-EF41-A965-3C1C-929E79AADAFB}"/>
              </a:ext>
            </a:extLst>
          </p:cNvPr>
          <p:cNvSpPr>
            <a:spLocks noGrp="1"/>
          </p:cNvSpPr>
          <p:nvPr>
            <p:ph type="title"/>
          </p:nvPr>
        </p:nvSpPr>
        <p:spPr/>
        <p:txBody>
          <a:bodyPr/>
          <a:lstStyle/>
          <a:p>
            <a:pPr algn="ctr"/>
            <a:r>
              <a:rPr lang="en-US" dirty="0">
                <a:solidFill>
                  <a:srgbClr val="919E39"/>
                </a:solidFill>
              </a:rPr>
              <a:t>Treatment Breakout Session Agenda</a:t>
            </a:r>
            <a:endParaRPr lang="en-US"/>
          </a:p>
        </p:txBody>
      </p:sp>
      <p:sp>
        <p:nvSpPr>
          <p:cNvPr id="3" name="Content Placeholder 2">
            <a:extLst>
              <a:ext uri="{FF2B5EF4-FFF2-40B4-BE49-F238E27FC236}">
                <a16:creationId xmlns:a16="http://schemas.microsoft.com/office/drawing/2014/main" id="{FD89CF5D-8E92-C216-AD42-C67091095366}"/>
              </a:ext>
            </a:extLst>
          </p:cNvPr>
          <p:cNvSpPr>
            <a:spLocks noGrp="1"/>
          </p:cNvSpPr>
          <p:nvPr>
            <p:ph idx="1"/>
          </p:nvPr>
        </p:nvSpPr>
        <p:spPr>
          <a:xfrm>
            <a:off x="677334" y="1648209"/>
            <a:ext cx="8596668" cy="4731614"/>
          </a:xfrm>
        </p:spPr>
        <p:txBody>
          <a:bodyPr vert="horz" lIns="91440" tIns="45720" rIns="91440" bIns="45720" rtlCol="0" anchor="t">
            <a:normAutofit/>
          </a:bodyPr>
          <a:lstStyle/>
          <a:p>
            <a:pPr indent="0">
              <a:spcBef>
                <a:spcPts val="0"/>
              </a:spcBef>
              <a:buFont typeface="Wingdings" charset="2"/>
              <a:buChar char="Ø"/>
            </a:pPr>
            <a:r>
              <a:rPr lang="en-US" sz="2400" dirty="0">
                <a:solidFill>
                  <a:srgbClr val="FFFFFF"/>
                </a:solidFill>
              </a:rPr>
              <a:t>Cammie Myers: Updates to Incarcerated Services</a:t>
            </a:r>
            <a:endParaRPr lang="en-US" sz="2400" dirty="0"/>
          </a:p>
          <a:p>
            <a:pPr marL="0" indent="0">
              <a:spcBef>
                <a:spcPts val="0"/>
              </a:spcBef>
              <a:buNone/>
            </a:pPr>
            <a:endParaRPr lang="en-US" sz="2400" dirty="0">
              <a:solidFill>
                <a:srgbClr val="FFFFFF"/>
              </a:solidFill>
            </a:endParaRPr>
          </a:p>
          <a:p>
            <a:pPr indent="0">
              <a:spcBef>
                <a:spcPts val="0"/>
              </a:spcBef>
              <a:buFont typeface="Wingdings" charset="2"/>
              <a:buChar char="Ø"/>
            </a:pPr>
            <a:r>
              <a:rPr lang="en-US" sz="2400" dirty="0">
                <a:solidFill>
                  <a:srgbClr val="FFFFFF"/>
                </a:solidFill>
              </a:rPr>
              <a:t>Evan Godfrey:  MDOC Referral Process</a:t>
            </a:r>
            <a:endParaRPr lang="en-US" sz="2400" dirty="0"/>
          </a:p>
          <a:p>
            <a:pPr indent="0">
              <a:spcBef>
                <a:spcPts val="0"/>
              </a:spcBef>
              <a:buFont typeface="Wingdings" charset="2"/>
              <a:buChar char="Ø"/>
            </a:pPr>
            <a:endParaRPr lang="en-US" sz="2400" dirty="0"/>
          </a:p>
          <a:p>
            <a:pPr indent="0">
              <a:spcBef>
                <a:spcPts val="0"/>
              </a:spcBef>
              <a:buFont typeface="Wingdings" charset="2"/>
              <a:buChar char="Ø"/>
            </a:pPr>
            <a:r>
              <a:rPr lang="en-US" sz="2400" dirty="0">
                <a:solidFill>
                  <a:srgbClr val="FFFFFF"/>
                </a:solidFill>
              </a:rPr>
              <a:t>Tammy Foster:  Veteran Navigator Update</a:t>
            </a:r>
          </a:p>
          <a:p>
            <a:pPr marL="0" indent="0">
              <a:spcBef>
                <a:spcPts val="0"/>
              </a:spcBef>
              <a:buNone/>
            </a:pPr>
            <a:endParaRPr lang="en-US" sz="2400" dirty="0">
              <a:solidFill>
                <a:srgbClr val="FFFFFF"/>
              </a:solidFill>
            </a:endParaRPr>
          </a:p>
          <a:p>
            <a:pPr indent="0">
              <a:spcBef>
                <a:spcPts val="0"/>
              </a:spcBef>
              <a:buFont typeface="Wingdings" charset="2"/>
              <a:buChar char="Ø"/>
            </a:pPr>
            <a:r>
              <a:rPr lang="en-US" sz="2400" dirty="0">
                <a:solidFill>
                  <a:schemeClr val="tx1"/>
                </a:solidFill>
              </a:rPr>
              <a:t>Sandy Gettel:</a:t>
            </a:r>
            <a:r>
              <a:rPr lang="en-US" sz="2400" dirty="0">
                <a:solidFill>
                  <a:srgbClr val="919E39"/>
                </a:solidFill>
              </a:rPr>
              <a:t> </a:t>
            </a:r>
            <a:r>
              <a:rPr lang="en-US" sz="2400" dirty="0">
                <a:solidFill>
                  <a:schemeClr val="tx1"/>
                </a:solidFill>
              </a:rPr>
              <a:t>QAPI Site Review &amp; Tool Updates for FY24</a:t>
            </a:r>
          </a:p>
          <a:p>
            <a:pPr marL="0" indent="0">
              <a:spcBef>
                <a:spcPts val="0"/>
              </a:spcBef>
              <a:buNone/>
            </a:pPr>
            <a:endParaRPr lang="en-US" sz="2400" dirty="0"/>
          </a:p>
          <a:p>
            <a:pPr indent="0">
              <a:spcBef>
                <a:spcPts val="0"/>
              </a:spcBef>
              <a:buFont typeface="Wingdings" charset="2"/>
              <a:buChar char="Ø"/>
            </a:pPr>
            <a:r>
              <a:rPr lang="en-US" sz="2400" dirty="0">
                <a:solidFill>
                  <a:schemeClr val="tx1"/>
                </a:solidFill>
              </a:rPr>
              <a:t>Sherrie Donnelly:  SUD Workgroups</a:t>
            </a:r>
          </a:p>
          <a:p>
            <a:pPr>
              <a:buFont typeface="Wingdings" charset="2"/>
              <a:buChar char="Ø"/>
            </a:pPr>
            <a:endParaRPr lang="en-US" sz="2000" dirty="0"/>
          </a:p>
          <a:p>
            <a:pPr>
              <a:buFont typeface="Wingdings" charset="2"/>
              <a:buChar char="Ø"/>
            </a:pPr>
            <a:endParaRPr lang="en-US" sz="2000" dirty="0"/>
          </a:p>
          <a:p>
            <a:pPr marL="0" indent="0">
              <a:buNone/>
            </a:pPr>
            <a:endParaRPr lang="en-US" dirty="0"/>
          </a:p>
          <a:p>
            <a:endParaRPr lang="en-US" dirty="0"/>
          </a:p>
        </p:txBody>
      </p:sp>
      <p:grpSp>
        <p:nvGrpSpPr>
          <p:cNvPr id="7" name="Group 6">
            <a:extLst>
              <a:ext uri="{FF2B5EF4-FFF2-40B4-BE49-F238E27FC236}">
                <a16:creationId xmlns:a16="http://schemas.microsoft.com/office/drawing/2014/main" id="{EE022173-F811-848A-95D2-5589A898083E}"/>
              </a:ext>
            </a:extLst>
          </p:cNvPr>
          <p:cNvGrpSpPr/>
          <p:nvPr/>
        </p:nvGrpSpPr>
        <p:grpSpPr>
          <a:xfrm>
            <a:off x="739515" y="6225813"/>
            <a:ext cx="8307986" cy="547861"/>
            <a:chOff x="739515" y="6225813"/>
            <a:chExt cx="8307986" cy="547861"/>
          </a:xfrm>
        </p:grpSpPr>
        <p:pic>
          <p:nvPicPr>
            <p:cNvPr id="5" name="Picture 4" descr="Logo&#10;&#10;Description automatically generated">
              <a:extLst>
                <a:ext uri="{FF2B5EF4-FFF2-40B4-BE49-F238E27FC236}">
                  <a16:creationId xmlns:a16="http://schemas.microsoft.com/office/drawing/2014/main" id="{F62A41D7-B3B3-405A-F06B-FB7B9B736B57}"/>
                </a:ext>
              </a:extLst>
            </p:cNvPr>
            <p:cNvPicPr>
              <a:picLocks noChangeAspect="1"/>
            </p:cNvPicPr>
            <p:nvPr/>
          </p:nvPicPr>
          <p:blipFill>
            <a:blip r:embed="rId2"/>
            <a:stretch>
              <a:fillRect/>
            </a:stretch>
          </p:blipFill>
          <p:spPr>
            <a:xfrm>
              <a:off x="739515" y="6225813"/>
              <a:ext cx="1519003" cy="477392"/>
            </a:xfrm>
            <a:prstGeom prst="rect">
              <a:avLst/>
            </a:prstGeom>
          </p:spPr>
        </p:pic>
        <p:sp>
          <p:nvSpPr>
            <p:cNvPr id="6" name="TextBox 5">
              <a:extLst>
                <a:ext uri="{FF2B5EF4-FFF2-40B4-BE49-F238E27FC236}">
                  <a16:creationId xmlns:a16="http://schemas.microsoft.com/office/drawing/2014/main" id="{F8F290E2-6B55-13FE-CB6C-88EF03768F2E}"/>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2473082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AA5B2-88E9-6EA2-FA24-F3A2E138E7C6}"/>
              </a:ext>
            </a:extLst>
          </p:cNvPr>
          <p:cNvSpPr>
            <a:spLocks noGrp="1"/>
          </p:cNvSpPr>
          <p:nvPr>
            <p:ph type="title"/>
          </p:nvPr>
        </p:nvSpPr>
        <p:spPr>
          <a:xfrm>
            <a:off x="677335" y="1223567"/>
            <a:ext cx="8596668" cy="1893588"/>
          </a:xfrm>
        </p:spPr>
        <p:txBody>
          <a:bodyPr>
            <a:noAutofit/>
          </a:bodyPr>
          <a:lstStyle/>
          <a:p>
            <a:pPr algn="ctr"/>
            <a:r>
              <a:rPr lang="en-US" sz="4800" dirty="0">
                <a:solidFill>
                  <a:srgbClr val="919E39"/>
                </a:solidFill>
              </a:rPr>
              <a:t>NEW Incarcerated Services Benefit &amp; Guidance</a:t>
            </a:r>
          </a:p>
        </p:txBody>
      </p:sp>
      <p:sp>
        <p:nvSpPr>
          <p:cNvPr id="3" name="Text Placeholder 2">
            <a:extLst>
              <a:ext uri="{FF2B5EF4-FFF2-40B4-BE49-F238E27FC236}">
                <a16:creationId xmlns:a16="http://schemas.microsoft.com/office/drawing/2014/main" id="{24AC0360-3D72-6ADC-CB06-C73C1BA21039}"/>
              </a:ext>
            </a:extLst>
          </p:cNvPr>
          <p:cNvSpPr>
            <a:spLocks noGrp="1"/>
          </p:cNvSpPr>
          <p:nvPr>
            <p:ph type="body" idx="1"/>
          </p:nvPr>
        </p:nvSpPr>
        <p:spPr>
          <a:xfrm>
            <a:off x="677335" y="3627753"/>
            <a:ext cx="8596668" cy="1513914"/>
          </a:xfrm>
        </p:spPr>
        <p:txBody>
          <a:bodyPr>
            <a:normAutofit/>
          </a:bodyPr>
          <a:lstStyle/>
          <a:p>
            <a:pPr algn="ctr"/>
            <a:r>
              <a:rPr lang="en-US" sz="2800" dirty="0"/>
              <a:t>Cammie Myers</a:t>
            </a:r>
          </a:p>
          <a:p>
            <a:pPr algn="ctr"/>
            <a:r>
              <a:rPr lang="en-US" sz="2800" i="1" dirty="0"/>
              <a:t>Utilization Management Administrator</a:t>
            </a:r>
            <a:endParaRPr lang="en-US" sz="2800" dirty="0"/>
          </a:p>
        </p:txBody>
      </p:sp>
      <p:grpSp>
        <p:nvGrpSpPr>
          <p:cNvPr id="9" name="Group 8">
            <a:extLst>
              <a:ext uri="{FF2B5EF4-FFF2-40B4-BE49-F238E27FC236}">
                <a16:creationId xmlns:a16="http://schemas.microsoft.com/office/drawing/2014/main" id="{B3281A40-01EB-9C88-5E8A-957F4F5FFB95}"/>
              </a:ext>
            </a:extLst>
          </p:cNvPr>
          <p:cNvGrpSpPr/>
          <p:nvPr/>
        </p:nvGrpSpPr>
        <p:grpSpPr>
          <a:xfrm>
            <a:off x="739515" y="6225813"/>
            <a:ext cx="8307986" cy="547861"/>
            <a:chOff x="739515" y="6225813"/>
            <a:chExt cx="8307986" cy="547861"/>
          </a:xfrm>
        </p:grpSpPr>
        <p:pic>
          <p:nvPicPr>
            <p:cNvPr id="7" name="Picture 6" descr="Logo&#10;&#10;Description automatically generated">
              <a:extLst>
                <a:ext uri="{FF2B5EF4-FFF2-40B4-BE49-F238E27FC236}">
                  <a16:creationId xmlns:a16="http://schemas.microsoft.com/office/drawing/2014/main" id="{2287399F-354D-4403-5B9E-BA8AD0A33D54}"/>
                </a:ext>
              </a:extLst>
            </p:cNvPr>
            <p:cNvPicPr>
              <a:picLocks noChangeAspect="1"/>
            </p:cNvPicPr>
            <p:nvPr/>
          </p:nvPicPr>
          <p:blipFill>
            <a:blip r:embed="rId2"/>
            <a:stretch>
              <a:fillRect/>
            </a:stretch>
          </p:blipFill>
          <p:spPr>
            <a:xfrm>
              <a:off x="739515" y="6225813"/>
              <a:ext cx="1519003" cy="477392"/>
            </a:xfrm>
            <a:prstGeom prst="rect">
              <a:avLst/>
            </a:prstGeom>
          </p:spPr>
        </p:pic>
        <p:sp>
          <p:nvSpPr>
            <p:cNvPr id="8" name="TextBox 7">
              <a:extLst>
                <a:ext uri="{FF2B5EF4-FFF2-40B4-BE49-F238E27FC236}">
                  <a16:creationId xmlns:a16="http://schemas.microsoft.com/office/drawing/2014/main" id="{89C2032F-ECA4-C0E0-554A-89979FDA137F}"/>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947872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422D6-D75D-2BB7-37BD-297D72303251}"/>
              </a:ext>
            </a:extLst>
          </p:cNvPr>
          <p:cNvSpPr>
            <a:spLocks noGrp="1"/>
          </p:cNvSpPr>
          <p:nvPr>
            <p:ph type="title"/>
          </p:nvPr>
        </p:nvSpPr>
        <p:spPr>
          <a:xfrm>
            <a:off x="677334" y="388374"/>
            <a:ext cx="8596668" cy="1320800"/>
          </a:xfrm>
        </p:spPr>
        <p:txBody>
          <a:bodyPr/>
          <a:lstStyle/>
          <a:p>
            <a:r>
              <a:rPr lang="en-US" dirty="0"/>
              <a:t>            New Incarcerated Services </a:t>
            </a:r>
            <a:br>
              <a:rPr lang="en-US" dirty="0"/>
            </a:br>
            <a:r>
              <a:rPr lang="en-US" dirty="0"/>
              <a:t>              Technical Requirement</a:t>
            </a:r>
          </a:p>
        </p:txBody>
      </p:sp>
      <p:sp>
        <p:nvSpPr>
          <p:cNvPr id="3" name="Text Placeholder 2">
            <a:extLst>
              <a:ext uri="{FF2B5EF4-FFF2-40B4-BE49-F238E27FC236}">
                <a16:creationId xmlns:a16="http://schemas.microsoft.com/office/drawing/2014/main" id="{AA98BBC4-9088-99CE-82E4-9D8B42BDC252}"/>
              </a:ext>
            </a:extLst>
          </p:cNvPr>
          <p:cNvSpPr>
            <a:spLocks noGrp="1"/>
          </p:cNvSpPr>
          <p:nvPr>
            <p:ph idx="1"/>
          </p:nvPr>
        </p:nvSpPr>
        <p:spPr>
          <a:xfrm>
            <a:off x="677334" y="1718138"/>
            <a:ext cx="8596668" cy="4323224"/>
          </a:xfrm>
        </p:spPr>
        <p:txBody>
          <a:bodyPr vert="horz" lIns="91440" tIns="45720" rIns="91440" bIns="45720" rtlCol="0" anchor="t">
            <a:normAutofit/>
          </a:bodyPr>
          <a:lstStyle/>
          <a:p>
            <a:r>
              <a:rPr lang="en-US" sz="2400" dirty="0"/>
              <a:t>Provide a foundation for consistent services for incarcerated individuals across the MSHN region.</a:t>
            </a:r>
          </a:p>
          <a:p>
            <a:pPr lvl="1"/>
            <a:r>
              <a:rPr lang="en-US" sz="2400" dirty="0"/>
              <a:t>Clinical focus of incarcerated services</a:t>
            </a:r>
          </a:p>
          <a:p>
            <a:pPr lvl="2"/>
            <a:r>
              <a:rPr lang="en-US" sz="2400" dirty="0"/>
              <a:t>LOCs allowed for incarcerated individuals</a:t>
            </a:r>
          </a:p>
          <a:p>
            <a:pPr lvl="1"/>
            <a:r>
              <a:rPr lang="en-US" sz="2400" dirty="0"/>
              <a:t>Guidelines for services</a:t>
            </a:r>
          </a:p>
          <a:p>
            <a:pPr lvl="1"/>
            <a:r>
              <a:rPr lang="en-US" sz="2400" dirty="0"/>
              <a:t>MAT for incarcerated individuals</a:t>
            </a:r>
          </a:p>
          <a:p>
            <a:pPr lvl="1"/>
            <a:r>
              <a:rPr lang="en-US" sz="2400" dirty="0"/>
              <a:t>Juvenile detention centers</a:t>
            </a:r>
          </a:p>
          <a:p>
            <a:pPr lvl="1"/>
            <a:r>
              <a:rPr lang="en-US" sz="2400" dirty="0"/>
              <a:t>UM Guidelines </a:t>
            </a:r>
          </a:p>
          <a:p>
            <a:r>
              <a:rPr lang="en-US" sz="2400" dirty="0"/>
              <a:t>Where can this technical requirement be found?</a:t>
            </a:r>
            <a:r>
              <a:rPr lang="en-US" dirty="0"/>
              <a:t> </a:t>
            </a:r>
          </a:p>
          <a:p>
            <a:pPr lvl="1"/>
            <a:endParaRPr lang="en-US" dirty="0"/>
          </a:p>
        </p:txBody>
      </p:sp>
      <p:grpSp>
        <p:nvGrpSpPr>
          <p:cNvPr id="7" name="Group 6">
            <a:extLst>
              <a:ext uri="{FF2B5EF4-FFF2-40B4-BE49-F238E27FC236}">
                <a16:creationId xmlns:a16="http://schemas.microsoft.com/office/drawing/2014/main" id="{CF7A1715-33D8-4B11-9B6F-ABC6AE1AB38B}"/>
              </a:ext>
            </a:extLst>
          </p:cNvPr>
          <p:cNvGrpSpPr/>
          <p:nvPr/>
        </p:nvGrpSpPr>
        <p:grpSpPr>
          <a:xfrm>
            <a:off x="739515" y="6225813"/>
            <a:ext cx="8307986" cy="547861"/>
            <a:chOff x="739515" y="6225813"/>
            <a:chExt cx="8307986" cy="547861"/>
          </a:xfrm>
        </p:grpSpPr>
        <p:pic>
          <p:nvPicPr>
            <p:cNvPr id="5" name="Picture 4" descr="Logo&#10;&#10;Description automatically generated">
              <a:extLst>
                <a:ext uri="{FF2B5EF4-FFF2-40B4-BE49-F238E27FC236}">
                  <a16:creationId xmlns:a16="http://schemas.microsoft.com/office/drawing/2014/main" id="{11760FE4-E670-6094-5CF9-A7D6349813EF}"/>
                </a:ext>
              </a:extLst>
            </p:cNvPr>
            <p:cNvPicPr>
              <a:picLocks noChangeAspect="1"/>
            </p:cNvPicPr>
            <p:nvPr/>
          </p:nvPicPr>
          <p:blipFill>
            <a:blip r:embed="rId2"/>
            <a:stretch>
              <a:fillRect/>
            </a:stretch>
          </p:blipFill>
          <p:spPr>
            <a:xfrm>
              <a:off x="739515" y="6225813"/>
              <a:ext cx="1519003" cy="477392"/>
            </a:xfrm>
            <a:prstGeom prst="rect">
              <a:avLst/>
            </a:prstGeom>
          </p:spPr>
        </p:pic>
        <p:sp>
          <p:nvSpPr>
            <p:cNvPr id="6" name="TextBox 5">
              <a:extLst>
                <a:ext uri="{FF2B5EF4-FFF2-40B4-BE49-F238E27FC236}">
                  <a16:creationId xmlns:a16="http://schemas.microsoft.com/office/drawing/2014/main" id="{3DD87198-C848-1B84-5359-1EB55FDFA2D0}"/>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3556296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92C45-BE66-1C3D-7405-75CDDFDA928B}"/>
              </a:ext>
            </a:extLst>
          </p:cNvPr>
          <p:cNvSpPr>
            <a:spLocks noGrp="1"/>
          </p:cNvSpPr>
          <p:nvPr>
            <p:ph type="title"/>
          </p:nvPr>
        </p:nvSpPr>
        <p:spPr>
          <a:xfrm>
            <a:off x="677334" y="429342"/>
            <a:ext cx="8596668" cy="1320800"/>
          </a:xfrm>
        </p:spPr>
        <p:txBody>
          <a:bodyPr/>
          <a:lstStyle/>
          <a:p>
            <a:r>
              <a:rPr lang="en-US" dirty="0"/>
              <a:t>Incarcerated Services Benefit Grids</a:t>
            </a:r>
          </a:p>
        </p:txBody>
      </p:sp>
      <p:sp>
        <p:nvSpPr>
          <p:cNvPr id="3" name="Text Placeholder 2">
            <a:extLst>
              <a:ext uri="{FF2B5EF4-FFF2-40B4-BE49-F238E27FC236}">
                <a16:creationId xmlns:a16="http://schemas.microsoft.com/office/drawing/2014/main" id="{6F30D1E6-EC31-B89E-A2C4-6DB30F0FF56D}"/>
              </a:ext>
            </a:extLst>
          </p:cNvPr>
          <p:cNvSpPr>
            <a:spLocks noGrp="1"/>
          </p:cNvSpPr>
          <p:nvPr>
            <p:ph idx="1"/>
          </p:nvPr>
        </p:nvSpPr>
        <p:spPr>
          <a:xfrm>
            <a:off x="677334" y="1496912"/>
            <a:ext cx="8596668" cy="4855804"/>
          </a:xfrm>
        </p:spPr>
        <p:txBody>
          <a:bodyPr vert="horz" lIns="91440" tIns="45720" rIns="91440" bIns="45720" rtlCol="0" anchor="t">
            <a:noAutofit/>
          </a:bodyPr>
          <a:lstStyle/>
          <a:p>
            <a:r>
              <a:rPr lang="en-US" sz="2400" dirty="0"/>
              <a:t>Each authorization can be for 30 days maximum duration</a:t>
            </a:r>
          </a:p>
          <a:p>
            <a:r>
              <a:rPr lang="en-US" sz="2400" dirty="0"/>
              <a:t>Treatment episodes are limited to 90 days maximum duration (unless otherwise specified). </a:t>
            </a:r>
          </a:p>
          <a:p>
            <a:r>
              <a:rPr lang="en-US" sz="2400" dirty="0"/>
              <a:t>Each authorization will be reviewed by the Utilization Management Team (no automatic approvals for incarcerated services)</a:t>
            </a:r>
          </a:p>
          <a:p>
            <a:r>
              <a:rPr lang="en-US" sz="2400" dirty="0"/>
              <a:t>Changes will begin on 10/1/2023</a:t>
            </a:r>
          </a:p>
          <a:p>
            <a:r>
              <a:rPr lang="en-US" sz="2400" dirty="0"/>
              <a:t>New benefit grids for FY24 will be located in the Help Menu of REMI.</a:t>
            </a:r>
          </a:p>
          <a:p>
            <a:r>
              <a:rPr lang="en-US" sz="2400" dirty="0"/>
              <a:t>Questions?</a:t>
            </a:r>
          </a:p>
        </p:txBody>
      </p:sp>
      <p:grpSp>
        <p:nvGrpSpPr>
          <p:cNvPr id="7" name="Group 6">
            <a:extLst>
              <a:ext uri="{FF2B5EF4-FFF2-40B4-BE49-F238E27FC236}">
                <a16:creationId xmlns:a16="http://schemas.microsoft.com/office/drawing/2014/main" id="{34F45054-A42A-992C-72EB-D77B7DDFA34A}"/>
              </a:ext>
            </a:extLst>
          </p:cNvPr>
          <p:cNvGrpSpPr/>
          <p:nvPr/>
        </p:nvGrpSpPr>
        <p:grpSpPr>
          <a:xfrm>
            <a:off x="739515" y="6225813"/>
            <a:ext cx="8307986" cy="547861"/>
            <a:chOff x="739515" y="6225813"/>
            <a:chExt cx="8307986" cy="547861"/>
          </a:xfrm>
        </p:grpSpPr>
        <p:pic>
          <p:nvPicPr>
            <p:cNvPr id="5" name="Picture 4" descr="Logo&#10;&#10;Description automatically generated">
              <a:extLst>
                <a:ext uri="{FF2B5EF4-FFF2-40B4-BE49-F238E27FC236}">
                  <a16:creationId xmlns:a16="http://schemas.microsoft.com/office/drawing/2014/main" id="{1E104D19-4C60-684E-4A50-698A7179C680}"/>
                </a:ext>
              </a:extLst>
            </p:cNvPr>
            <p:cNvPicPr>
              <a:picLocks noChangeAspect="1"/>
            </p:cNvPicPr>
            <p:nvPr/>
          </p:nvPicPr>
          <p:blipFill>
            <a:blip r:embed="rId2"/>
            <a:stretch>
              <a:fillRect/>
            </a:stretch>
          </p:blipFill>
          <p:spPr>
            <a:xfrm>
              <a:off x="739515" y="6225813"/>
              <a:ext cx="1519003" cy="477392"/>
            </a:xfrm>
            <a:prstGeom prst="rect">
              <a:avLst/>
            </a:prstGeom>
          </p:spPr>
        </p:pic>
        <p:sp>
          <p:nvSpPr>
            <p:cNvPr id="6" name="TextBox 5">
              <a:extLst>
                <a:ext uri="{FF2B5EF4-FFF2-40B4-BE49-F238E27FC236}">
                  <a16:creationId xmlns:a16="http://schemas.microsoft.com/office/drawing/2014/main" id="{3302A9D7-EB00-E67A-F991-D26265171899}"/>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4123246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AA5B2-88E9-6EA2-FA24-F3A2E138E7C6}"/>
              </a:ext>
            </a:extLst>
          </p:cNvPr>
          <p:cNvSpPr>
            <a:spLocks noGrp="1"/>
          </p:cNvSpPr>
          <p:nvPr>
            <p:ph type="title"/>
          </p:nvPr>
        </p:nvSpPr>
        <p:spPr>
          <a:xfrm>
            <a:off x="1087013" y="1551308"/>
            <a:ext cx="8596668" cy="1320040"/>
          </a:xfrm>
        </p:spPr>
        <p:txBody>
          <a:bodyPr>
            <a:normAutofit/>
          </a:bodyPr>
          <a:lstStyle/>
          <a:p>
            <a:pPr algn="ctr"/>
            <a:r>
              <a:rPr lang="en-US" sz="4800" dirty="0">
                <a:solidFill>
                  <a:srgbClr val="919E39"/>
                </a:solidFill>
              </a:rPr>
              <a:t>MDOC Referral Process</a:t>
            </a:r>
          </a:p>
        </p:txBody>
      </p:sp>
      <p:sp>
        <p:nvSpPr>
          <p:cNvPr id="3" name="Text Placeholder 2">
            <a:extLst>
              <a:ext uri="{FF2B5EF4-FFF2-40B4-BE49-F238E27FC236}">
                <a16:creationId xmlns:a16="http://schemas.microsoft.com/office/drawing/2014/main" id="{24AC0360-3D72-6ADC-CB06-C73C1BA21039}"/>
              </a:ext>
            </a:extLst>
          </p:cNvPr>
          <p:cNvSpPr>
            <a:spLocks noGrp="1"/>
          </p:cNvSpPr>
          <p:nvPr>
            <p:ph type="body" idx="1"/>
          </p:nvPr>
        </p:nvSpPr>
        <p:spPr>
          <a:xfrm>
            <a:off x="1054238" y="3390140"/>
            <a:ext cx="8596668" cy="2390623"/>
          </a:xfrm>
        </p:spPr>
        <p:txBody>
          <a:bodyPr>
            <a:normAutofit/>
          </a:bodyPr>
          <a:lstStyle/>
          <a:p>
            <a:pPr algn="ctr"/>
            <a:r>
              <a:rPr lang="en-US" sz="2800" dirty="0"/>
              <a:t>Evan Godfrey, </a:t>
            </a:r>
            <a:endParaRPr lang="en-US" dirty="0"/>
          </a:p>
          <a:p>
            <a:pPr algn="ctr"/>
            <a:r>
              <a:rPr lang="en-US" sz="2800" i="1" dirty="0"/>
              <a:t>SUD Care Navigator</a:t>
            </a:r>
            <a:endParaRPr lang="en-US" dirty="0"/>
          </a:p>
          <a:p>
            <a:pPr algn="ctr"/>
            <a:r>
              <a:rPr lang="en-US" sz="2800" i="1" dirty="0"/>
              <a:t>(517) 657-3358</a:t>
            </a:r>
          </a:p>
          <a:p>
            <a:pPr algn="ctr"/>
            <a:r>
              <a:rPr lang="en-US" sz="2800" i="1" dirty="0">
                <a:solidFill>
                  <a:srgbClr val="92D050"/>
                </a:solidFill>
              </a:rPr>
              <a:t>Evan.Godfrey@midstatehealthnetwork.org</a:t>
            </a:r>
          </a:p>
        </p:txBody>
      </p:sp>
      <p:grpSp>
        <p:nvGrpSpPr>
          <p:cNvPr id="9" name="Group 8">
            <a:extLst>
              <a:ext uri="{FF2B5EF4-FFF2-40B4-BE49-F238E27FC236}">
                <a16:creationId xmlns:a16="http://schemas.microsoft.com/office/drawing/2014/main" id="{B3281A40-01EB-9C88-5E8A-957F4F5FFB95}"/>
              </a:ext>
            </a:extLst>
          </p:cNvPr>
          <p:cNvGrpSpPr/>
          <p:nvPr/>
        </p:nvGrpSpPr>
        <p:grpSpPr>
          <a:xfrm>
            <a:off x="739515" y="6225813"/>
            <a:ext cx="8307986" cy="547861"/>
            <a:chOff x="739515" y="6225813"/>
            <a:chExt cx="8307986" cy="547861"/>
          </a:xfrm>
        </p:grpSpPr>
        <p:pic>
          <p:nvPicPr>
            <p:cNvPr id="7" name="Picture 6" descr="Logo&#10;&#10;Description automatically generated">
              <a:extLst>
                <a:ext uri="{FF2B5EF4-FFF2-40B4-BE49-F238E27FC236}">
                  <a16:creationId xmlns:a16="http://schemas.microsoft.com/office/drawing/2014/main" id="{2287399F-354D-4403-5B9E-BA8AD0A33D54}"/>
                </a:ext>
              </a:extLst>
            </p:cNvPr>
            <p:cNvPicPr>
              <a:picLocks noChangeAspect="1"/>
            </p:cNvPicPr>
            <p:nvPr/>
          </p:nvPicPr>
          <p:blipFill>
            <a:blip r:embed="rId2"/>
            <a:stretch>
              <a:fillRect/>
            </a:stretch>
          </p:blipFill>
          <p:spPr>
            <a:xfrm>
              <a:off x="739515" y="6225813"/>
              <a:ext cx="1519003" cy="477392"/>
            </a:xfrm>
            <a:prstGeom prst="rect">
              <a:avLst/>
            </a:prstGeom>
          </p:spPr>
        </p:pic>
        <p:sp>
          <p:nvSpPr>
            <p:cNvPr id="8" name="TextBox 7">
              <a:extLst>
                <a:ext uri="{FF2B5EF4-FFF2-40B4-BE49-F238E27FC236}">
                  <a16:creationId xmlns:a16="http://schemas.microsoft.com/office/drawing/2014/main" id="{89C2032F-ECA4-C0E0-554A-89979FDA137F}"/>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2629226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059CA-DBA6-254F-58EC-EE53061F9A73}"/>
              </a:ext>
            </a:extLst>
          </p:cNvPr>
          <p:cNvSpPr>
            <a:spLocks noGrp="1"/>
          </p:cNvSpPr>
          <p:nvPr>
            <p:ph type="title"/>
          </p:nvPr>
        </p:nvSpPr>
        <p:spPr>
          <a:xfrm>
            <a:off x="54625" y="294049"/>
            <a:ext cx="10013091" cy="1114355"/>
          </a:xfrm>
        </p:spPr>
        <p:txBody>
          <a:bodyPr>
            <a:normAutofit fontScale="90000"/>
          </a:bodyPr>
          <a:lstStyle/>
          <a:p>
            <a:pPr algn="ctr"/>
            <a:r>
              <a:rPr lang="en-US" sz="3600" dirty="0">
                <a:solidFill>
                  <a:srgbClr val="919E39"/>
                </a:solidFill>
              </a:rPr>
              <a:t>Update to MDOC Residential Referral </a:t>
            </a:r>
            <a:br>
              <a:rPr lang="en-US" sz="3600" dirty="0">
                <a:solidFill>
                  <a:srgbClr val="919E39"/>
                </a:solidFill>
              </a:rPr>
            </a:br>
            <a:r>
              <a:rPr lang="en-US" sz="3600" dirty="0">
                <a:solidFill>
                  <a:srgbClr val="919E39"/>
                </a:solidFill>
              </a:rPr>
              <a:t>Procedure</a:t>
            </a:r>
            <a:endParaRPr lang="en-US" dirty="0"/>
          </a:p>
        </p:txBody>
      </p:sp>
      <p:sp>
        <p:nvSpPr>
          <p:cNvPr id="3" name="Text Placeholder 2">
            <a:extLst>
              <a:ext uri="{FF2B5EF4-FFF2-40B4-BE49-F238E27FC236}">
                <a16:creationId xmlns:a16="http://schemas.microsoft.com/office/drawing/2014/main" id="{76BFFA25-5A4D-D437-A87D-8D4530646BA5}"/>
              </a:ext>
            </a:extLst>
          </p:cNvPr>
          <p:cNvSpPr>
            <a:spLocks noGrp="1"/>
          </p:cNvSpPr>
          <p:nvPr>
            <p:ph type="body" idx="1"/>
          </p:nvPr>
        </p:nvSpPr>
        <p:spPr>
          <a:xfrm>
            <a:off x="677335" y="1594433"/>
            <a:ext cx="8596668" cy="4632250"/>
          </a:xfrm>
        </p:spPr>
        <p:txBody>
          <a:bodyPr>
            <a:normAutofit lnSpcReduction="10000"/>
          </a:bodyPr>
          <a:lstStyle/>
          <a:p>
            <a:pPr marL="285750" indent="-285750">
              <a:buFont typeface="Wingdings" charset="2"/>
              <a:buChar char="Ø"/>
            </a:pPr>
            <a:r>
              <a:rPr lang="en-US" dirty="0"/>
              <a:t>MDOC agents are to send CFJ 306 and MDHHS 5515 forms to MSHN for review</a:t>
            </a:r>
          </a:p>
          <a:p>
            <a:pPr marL="285750" indent="-285750">
              <a:buFont typeface="Wingdings" charset="2"/>
              <a:buChar char="Ø"/>
            </a:pPr>
            <a:r>
              <a:rPr lang="en-US" dirty="0"/>
              <a:t>MSHN reviews and issues response within 3 business days</a:t>
            </a:r>
          </a:p>
          <a:p>
            <a:pPr marL="742950" lvl="1" indent="-285750">
              <a:buFont typeface="Wingdings" charset="2"/>
              <a:buChar char="Ø"/>
            </a:pPr>
            <a:r>
              <a:rPr lang="en-US" dirty="0"/>
              <a:t>If client appears appropriate for residential, SUD Care Navigator will inform MDOC agent or this, contact the provider chosen by the client, inform them of the incoming MDOC priority population referral, and either email or fax the CFJ 306 and MDHHS 5515</a:t>
            </a:r>
          </a:p>
          <a:p>
            <a:pPr marL="1200150" lvl="2" indent="-285750">
              <a:buFont typeface="Wingdings" charset="2"/>
              <a:buChar char="Ø"/>
            </a:pPr>
            <a:r>
              <a:rPr lang="en-US" dirty="0"/>
              <a:t>Client then contacts provider directly for full screening/LOC determination</a:t>
            </a:r>
          </a:p>
          <a:p>
            <a:pPr marL="742950" lvl="1" indent="-285750">
              <a:buFont typeface="Wingdings" charset="2"/>
              <a:buChar char="Ø"/>
            </a:pPr>
            <a:r>
              <a:rPr lang="en-US" dirty="0"/>
              <a:t>If client does not appear appropriate for residential, SUD Care Navigator will inform MDOC agent of this and refer to a local OP provider for a full ASAM-C assessment</a:t>
            </a:r>
          </a:p>
          <a:p>
            <a:pPr marL="285750" indent="-285750">
              <a:buFont typeface="Wingdings" charset="2"/>
              <a:buChar char="Ø"/>
            </a:pPr>
            <a:r>
              <a:rPr lang="en-US" dirty="0"/>
              <a:t>MSHN will continue to monitor referral and assist provider network and MDOC until client has an admission documented in REMI</a:t>
            </a:r>
          </a:p>
          <a:p>
            <a:pPr marL="285750" indent="-285750">
              <a:buFont typeface="Wingdings" charset="2"/>
              <a:buChar char="Ø"/>
            </a:pPr>
            <a:r>
              <a:rPr lang="en-US" dirty="0"/>
              <a:t>Effective 10/1/2023</a:t>
            </a:r>
          </a:p>
          <a:p>
            <a:pPr marL="285750" indent="-285750">
              <a:buFont typeface="Wingdings" charset="2"/>
              <a:buChar char="Ø"/>
            </a:pPr>
            <a:r>
              <a:rPr lang="en-US" dirty="0"/>
              <a:t>Questions? Email </a:t>
            </a:r>
            <a:r>
              <a:rPr lang="en-US" dirty="0">
                <a:hlinkClick r:id="rId2"/>
              </a:rPr>
              <a:t>MDOCreferrals@midstatehealthnetwork.org</a:t>
            </a:r>
            <a:r>
              <a:rPr lang="en-US" dirty="0"/>
              <a:t> </a:t>
            </a:r>
          </a:p>
          <a:p>
            <a:pPr marL="742950" lvl="1" indent="-285750">
              <a:buFont typeface="Wingdings" charset="2"/>
              <a:buChar char="Ø"/>
            </a:pPr>
            <a:endParaRPr lang="en-US" dirty="0"/>
          </a:p>
        </p:txBody>
      </p:sp>
      <p:grpSp>
        <p:nvGrpSpPr>
          <p:cNvPr id="7" name="Group 6">
            <a:extLst>
              <a:ext uri="{FF2B5EF4-FFF2-40B4-BE49-F238E27FC236}">
                <a16:creationId xmlns:a16="http://schemas.microsoft.com/office/drawing/2014/main" id="{6F2F7B7E-85B2-68C5-A0A6-16E302E81E7F}"/>
              </a:ext>
            </a:extLst>
          </p:cNvPr>
          <p:cNvGrpSpPr/>
          <p:nvPr/>
        </p:nvGrpSpPr>
        <p:grpSpPr>
          <a:xfrm>
            <a:off x="739515" y="6225813"/>
            <a:ext cx="8307986" cy="547861"/>
            <a:chOff x="739515" y="6225813"/>
            <a:chExt cx="8307986" cy="547861"/>
          </a:xfrm>
        </p:grpSpPr>
        <p:pic>
          <p:nvPicPr>
            <p:cNvPr id="5" name="Picture 4" descr="Logo&#10;&#10;Description automatically generated">
              <a:extLst>
                <a:ext uri="{FF2B5EF4-FFF2-40B4-BE49-F238E27FC236}">
                  <a16:creationId xmlns:a16="http://schemas.microsoft.com/office/drawing/2014/main" id="{D8B89834-6222-5717-0C49-3890CAF1B218}"/>
                </a:ext>
              </a:extLst>
            </p:cNvPr>
            <p:cNvPicPr>
              <a:picLocks noChangeAspect="1"/>
            </p:cNvPicPr>
            <p:nvPr/>
          </p:nvPicPr>
          <p:blipFill>
            <a:blip r:embed="rId3"/>
            <a:stretch>
              <a:fillRect/>
            </a:stretch>
          </p:blipFill>
          <p:spPr>
            <a:xfrm>
              <a:off x="739515" y="6225813"/>
              <a:ext cx="1519003" cy="477392"/>
            </a:xfrm>
            <a:prstGeom prst="rect">
              <a:avLst/>
            </a:prstGeom>
          </p:spPr>
        </p:pic>
        <p:sp>
          <p:nvSpPr>
            <p:cNvPr id="6" name="TextBox 5">
              <a:extLst>
                <a:ext uri="{FF2B5EF4-FFF2-40B4-BE49-F238E27FC236}">
                  <a16:creationId xmlns:a16="http://schemas.microsoft.com/office/drawing/2014/main" id="{0DC9D28E-A62B-E1EB-17B7-8CC1A1817A6A}"/>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2720501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CF939-1203-D191-6919-78B1B7C94FF2}"/>
              </a:ext>
            </a:extLst>
          </p:cNvPr>
          <p:cNvSpPr>
            <a:spLocks noGrp="1"/>
          </p:cNvSpPr>
          <p:nvPr>
            <p:ph type="title"/>
          </p:nvPr>
        </p:nvSpPr>
        <p:spPr>
          <a:xfrm>
            <a:off x="677335" y="282481"/>
            <a:ext cx="8596668" cy="703907"/>
          </a:xfrm>
        </p:spPr>
        <p:txBody>
          <a:bodyPr>
            <a:normAutofit/>
          </a:bodyPr>
          <a:lstStyle/>
          <a:p>
            <a:r>
              <a:rPr lang="en-US" sz="3600" dirty="0">
                <a:solidFill>
                  <a:srgbClr val="919E39"/>
                </a:solidFill>
              </a:rPr>
              <a:t>SUD Care Navigator – Other Duties</a:t>
            </a:r>
          </a:p>
        </p:txBody>
      </p:sp>
      <p:sp>
        <p:nvSpPr>
          <p:cNvPr id="3" name="Text Placeholder 2">
            <a:extLst>
              <a:ext uri="{FF2B5EF4-FFF2-40B4-BE49-F238E27FC236}">
                <a16:creationId xmlns:a16="http://schemas.microsoft.com/office/drawing/2014/main" id="{D3797377-1D8D-F328-7B06-649B46A37567}"/>
              </a:ext>
            </a:extLst>
          </p:cNvPr>
          <p:cNvSpPr>
            <a:spLocks noGrp="1"/>
          </p:cNvSpPr>
          <p:nvPr>
            <p:ph type="body" idx="1"/>
          </p:nvPr>
        </p:nvSpPr>
        <p:spPr>
          <a:xfrm>
            <a:off x="677335" y="1318083"/>
            <a:ext cx="8596668" cy="4760171"/>
          </a:xfrm>
        </p:spPr>
        <p:txBody>
          <a:bodyPr>
            <a:normAutofit fontScale="92500"/>
          </a:bodyPr>
          <a:lstStyle/>
          <a:p>
            <a:pPr marL="285750" indent="-285750">
              <a:buFont typeface="Wingdings" charset="2"/>
              <a:buChar char="Ø"/>
            </a:pPr>
            <a:r>
              <a:rPr lang="en-US" sz="2400" dirty="0"/>
              <a:t>Engage priority population clients within MSHN's region and manage referrals to appropriate ASAM levels of care for them</a:t>
            </a:r>
          </a:p>
          <a:p>
            <a:pPr marL="285750" indent="-285750">
              <a:buFont typeface="Wingdings" charset="2"/>
              <a:buChar char="Ø"/>
            </a:pPr>
            <a:r>
              <a:rPr lang="en-US" sz="2400" dirty="0"/>
              <a:t>Assist in complex coordination of care efforts between different service organizations (primary care, CPS, MDOC, etc.). </a:t>
            </a:r>
          </a:p>
          <a:p>
            <a:pPr marL="285750" indent="-285750">
              <a:buFont typeface="Wingdings" charset="2"/>
              <a:buChar char="Ø"/>
            </a:pPr>
            <a:r>
              <a:rPr lang="en-US" sz="2400" dirty="0"/>
              <a:t>Network with community organizations in MSHN's service region to gather information on resources and information available to MSHN-funded clients</a:t>
            </a:r>
          </a:p>
          <a:p>
            <a:pPr marL="285750" indent="-285750">
              <a:buFont typeface="Wingdings" charset="2"/>
              <a:buChar char="Ø"/>
            </a:pPr>
            <a:r>
              <a:rPr lang="en-US" sz="2400" dirty="0"/>
              <a:t>Inform clients of provider choice, accessing treatment at the appropriate and desired level of care </a:t>
            </a:r>
          </a:p>
          <a:p>
            <a:pPr marL="285750" indent="-285750">
              <a:buFont typeface="Wingdings" charset="2"/>
              <a:buChar char="Ø"/>
            </a:pPr>
            <a:r>
              <a:rPr lang="en-US" sz="2400" dirty="0"/>
              <a:t>And much more! </a:t>
            </a:r>
          </a:p>
          <a:p>
            <a:pPr marL="285750" indent="-285750">
              <a:buFont typeface="Wingdings" charset="2"/>
              <a:buChar char="Ø"/>
            </a:pPr>
            <a:r>
              <a:rPr lang="en-US" sz="2400" dirty="0"/>
              <a:t>Questions? </a:t>
            </a:r>
          </a:p>
          <a:p>
            <a:pPr marL="285750" indent="-285750">
              <a:buFont typeface="Wingdings" charset="2"/>
              <a:buChar char="Ø"/>
            </a:pPr>
            <a:endParaRPr lang="en-US" dirty="0"/>
          </a:p>
        </p:txBody>
      </p:sp>
      <p:grpSp>
        <p:nvGrpSpPr>
          <p:cNvPr id="7" name="Group 6">
            <a:extLst>
              <a:ext uri="{FF2B5EF4-FFF2-40B4-BE49-F238E27FC236}">
                <a16:creationId xmlns:a16="http://schemas.microsoft.com/office/drawing/2014/main" id="{459AE3FC-6E77-B220-0AE6-8DF9A36F7833}"/>
              </a:ext>
            </a:extLst>
          </p:cNvPr>
          <p:cNvGrpSpPr/>
          <p:nvPr/>
        </p:nvGrpSpPr>
        <p:grpSpPr>
          <a:xfrm>
            <a:off x="739515" y="6225813"/>
            <a:ext cx="8307986" cy="547861"/>
            <a:chOff x="739515" y="6225813"/>
            <a:chExt cx="8307986" cy="547861"/>
          </a:xfrm>
        </p:grpSpPr>
        <p:pic>
          <p:nvPicPr>
            <p:cNvPr id="5" name="Picture 4" descr="Logo&#10;&#10;Description automatically generated">
              <a:extLst>
                <a:ext uri="{FF2B5EF4-FFF2-40B4-BE49-F238E27FC236}">
                  <a16:creationId xmlns:a16="http://schemas.microsoft.com/office/drawing/2014/main" id="{BBA3972B-D161-DA05-F84F-E87CCADEE714}"/>
                </a:ext>
              </a:extLst>
            </p:cNvPr>
            <p:cNvPicPr>
              <a:picLocks noChangeAspect="1"/>
            </p:cNvPicPr>
            <p:nvPr/>
          </p:nvPicPr>
          <p:blipFill>
            <a:blip r:embed="rId2"/>
            <a:stretch>
              <a:fillRect/>
            </a:stretch>
          </p:blipFill>
          <p:spPr>
            <a:xfrm>
              <a:off x="739515" y="6225813"/>
              <a:ext cx="1519003" cy="477392"/>
            </a:xfrm>
            <a:prstGeom prst="rect">
              <a:avLst/>
            </a:prstGeom>
          </p:spPr>
        </p:pic>
        <p:sp>
          <p:nvSpPr>
            <p:cNvPr id="6" name="TextBox 5">
              <a:extLst>
                <a:ext uri="{FF2B5EF4-FFF2-40B4-BE49-F238E27FC236}">
                  <a16:creationId xmlns:a16="http://schemas.microsoft.com/office/drawing/2014/main" id="{F5DDB066-B5B4-1513-7625-C2A0A3B83702}"/>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62594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990D1-9CAD-1862-DD69-456E11B5D0CA}"/>
              </a:ext>
            </a:extLst>
          </p:cNvPr>
          <p:cNvSpPr>
            <a:spLocks noGrp="1"/>
          </p:cNvSpPr>
          <p:nvPr>
            <p:ph type="ctrTitle"/>
          </p:nvPr>
        </p:nvSpPr>
        <p:spPr>
          <a:xfrm>
            <a:off x="1466099" y="1511437"/>
            <a:ext cx="7766936" cy="1646302"/>
          </a:xfrm>
        </p:spPr>
        <p:txBody>
          <a:bodyPr/>
          <a:lstStyle/>
          <a:p>
            <a:pPr algn="ctr"/>
            <a:r>
              <a:rPr lang="en-US" sz="4800" dirty="0">
                <a:solidFill>
                  <a:srgbClr val="919E39"/>
                </a:solidFill>
              </a:rPr>
              <a:t>MSHN General Remarks</a:t>
            </a:r>
            <a:endParaRPr lang="en-US" sz="4800" dirty="0"/>
          </a:p>
        </p:txBody>
      </p:sp>
      <p:sp>
        <p:nvSpPr>
          <p:cNvPr id="3" name="Subtitle 2">
            <a:extLst>
              <a:ext uri="{FF2B5EF4-FFF2-40B4-BE49-F238E27FC236}">
                <a16:creationId xmlns:a16="http://schemas.microsoft.com/office/drawing/2014/main" id="{19D118D7-FDCA-3482-9169-7A890445A3DB}"/>
              </a:ext>
            </a:extLst>
          </p:cNvPr>
          <p:cNvSpPr>
            <a:spLocks noGrp="1"/>
          </p:cNvSpPr>
          <p:nvPr>
            <p:ph type="subTitle" idx="1"/>
          </p:nvPr>
        </p:nvSpPr>
        <p:spPr>
          <a:xfrm>
            <a:off x="1433325" y="3518252"/>
            <a:ext cx="7766936" cy="1096899"/>
          </a:xfrm>
        </p:spPr>
        <p:txBody>
          <a:bodyPr/>
          <a:lstStyle/>
          <a:p>
            <a:pPr algn="ctr"/>
            <a:r>
              <a:rPr lang="en-US" sz="2800" dirty="0"/>
              <a:t>Joe Sedlock </a:t>
            </a:r>
            <a:endParaRPr lang="en-US" dirty="0"/>
          </a:p>
          <a:p>
            <a:pPr algn="ctr"/>
            <a:r>
              <a:rPr lang="en-US" sz="2800" i="1" dirty="0"/>
              <a:t>Chief Executive Officer</a:t>
            </a:r>
            <a:endParaRPr lang="en-US" dirty="0"/>
          </a:p>
        </p:txBody>
      </p:sp>
    </p:spTree>
    <p:extLst>
      <p:ext uri="{BB962C8B-B14F-4D97-AF65-F5344CB8AC3E}">
        <p14:creationId xmlns:p14="http://schemas.microsoft.com/office/powerpoint/2010/main" val="403104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76F5-0001-E12B-F70B-24CE2D88F75D}"/>
              </a:ext>
            </a:extLst>
          </p:cNvPr>
          <p:cNvSpPr>
            <a:spLocks noGrp="1"/>
          </p:cNvSpPr>
          <p:nvPr>
            <p:ph type="title"/>
          </p:nvPr>
        </p:nvSpPr>
        <p:spPr>
          <a:xfrm>
            <a:off x="1131044" y="1565417"/>
            <a:ext cx="8596668" cy="1447537"/>
          </a:xfrm>
        </p:spPr>
        <p:txBody>
          <a:bodyPr>
            <a:normAutofit/>
          </a:bodyPr>
          <a:lstStyle/>
          <a:p>
            <a:pPr algn="ctr"/>
            <a:r>
              <a:rPr lang="en-US" sz="4800" dirty="0">
                <a:solidFill>
                  <a:srgbClr val="919E39"/>
                </a:solidFill>
              </a:rPr>
              <a:t>Veteran Navigator Updates</a:t>
            </a:r>
            <a:endParaRPr lang="en-US" sz="4800" dirty="0"/>
          </a:p>
        </p:txBody>
      </p:sp>
      <p:sp>
        <p:nvSpPr>
          <p:cNvPr id="3" name="Text Placeholder 2">
            <a:extLst>
              <a:ext uri="{FF2B5EF4-FFF2-40B4-BE49-F238E27FC236}">
                <a16:creationId xmlns:a16="http://schemas.microsoft.com/office/drawing/2014/main" id="{C866133E-E966-CE78-32C5-27614AC46DCA}"/>
              </a:ext>
            </a:extLst>
          </p:cNvPr>
          <p:cNvSpPr>
            <a:spLocks noGrp="1"/>
          </p:cNvSpPr>
          <p:nvPr>
            <p:ph type="body" idx="1"/>
          </p:nvPr>
        </p:nvSpPr>
        <p:spPr>
          <a:xfrm>
            <a:off x="914916" y="3336193"/>
            <a:ext cx="8596668" cy="860400"/>
          </a:xfrm>
        </p:spPr>
        <p:txBody>
          <a:bodyPr vert="horz" lIns="91440" tIns="45720" rIns="91440" bIns="45720" rtlCol="0" anchor="t">
            <a:noAutofit/>
          </a:bodyPr>
          <a:lstStyle/>
          <a:p>
            <a:pPr algn="ctr"/>
            <a:r>
              <a:rPr lang="en-US" sz="2800" dirty="0"/>
              <a:t>Tammy Foster, </a:t>
            </a:r>
            <a:endParaRPr lang="en-US"/>
          </a:p>
          <a:p>
            <a:pPr algn="ctr"/>
            <a:r>
              <a:rPr lang="en-US" sz="2800" i="1" dirty="0"/>
              <a:t>Veteran Navigator</a:t>
            </a:r>
            <a:endParaRPr lang="en-US" i="1" dirty="0"/>
          </a:p>
          <a:p>
            <a:pPr algn="ctr"/>
            <a:r>
              <a:rPr lang="en-US" sz="2800" dirty="0"/>
              <a:t>517-483-2742</a:t>
            </a:r>
          </a:p>
          <a:p>
            <a:pPr algn="ctr"/>
            <a:r>
              <a:rPr lang="en-US" sz="2800" dirty="0">
                <a:solidFill>
                  <a:srgbClr val="92D050"/>
                </a:solidFill>
              </a:rPr>
              <a:t>Tammy.Foster@midstatehealthnetwork.org</a:t>
            </a:r>
          </a:p>
          <a:p>
            <a:pPr algn="ctr"/>
            <a:endParaRPr lang="en-US" sz="2800" dirty="0"/>
          </a:p>
          <a:p>
            <a:pPr algn="ctr"/>
            <a:endParaRPr lang="en-US" sz="2800" dirty="0"/>
          </a:p>
          <a:p>
            <a:pPr algn="ctr"/>
            <a:endParaRPr lang="en-US" sz="2800" i="1" dirty="0"/>
          </a:p>
        </p:txBody>
      </p:sp>
      <p:grpSp>
        <p:nvGrpSpPr>
          <p:cNvPr id="9" name="Group 8">
            <a:extLst>
              <a:ext uri="{FF2B5EF4-FFF2-40B4-BE49-F238E27FC236}">
                <a16:creationId xmlns:a16="http://schemas.microsoft.com/office/drawing/2014/main" id="{5297A09B-A4E7-294B-45F3-26EDB003A3AB}"/>
              </a:ext>
            </a:extLst>
          </p:cNvPr>
          <p:cNvGrpSpPr/>
          <p:nvPr/>
        </p:nvGrpSpPr>
        <p:grpSpPr>
          <a:xfrm>
            <a:off x="739515" y="6225813"/>
            <a:ext cx="8307986" cy="547861"/>
            <a:chOff x="739515" y="6225813"/>
            <a:chExt cx="8307986" cy="547861"/>
          </a:xfrm>
        </p:grpSpPr>
        <p:pic>
          <p:nvPicPr>
            <p:cNvPr id="7" name="Picture 6" descr="Logo&#10;&#10;Description automatically generated">
              <a:extLst>
                <a:ext uri="{FF2B5EF4-FFF2-40B4-BE49-F238E27FC236}">
                  <a16:creationId xmlns:a16="http://schemas.microsoft.com/office/drawing/2014/main" id="{ED86DED9-E055-0DCF-7525-41799AD23481}"/>
                </a:ext>
              </a:extLst>
            </p:cNvPr>
            <p:cNvPicPr>
              <a:picLocks noChangeAspect="1"/>
            </p:cNvPicPr>
            <p:nvPr/>
          </p:nvPicPr>
          <p:blipFill>
            <a:blip r:embed="rId2"/>
            <a:stretch>
              <a:fillRect/>
            </a:stretch>
          </p:blipFill>
          <p:spPr>
            <a:xfrm>
              <a:off x="739515" y="6225813"/>
              <a:ext cx="1519003" cy="477392"/>
            </a:xfrm>
            <a:prstGeom prst="rect">
              <a:avLst/>
            </a:prstGeom>
          </p:spPr>
        </p:pic>
        <p:sp>
          <p:nvSpPr>
            <p:cNvPr id="8" name="TextBox 7">
              <a:extLst>
                <a:ext uri="{FF2B5EF4-FFF2-40B4-BE49-F238E27FC236}">
                  <a16:creationId xmlns:a16="http://schemas.microsoft.com/office/drawing/2014/main" id="{F1210F0A-75B0-B027-1BEA-5C7D9F14E052}"/>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
        <p:nvSpPr>
          <p:cNvPr id="4" name="Text Placeholder 2">
            <a:extLst>
              <a:ext uri="{FF2B5EF4-FFF2-40B4-BE49-F238E27FC236}">
                <a16:creationId xmlns:a16="http://schemas.microsoft.com/office/drawing/2014/main" id="{08E8802E-39DF-1B9A-D5A0-C9BD5B26DBB5}"/>
              </a:ext>
            </a:extLst>
          </p:cNvPr>
          <p:cNvSpPr txBox="1">
            <a:spLocks/>
          </p:cNvSpPr>
          <p:nvPr/>
        </p:nvSpPr>
        <p:spPr>
          <a:xfrm>
            <a:off x="917032" y="1936648"/>
            <a:ext cx="8596668" cy="4412654"/>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177350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CF939-1203-D191-6919-78B1B7C94FF2}"/>
              </a:ext>
            </a:extLst>
          </p:cNvPr>
          <p:cNvSpPr>
            <a:spLocks noGrp="1"/>
          </p:cNvSpPr>
          <p:nvPr>
            <p:ph type="title"/>
          </p:nvPr>
        </p:nvSpPr>
        <p:spPr>
          <a:xfrm>
            <a:off x="677335" y="282481"/>
            <a:ext cx="8596668" cy="975365"/>
          </a:xfrm>
        </p:spPr>
        <p:txBody>
          <a:bodyPr>
            <a:normAutofit/>
          </a:bodyPr>
          <a:lstStyle/>
          <a:p>
            <a:pPr algn="ctr"/>
            <a:r>
              <a:rPr lang="en-US" sz="3600" dirty="0">
                <a:solidFill>
                  <a:srgbClr val="919E39"/>
                </a:solidFill>
              </a:rPr>
              <a:t>Veteran Navigator- Compact Act</a:t>
            </a:r>
            <a:endParaRPr lang="en-US" dirty="0"/>
          </a:p>
        </p:txBody>
      </p:sp>
      <p:sp>
        <p:nvSpPr>
          <p:cNvPr id="3" name="Text Placeholder 2">
            <a:extLst>
              <a:ext uri="{FF2B5EF4-FFF2-40B4-BE49-F238E27FC236}">
                <a16:creationId xmlns:a16="http://schemas.microsoft.com/office/drawing/2014/main" id="{D3797377-1D8D-F328-7B06-649B46A37567}"/>
              </a:ext>
            </a:extLst>
          </p:cNvPr>
          <p:cNvSpPr>
            <a:spLocks noGrp="1"/>
          </p:cNvSpPr>
          <p:nvPr>
            <p:ph type="body" idx="1"/>
          </p:nvPr>
        </p:nvSpPr>
        <p:spPr>
          <a:xfrm>
            <a:off x="898561" y="854845"/>
            <a:ext cx="8596668" cy="5307284"/>
          </a:xfrm>
        </p:spPr>
        <p:txBody>
          <a:bodyPr>
            <a:normAutofit/>
          </a:bodyPr>
          <a:lstStyle/>
          <a:p>
            <a:endParaRPr lang="en-US" sz="2400" dirty="0"/>
          </a:p>
          <a:p>
            <a:endParaRPr lang="en-US" sz="2400" dirty="0"/>
          </a:p>
          <a:p>
            <a:pPr marL="342900" indent="-342900">
              <a:buFont typeface="Arial" charset="2"/>
              <a:buChar char="•"/>
            </a:pPr>
            <a:r>
              <a:rPr lang="en-US" sz="2400" dirty="0"/>
              <a:t>Emergency Suicide Care and treatment for a veteran in suicide crises can go to any health care facility in the community or the VA.</a:t>
            </a:r>
            <a:endParaRPr lang="en-US"/>
          </a:p>
          <a:p>
            <a:pPr marL="342900" indent="-342900">
              <a:buFont typeface="Arial" charset="2"/>
              <a:buChar char="•"/>
            </a:pPr>
            <a:r>
              <a:rPr lang="en-US" sz="2400" dirty="0"/>
              <a:t>The VA will pay for or provide treatment for all costs associated with acute suicide crisis, this includes treatment for SUD.  </a:t>
            </a:r>
            <a:endParaRPr lang="en-US" dirty="0"/>
          </a:p>
          <a:p>
            <a:pPr marL="342900" indent="-342900">
              <a:buFont typeface="Arial" charset="2"/>
              <a:buChar char="•"/>
            </a:pPr>
            <a:r>
              <a:rPr lang="en-US" sz="2400" dirty="0"/>
              <a:t>Transportation costs</a:t>
            </a:r>
          </a:p>
          <a:p>
            <a:pPr marL="342900" indent="-342900">
              <a:buFont typeface="Arial" charset="2"/>
              <a:buChar char="•"/>
            </a:pPr>
            <a:r>
              <a:rPr lang="en-US" sz="2400" dirty="0"/>
              <a:t>Social Work</a:t>
            </a:r>
          </a:p>
          <a:p>
            <a:endParaRPr lang="en-US" sz="2400" dirty="0"/>
          </a:p>
          <a:p>
            <a:endParaRPr lang="en-US" sz="2400" dirty="0"/>
          </a:p>
          <a:p>
            <a:pPr marL="285750" indent="-285750">
              <a:buFont typeface="Wingdings" charset="2"/>
              <a:buChar char="Ø"/>
            </a:pPr>
            <a:endParaRPr lang="en-US" dirty="0"/>
          </a:p>
        </p:txBody>
      </p:sp>
      <p:pic>
        <p:nvPicPr>
          <p:cNvPr id="5" name="Picture 4" descr="Logo&#10;&#10;Description automatically generated">
            <a:extLst>
              <a:ext uri="{FF2B5EF4-FFF2-40B4-BE49-F238E27FC236}">
                <a16:creationId xmlns:a16="http://schemas.microsoft.com/office/drawing/2014/main" id="{A1F7712B-F9EC-B657-2A3F-AEA94155D641}"/>
              </a:ext>
            </a:extLst>
          </p:cNvPr>
          <p:cNvPicPr>
            <a:picLocks noChangeAspect="1"/>
          </p:cNvPicPr>
          <p:nvPr/>
        </p:nvPicPr>
        <p:blipFill>
          <a:blip r:embed="rId2"/>
          <a:stretch>
            <a:fillRect/>
          </a:stretch>
        </p:blipFill>
        <p:spPr>
          <a:xfrm>
            <a:off x="739515" y="6225813"/>
            <a:ext cx="1519003" cy="477392"/>
          </a:xfrm>
          <a:prstGeom prst="rect">
            <a:avLst/>
          </a:prstGeom>
        </p:spPr>
      </p:pic>
    </p:spTree>
    <p:extLst>
      <p:ext uri="{BB962C8B-B14F-4D97-AF65-F5344CB8AC3E}">
        <p14:creationId xmlns:p14="http://schemas.microsoft.com/office/powerpoint/2010/main" val="28653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CF939-1203-D191-6919-78B1B7C94FF2}"/>
              </a:ext>
            </a:extLst>
          </p:cNvPr>
          <p:cNvSpPr>
            <a:spLocks noGrp="1"/>
          </p:cNvSpPr>
          <p:nvPr>
            <p:ph type="title"/>
          </p:nvPr>
        </p:nvSpPr>
        <p:spPr>
          <a:xfrm>
            <a:off x="677335" y="282481"/>
            <a:ext cx="8326281" cy="1122849"/>
          </a:xfrm>
        </p:spPr>
        <p:txBody>
          <a:bodyPr>
            <a:normAutofit/>
          </a:bodyPr>
          <a:lstStyle/>
          <a:p>
            <a:pPr algn="ctr"/>
            <a:r>
              <a:rPr lang="en-US" sz="3600" dirty="0">
                <a:solidFill>
                  <a:srgbClr val="919E39"/>
                </a:solidFill>
              </a:rPr>
              <a:t>Veteran Navigator- Compact Act</a:t>
            </a:r>
            <a:endParaRPr lang="en-US" dirty="0"/>
          </a:p>
        </p:txBody>
      </p:sp>
      <p:sp>
        <p:nvSpPr>
          <p:cNvPr id="3" name="Text Placeholder 2">
            <a:extLst>
              <a:ext uri="{FF2B5EF4-FFF2-40B4-BE49-F238E27FC236}">
                <a16:creationId xmlns:a16="http://schemas.microsoft.com/office/drawing/2014/main" id="{D3797377-1D8D-F328-7B06-649B46A37567}"/>
              </a:ext>
            </a:extLst>
          </p:cNvPr>
          <p:cNvSpPr>
            <a:spLocks noGrp="1"/>
          </p:cNvSpPr>
          <p:nvPr>
            <p:ph type="body" idx="1"/>
          </p:nvPr>
        </p:nvSpPr>
        <p:spPr>
          <a:xfrm>
            <a:off x="677335" y="1142237"/>
            <a:ext cx="8596668" cy="5106002"/>
          </a:xfrm>
        </p:spPr>
        <p:txBody>
          <a:bodyPr>
            <a:normAutofit/>
          </a:bodyPr>
          <a:lstStyle/>
          <a:p>
            <a:endParaRPr lang="en-US" dirty="0"/>
          </a:p>
          <a:p>
            <a:endParaRPr lang="en-US" b="1" dirty="0">
              <a:ea typeface="+mn-lt"/>
              <a:cs typeface="+mn-lt"/>
            </a:endParaRPr>
          </a:p>
          <a:p>
            <a:pPr marL="285750" indent="-285750">
              <a:buFont typeface="Wingdings" charset="2"/>
              <a:buChar char="Ø"/>
            </a:pPr>
            <a:endParaRPr lang="en-US" sz="2400" dirty="0">
              <a:ea typeface="+mn-lt"/>
              <a:cs typeface="+mn-lt"/>
            </a:endParaRPr>
          </a:p>
          <a:p>
            <a:endParaRPr lang="en-US" sz="2400" dirty="0"/>
          </a:p>
          <a:p>
            <a:endParaRPr lang="en-US" sz="2400" dirty="0"/>
          </a:p>
          <a:p>
            <a:pPr marL="285750" indent="-285750">
              <a:buFont typeface="Wingdings" charset="2"/>
              <a:buChar char="Ø"/>
            </a:pPr>
            <a:endParaRPr lang="en-US" sz="2400" dirty="0"/>
          </a:p>
          <a:p>
            <a:endParaRPr lang="en-US" sz="2400" dirty="0"/>
          </a:p>
          <a:p>
            <a:pPr marL="285750" indent="-285750">
              <a:buFont typeface="Wingdings" charset="2"/>
              <a:buChar char="Ø"/>
            </a:pPr>
            <a:endParaRPr lang="en-US" dirty="0"/>
          </a:p>
        </p:txBody>
      </p:sp>
      <p:pic>
        <p:nvPicPr>
          <p:cNvPr id="5" name="Picture 4" descr="Logo&#10;&#10;Description automatically generated">
            <a:extLst>
              <a:ext uri="{FF2B5EF4-FFF2-40B4-BE49-F238E27FC236}">
                <a16:creationId xmlns:a16="http://schemas.microsoft.com/office/drawing/2014/main" id="{A1F7712B-F9EC-B657-2A3F-AEA94155D641}"/>
              </a:ext>
            </a:extLst>
          </p:cNvPr>
          <p:cNvPicPr>
            <a:picLocks noChangeAspect="1"/>
          </p:cNvPicPr>
          <p:nvPr/>
        </p:nvPicPr>
        <p:blipFill>
          <a:blip r:embed="rId2"/>
          <a:stretch>
            <a:fillRect/>
          </a:stretch>
        </p:blipFill>
        <p:spPr>
          <a:xfrm>
            <a:off x="739515" y="6225813"/>
            <a:ext cx="1519003" cy="477392"/>
          </a:xfrm>
          <a:prstGeom prst="rect">
            <a:avLst/>
          </a:prstGeom>
        </p:spPr>
      </p:pic>
      <p:sp>
        <p:nvSpPr>
          <p:cNvPr id="6" name="TextBox 5">
            <a:extLst>
              <a:ext uri="{FF2B5EF4-FFF2-40B4-BE49-F238E27FC236}">
                <a16:creationId xmlns:a16="http://schemas.microsoft.com/office/drawing/2014/main" id="{2E23676D-BD91-96C9-E4B6-1DEC36A19ECD}"/>
              </a:ext>
            </a:extLst>
          </p:cNvPr>
          <p:cNvSpPr txBox="1"/>
          <p:nvPr/>
        </p:nvSpPr>
        <p:spPr>
          <a:xfrm>
            <a:off x="774646" y="1867325"/>
            <a:ext cx="8453949"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dirty="0">
              <a:cs typeface="Arial"/>
            </a:endParaRPr>
          </a:p>
          <a:p>
            <a:pPr marL="342900" indent="-342900">
              <a:buFont typeface="Arial"/>
              <a:buChar char="•"/>
            </a:pPr>
            <a:r>
              <a:rPr lang="en-US" sz="2400" dirty="0">
                <a:cs typeface="Arial"/>
              </a:rPr>
              <a:t>30 Days inpatient and up to 90 days outpatient​</a:t>
            </a:r>
            <a:endParaRPr lang="en-US" sz="2400"/>
          </a:p>
          <a:p>
            <a:r>
              <a:rPr lang="en-US" sz="2400" dirty="0">
                <a:cs typeface="Arial"/>
              </a:rPr>
              <a:t>​</a:t>
            </a:r>
          </a:p>
          <a:p>
            <a:pPr marL="342900" indent="-342900">
              <a:buFont typeface="Arial"/>
              <a:buChar char="•"/>
            </a:pPr>
            <a:r>
              <a:rPr lang="en-US" sz="2400" dirty="0">
                <a:cs typeface="Arial"/>
              </a:rPr>
              <a:t>Previous enrollment in VA Health care not necessary​</a:t>
            </a:r>
          </a:p>
          <a:p>
            <a:r>
              <a:rPr lang="en-US" sz="2400" dirty="0">
                <a:cs typeface="Arial"/>
              </a:rPr>
              <a:t>​</a:t>
            </a:r>
          </a:p>
          <a:p>
            <a:pPr marL="342900" indent="-342900">
              <a:buFont typeface="Arial"/>
              <a:buChar char="•"/>
            </a:pPr>
            <a:r>
              <a:rPr lang="en-US" sz="2400" dirty="0">
                <a:cs typeface="Arial"/>
              </a:rPr>
              <a:t>Any discharge other than dishonorable​</a:t>
            </a:r>
          </a:p>
          <a:p>
            <a:r>
              <a:rPr lang="en-US" sz="2400" dirty="0">
                <a:cs typeface="Arial"/>
              </a:rPr>
              <a:t>​</a:t>
            </a:r>
          </a:p>
          <a:p>
            <a:pPr marL="342900" indent="-342900">
              <a:buFont typeface="Arial"/>
              <a:buChar char="•"/>
            </a:pPr>
            <a:r>
              <a:rPr lang="en-US" sz="2400" dirty="0">
                <a:cs typeface="Arial"/>
              </a:rPr>
              <a:t>Determine eligibility for other VA services and benefits​ such as enrollment to VA Health Care. </a:t>
            </a:r>
          </a:p>
          <a:p>
            <a:endParaRPr lang="en-US" sz="2000" dirty="0">
              <a:cs typeface="Arial"/>
            </a:endParaRPr>
          </a:p>
          <a:p>
            <a:endParaRPr lang="en-US" sz="2000">
              <a:cs typeface="Arial"/>
            </a:endParaRPr>
          </a:p>
          <a:p>
            <a:pPr>
              <a:buChar char="•"/>
            </a:pPr>
            <a:endParaRPr lang="en-US" sz="2000" dirty="0">
              <a:cs typeface="Arial"/>
            </a:endParaRPr>
          </a:p>
        </p:txBody>
      </p:sp>
    </p:spTree>
    <p:extLst>
      <p:ext uri="{BB962C8B-B14F-4D97-AF65-F5344CB8AC3E}">
        <p14:creationId xmlns:p14="http://schemas.microsoft.com/office/powerpoint/2010/main" val="18641962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D6F-FFC9-1AB0-4E54-EEBDEAD2E896}"/>
              </a:ext>
            </a:extLst>
          </p:cNvPr>
          <p:cNvSpPr>
            <a:spLocks noGrp="1"/>
          </p:cNvSpPr>
          <p:nvPr>
            <p:ph type="title"/>
          </p:nvPr>
        </p:nvSpPr>
        <p:spPr>
          <a:xfrm>
            <a:off x="605448" y="393611"/>
            <a:ext cx="8596668" cy="712027"/>
          </a:xfrm>
        </p:spPr>
        <p:txBody>
          <a:bodyPr>
            <a:normAutofit fontScale="90000"/>
          </a:bodyPr>
          <a:lstStyle/>
          <a:p>
            <a:pPr algn="ctr"/>
            <a:r>
              <a:rPr lang="en-US" dirty="0"/>
              <a:t>Veteran Navigator – Compact Act</a:t>
            </a:r>
            <a:endParaRPr lang="en-US"/>
          </a:p>
        </p:txBody>
      </p:sp>
      <p:sp>
        <p:nvSpPr>
          <p:cNvPr id="3" name="Text Placeholder 2">
            <a:extLst>
              <a:ext uri="{FF2B5EF4-FFF2-40B4-BE49-F238E27FC236}">
                <a16:creationId xmlns:a16="http://schemas.microsoft.com/office/drawing/2014/main" id="{6CD1F5B6-B41F-7104-954B-EE146B8F65AB}"/>
              </a:ext>
            </a:extLst>
          </p:cNvPr>
          <p:cNvSpPr>
            <a:spLocks noGrp="1"/>
          </p:cNvSpPr>
          <p:nvPr>
            <p:ph type="body" idx="1"/>
          </p:nvPr>
        </p:nvSpPr>
        <p:spPr>
          <a:xfrm>
            <a:off x="603593" y="1349434"/>
            <a:ext cx="8596668" cy="4921347"/>
          </a:xfrm>
        </p:spPr>
        <p:txBody>
          <a:bodyPr vert="horz" lIns="91440" tIns="45720" rIns="91440" bIns="45720" rtlCol="0" anchor="t">
            <a:noAutofit/>
          </a:bodyPr>
          <a:lstStyle/>
          <a:p>
            <a:endParaRPr lang="en-US" dirty="0"/>
          </a:p>
          <a:p>
            <a:pPr marL="342900" indent="-342900">
              <a:spcBef>
                <a:spcPts val="0"/>
              </a:spcBef>
              <a:buFont typeface="Arial" charset="2"/>
              <a:buChar char="•"/>
            </a:pPr>
            <a:r>
              <a:rPr lang="en-US" sz="2400" dirty="0"/>
              <a:t>VA is required to refer eligible Veterans for appropriate VA programs and benefits following the period of emergent suicide treatment. </a:t>
            </a:r>
          </a:p>
          <a:p>
            <a:pPr marL="342900" indent="-342900">
              <a:spcBef>
                <a:spcPts val="0"/>
              </a:spcBef>
              <a:buFont typeface="Arial" charset="2"/>
              <a:buChar char="•"/>
            </a:pPr>
            <a:r>
              <a:rPr lang="en-US" sz="2400" dirty="0"/>
              <a:t>An example of this in addition to a referral to mental health resources would be housing services for veterans who are homeless.</a:t>
            </a:r>
          </a:p>
          <a:p>
            <a:pPr marL="285750" indent="-285750">
              <a:buFont typeface="Arial" charset="2"/>
              <a:buChar char="•"/>
            </a:pPr>
            <a:r>
              <a:rPr lang="en-US" sz="2400" dirty="0"/>
              <a:t>Refer to pdf for details of Compact Act eligibility and notification steps</a:t>
            </a:r>
          </a:p>
          <a:p>
            <a:pPr marL="285750" indent="-285750">
              <a:buFont typeface="Arial" charset="2"/>
              <a:buChar char="•"/>
            </a:pPr>
            <a:r>
              <a:rPr lang="en-US" sz="2400" dirty="0"/>
              <a:t>Questions?</a:t>
            </a:r>
          </a:p>
        </p:txBody>
      </p:sp>
      <p:sp>
        <p:nvSpPr>
          <p:cNvPr id="4" name="TextBox 1">
            <a:extLst>
              <a:ext uri="{FF2B5EF4-FFF2-40B4-BE49-F238E27FC236}">
                <a16:creationId xmlns:a16="http://schemas.microsoft.com/office/drawing/2014/main" id="{2F2AAB74-D234-5CA3-6DF0-5DBBB19D2674}"/>
              </a:ext>
            </a:extLst>
          </p:cNvPr>
          <p:cNvSpPr txBox="1"/>
          <p:nvPr/>
        </p:nvSpPr>
        <p:spPr>
          <a:xfrm>
            <a:off x="6487555" y="5339937"/>
            <a:ext cx="1952445"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hlinkClick r:id="rId2"/>
              </a:rPr>
              <a:t>Compact Act pdf</a:t>
            </a:r>
            <a:endParaRPr lang="en-US"/>
          </a:p>
          <a:p>
            <a:endParaRPr lang="en-US" dirty="0"/>
          </a:p>
        </p:txBody>
      </p:sp>
      <p:grpSp>
        <p:nvGrpSpPr>
          <p:cNvPr id="8" name="Group 7">
            <a:extLst>
              <a:ext uri="{FF2B5EF4-FFF2-40B4-BE49-F238E27FC236}">
                <a16:creationId xmlns:a16="http://schemas.microsoft.com/office/drawing/2014/main" id="{2CB2344C-A439-64DE-8A15-7FDA8798C7B3}"/>
              </a:ext>
            </a:extLst>
          </p:cNvPr>
          <p:cNvGrpSpPr/>
          <p:nvPr/>
        </p:nvGrpSpPr>
        <p:grpSpPr>
          <a:xfrm>
            <a:off x="739515" y="6225813"/>
            <a:ext cx="8307986" cy="547861"/>
            <a:chOff x="739515" y="6225813"/>
            <a:chExt cx="8307986" cy="547861"/>
          </a:xfrm>
        </p:grpSpPr>
        <p:pic>
          <p:nvPicPr>
            <p:cNvPr id="6" name="Picture 5" descr="Logo&#10;&#10;Description automatically generated">
              <a:extLst>
                <a:ext uri="{FF2B5EF4-FFF2-40B4-BE49-F238E27FC236}">
                  <a16:creationId xmlns:a16="http://schemas.microsoft.com/office/drawing/2014/main" id="{E04DBE89-3650-0179-36E9-DF40C9EDABE6}"/>
                </a:ext>
              </a:extLst>
            </p:cNvPr>
            <p:cNvPicPr>
              <a:picLocks noChangeAspect="1"/>
            </p:cNvPicPr>
            <p:nvPr/>
          </p:nvPicPr>
          <p:blipFill>
            <a:blip r:embed="rId3"/>
            <a:stretch>
              <a:fillRect/>
            </a:stretch>
          </p:blipFill>
          <p:spPr>
            <a:xfrm>
              <a:off x="739515" y="6225813"/>
              <a:ext cx="1519003" cy="477392"/>
            </a:xfrm>
            <a:prstGeom prst="rect">
              <a:avLst/>
            </a:prstGeom>
          </p:spPr>
        </p:pic>
        <p:sp>
          <p:nvSpPr>
            <p:cNvPr id="7" name="TextBox 6">
              <a:extLst>
                <a:ext uri="{FF2B5EF4-FFF2-40B4-BE49-F238E27FC236}">
                  <a16:creationId xmlns:a16="http://schemas.microsoft.com/office/drawing/2014/main" id="{ADD5391B-ECDD-0F49-7465-05547878350A}"/>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2459624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AA5B2-88E9-6EA2-FA24-F3A2E138E7C6}"/>
              </a:ext>
            </a:extLst>
          </p:cNvPr>
          <p:cNvSpPr>
            <a:spLocks noGrp="1"/>
          </p:cNvSpPr>
          <p:nvPr>
            <p:ph type="title"/>
          </p:nvPr>
        </p:nvSpPr>
        <p:spPr>
          <a:xfrm>
            <a:off x="677335" y="1223567"/>
            <a:ext cx="8596668" cy="1852620"/>
          </a:xfrm>
        </p:spPr>
        <p:txBody>
          <a:bodyPr>
            <a:noAutofit/>
          </a:bodyPr>
          <a:lstStyle/>
          <a:p>
            <a:pPr algn="ctr"/>
            <a:r>
              <a:rPr lang="en-US" sz="4800" dirty="0">
                <a:solidFill>
                  <a:srgbClr val="919E39"/>
                </a:solidFill>
              </a:rPr>
              <a:t>QAPI Site Review &amp; Tool Updates for FY24</a:t>
            </a:r>
            <a:endParaRPr lang="en-US" sz="4800" dirty="0"/>
          </a:p>
        </p:txBody>
      </p:sp>
      <p:sp>
        <p:nvSpPr>
          <p:cNvPr id="3" name="Text Placeholder 2">
            <a:extLst>
              <a:ext uri="{FF2B5EF4-FFF2-40B4-BE49-F238E27FC236}">
                <a16:creationId xmlns:a16="http://schemas.microsoft.com/office/drawing/2014/main" id="{24AC0360-3D72-6ADC-CB06-C73C1BA21039}"/>
              </a:ext>
            </a:extLst>
          </p:cNvPr>
          <p:cNvSpPr>
            <a:spLocks noGrp="1"/>
          </p:cNvSpPr>
          <p:nvPr>
            <p:ph type="body" idx="1"/>
          </p:nvPr>
        </p:nvSpPr>
        <p:spPr>
          <a:xfrm>
            <a:off x="800238" y="3627753"/>
            <a:ext cx="8596668" cy="1513914"/>
          </a:xfrm>
        </p:spPr>
        <p:txBody>
          <a:bodyPr>
            <a:normAutofit/>
          </a:bodyPr>
          <a:lstStyle/>
          <a:p>
            <a:pPr algn="ctr"/>
            <a:r>
              <a:rPr lang="en-US" sz="2800" dirty="0"/>
              <a:t>Sandy Gettel</a:t>
            </a:r>
            <a:endParaRPr lang="en-US" dirty="0"/>
          </a:p>
          <a:p>
            <a:pPr algn="ctr"/>
            <a:r>
              <a:rPr lang="en-US" sz="2800" i="1" dirty="0"/>
              <a:t>Quality Manager</a:t>
            </a:r>
          </a:p>
        </p:txBody>
      </p:sp>
      <p:grpSp>
        <p:nvGrpSpPr>
          <p:cNvPr id="9" name="Group 8">
            <a:extLst>
              <a:ext uri="{FF2B5EF4-FFF2-40B4-BE49-F238E27FC236}">
                <a16:creationId xmlns:a16="http://schemas.microsoft.com/office/drawing/2014/main" id="{B3281A40-01EB-9C88-5E8A-957F4F5FFB95}"/>
              </a:ext>
            </a:extLst>
          </p:cNvPr>
          <p:cNvGrpSpPr/>
          <p:nvPr/>
        </p:nvGrpSpPr>
        <p:grpSpPr>
          <a:xfrm>
            <a:off x="739515" y="6225813"/>
            <a:ext cx="8307986" cy="547861"/>
            <a:chOff x="739515" y="6225813"/>
            <a:chExt cx="8307986" cy="547861"/>
          </a:xfrm>
        </p:grpSpPr>
        <p:pic>
          <p:nvPicPr>
            <p:cNvPr id="7" name="Picture 6" descr="Logo&#10;&#10;Description automatically generated">
              <a:extLst>
                <a:ext uri="{FF2B5EF4-FFF2-40B4-BE49-F238E27FC236}">
                  <a16:creationId xmlns:a16="http://schemas.microsoft.com/office/drawing/2014/main" id="{2287399F-354D-4403-5B9E-BA8AD0A33D54}"/>
                </a:ext>
              </a:extLst>
            </p:cNvPr>
            <p:cNvPicPr>
              <a:picLocks noChangeAspect="1"/>
            </p:cNvPicPr>
            <p:nvPr/>
          </p:nvPicPr>
          <p:blipFill>
            <a:blip r:embed="rId2"/>
            <a:stretch>
              <a:fillRect/>
            </a:stretch>
          </p:blipFill>
          <p:spPr>
            <a:xfrm>
              <a:off x="739515" y="6225813"/>
              <a:ext cx="1519003" cy="477392"/>
            </a:xfrm>
            <a:prstGeom prst="rect">
              <a:avLst/>
            </a:prstGeom>
          </p:spPr>
        </p:pic>
        <p:sp>
          <p:nvSpPr>
            <p:cNvPr id="8" name="TextBox 7">
              <a:extLst>
                <a:ext uri="{FF2B5EF4-FFF2-40B4-BE49-F238E27FC236}">
                  <a16:creationId xmlns:a16="http://schemas.microsoft.com/office/drawing/2014/main" id="{89C2032F-ECA4-C0E0-554A-89979FDA137F}"/>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417788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CF939-1203-D191-6919-78B1B7C94FF2}"/>
              </a:ext>
            </a:extLst>
          </p:cNvPr>
          <p:cNvSpPr>
            <a:spLocks noGrp="1"/>
          </p:cNvSpPr>
          <p:nvPr>
            <p:ph type="title"/>
          </p:nvPr>
        </p:nvSpPr>
        <p:spPr>
          <a:xfrm>
            <a:off x="677335" y="282481"/>
            <a:ext cx="8596668" cy="639430"/>
          </a:xfrm>
        </p:spPr>
        <p:txBody>
          <a:bodyPr>
            <a:normAutofit fontScale="90000"/>
          </a:bodyPr>
          <a:lstStyle/>
          <a:p>
            <a:r>
              <a:rPr lang="en-US" sz="3600" dirty="0">
                <a:solidFill>
                  <a:srgbClr val="919E39"/>
                </a:solidFill>
              </a:rPr>
              <a:t>           QAPI Site Review Updates for FY24</a:t>
            </a:r>
          </a:p>
        </p:txBody>
      </p:sp>
      <p:sp>
        <p:nvSpPr>
          <p:cNvPr id="3" name="Text Placeholder 2">
            <a:extLst>
              <a:ext uri="{FF2B5EF4-FFF2-40B4-BE49-F238E27FC236}">
                <a16:creationId xmlns:a16="http://schemas.microsoft.com/office/drawing/2014/main" id="{D3797377-1D8D-F328-7B06-649B46A37567}"/>
              </a:ext>
            </a:extLst>
          </p:cNvPr>
          <p:cNvSpPr>
            <a:spLocks noGrp="1"/>
          </p:cNvSpPr>
          <p:nvPr>
            <p:ph type="body" idx="1"/>
          </p:nvPr>
        </p:nvSpPr>
        <p:spPr>
          <a:xfrm>
            <a:off x="677335" y="1101206"/>
            <a:ext cx="8596668" cy="5035664"/>
          </a:xfrm>
        </p:spPr>
        <p:txBody>
          <a:bodyPr>
            <a:normAutofit lnSpcReduction="10000"/>
          </a:bodyPr>
          <a:lstStyle/>
          <a:p>
            <a:r>
              <a:rPr lang="en-US" sz="2000" dirty="0">
                <a:solidFill>
                  <a:srgbClr val="92D050"/>
                </a:solidFill>
                <a:ea typeface="+mn-lt"/>
                <a:cs typeface="+mn-lt"/>
              </a:rPr>
              <a:t>**</a:t>
            </a:r>
            <a:r>
              <a:rPr lang="en-US" sz="2000" dirty="0">
                <a:ea typeface="+mn-lt"/>
                <a:cs typeface="+mn-lt"/>
              </a:rPr>
              <a:t>Site reviews will be transitioned to a fiscal year instead of calendar year schedule effective 10-1-2023.  </a:t>
            </a:r>
            <a:endParaRPr lang="en-US" sz="2000" dirty="0"/>
          </a:p>
          <a:p>
            <a:endParaRPr lang="en-US" sz="2000" dirty="0">
              <a:ea typeface="+mn-lt"/>
              <a:cs typeface="+mn-lt"/>
            </a:endParaRPr>
          </a:p>
          <a:p>
            <a:r>
              <a:rPr lang="en-US" sz="2000" b="1" dirty="0">
                <a:solidFill>
                  <a:srgbClr val="92D050"/>
                </a:solidFill>
                <a:ea typeface="+mn-lt"/>
                <a:cs typeface="+mn-lt"/>
              </a:rPr>
              <a:t>In October 2023:</a:t>
            </a:r>
            <a:endParaRPr lang="en-US" sz="2000" b="1">
              <a:solidFill>
                <a:srgbClr val="92D050"/>
              </a:solidFill>
            </a:endParaRPr>
          </a:p>
          <a:p>
            <a:pPr marL="285750" indent="-285750">
              <a:buFont typeface="Wingdings" charset="2"/>
              <a:buChar char="Ø"/>
            </a:pPr>
            <a:r>
              <a:rPr lang="en-US" sz="2000" dirty="0">
                <a:ea typeface="+mn-lt"/>
                <a:cs typeface="+mn-lt"/>
              </a:rPr>
              <a:t>MSHN will post approved tools to website.</a:t>
            </a:r>
            <a:endParaRPr lang="en-US" sz="2000" dirty="0"/>
          </a:p>
          <a:p>
            <a:pPr marL="285750" indent="-285750">
              <a:buFont typeface="Wingdings" charset="2"/>
              <a:buChar char="Ø"/>
            </a:pPr>
            <a:r>
              <a:rPr lang="en-US" sz="2000" dirty="0">
                <a:ea typeface="+mn-lt"/>
                <a:cs typeface="+mn-lt"/>
              </a:rPr>
              <a:t>MSHN will send out notification in Constant Contact (usually for 3 weeks which includes link to website) upon review tool approval. </a:t>
            </a:r>
          </a:p>
          <a:p>
            <a:pPr marL="285750" indent="-285750">
              <a:buFont typeface="Wingdings" charset="2"/>
              <a:buChar char="Ø"/>
            </a:pPr>
            <a:r>
              <a:rPr lang="en-US" sz="2000" dirty="0">
                <a:ea typeface="+mn-lt"/>
                <a:cs typeface="+mn-lt"/>
              </a:rPr>
              <a:t>MSHN will be sending appointments out for the SUD reviews in 2024 in October which includes the link to the tools on website. </a:t>
            </a:r>
          </a:p>
          <a:p>
            <a:pPr marL="285750" indent="-285750">
              <a:buFont typeface="Wingdings" charset="2"/>
              <a:buChar char="Ø"/>
            </a:pPr>
            <a:r>
              <a:rPr lang="en-US" sz="2000" dirty="0">
                <a:ea typeface="+mn-lt"/>
                <a:cs typeface="+mn-lt"/>
              </a:rPr>
              <a:t>Provider review dates will also be added to the MSHN web calendar. </a:t>
            </a:r>
            <a:endParaRPr lang="en-US" sz="2000" dirty="0"/>
          </a:p>
          <a:p>
            <a:pPr marL="285750" indent="-285750">
              <a:buFont typeface="Wingdings" charset="2"/>
              <a:buChar char="Ø"/>
            </a:pPr>
            <a:r>
              <a:rPr lang="en-US" sz="2000" dirty="0">
                <a:ea typeface="+mn-lt"/>
                <a:cs typeface="+mn-lt"/>
              </a:rPr>
              <a:t>2024 folders will be created and added to the provider folders. </a:t>
            </a:r>
            <a:endParaRPr lang="en-US" sz="2000" dirty="0"/>
          </a:p>
          <a:p>
            <a:endParaRPr lang="en-US" sz="2000" dirty="0"/>
          </a:p>
          <a:p>
            <a:pPr marL="285750" indent="-285750">
              <a:buFont typeface="Wingdings" charset="2"/>
              <a:buChar char="Ø"/>
            </a:pPr>
            <a:r>
              <a:rPr lang="en-US" sz="2000" dirty="0"/>
              <a:t>Questions? </a:t>
            </a:r>
          </a:p>
          <a:p>
            <a:pPr marL="285750" indent="-285750">
              <a:buFont typeface="Wingdings" charset="2"/>
              <a:buChar char="Ø"/>
            </a:pPr>
            <a:endParaRPr lang="en-US" dirty="0"/>
          </a:p>
        </p:txBody>
      </p:sp>
      <p:pic>
        <p:nvPicPr>
          <p:cNvPr id="5" name="Picture 4" descr="Logo&#10;&#10;Description automatically generated">
            <a:extLst>
              <a:ext uri="{FF2B5EF4-FFF2-40B4-BE49-F238E27FC236}">
                <a16:creationId xmlns:a16="http://schemas.microsoft.com/office/drawing/2014/main" id="{6984223B-8293-EC03-6863-F5006B4D896B}"/>
              </a:ext>
            </a:extLst>
          </p:cNvPr>
          <p:cNvPicPr>
            <a:picLocks noChangeAspect="1"/>
          </p:cNvPicPr>
          <p:nvPr/>
        </p:nvPicPr>
        <p:blipFill>
          <a:blip r:embed="rId2"/>
          <a:stretch>
            <a:fillRect/>
          </a:stretch>
        </p:blipFill>
        <p:spPr>
          <a:xfrm>
            <a:off x="739515" y="6225813"/>
            <a:ext cx="1519003" cy="477392"/>
          </a:xfrm>
          <a:prstGeom prst="rect">
            <a:avLst/>
          </a:prstGeom>
        </p:spPr>
      </p:pic>
      <p:sp>
        <p:nvSpPr>
          <p:cNvPr id="8" name="TextBox 7">
            <a:extLst>
              <a:ext uri="{FF2B5EF4-FFF2-40B4-BE49-F238E27FC236}">
                <a16:creationId xmlns:a16="http://schemas.microsoft.com/office/drawing/2014/main" id="{8D2E1A15-4B66-3478-9EE7-AE8698BEEF34}"/>
              </a:ext>
            </a:extLst>
          </p:cNvPr>
          <p:cNvSpPr txBox="1"/>
          <p:nvPr/>
        </p:nvSpPr>
        <p:spPr>
          <a:xfrm>
            <a:off x="6775938" y="6530249"/>
            <a:ext cx="310661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919E39"/>
                </a:solidFill>
                <a:latin typeface="Garamond"/>
              </a:rPr>
              <a:t>www.midstatehealthnetwork.org</a:t>
            </a:r>
            <a:endParaRPr lang="en-US"/>
          </a:p>
        </p:txBody>
      </p:sp>
    </p:spTree>
    <p:extLst>
      <p:ext uri="{BB962C8B-B14F-4D97-AF65-F5344CB8AC3E}">
        <p14:creationId xmlns:p14="http://schemas.microsoft.com/office/powerpoint/2010/main" val="315302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CF939-1203-D191-6919-78B1B7C94FF2}"/>
              </a:ext>
            </a:extLst>
          </p:cNvPr>
          <p:cNvSpPr>
            <a:spLocks noGrp="1"/>
          </p:cNvSpPr>
          <p:nvPr>
            <p:ph type="title"/>
          </p:nvPr>
        </p:nvSpPr>
        <p:spPr>
          <a:xfrm>
            <a:off x="677335" y="282481"/>
            <a:ext cx="8596668" cy="991752"/>
          </a:xfrm>
        </p:spPr>
        <p:txBody>
          <a:bodyPr>
            <a:normAutofit fontScale="90000"/>
          </a:bodyPr>
          <a:lstStyle/>
          <a:p>
            <a:r>
              <a:rPr lang="en-US" sz="3600" dirty="0">
                <a:solidFill>
                  <a:srgbClr val="919E39"/>
                </a:solidFill>
              </a:rPr>
              <a:t>           QAPI Review Tool Updates for FY24</a:t>
            </a:r>
          </a:p>
        </p:txBody>
      </p:sp>
      <p:sp>
        <p:nvSpPr>
          <p:cNvPr id="3" name="Text Placeholder 2">
            <a:extLst>
              <a:ext uri="{FF2B5EF4-FFF2-40B4-BE49-F238E27FC236}">
                <a16:creationId xmlns:a16="http://schemas.microsoft.com/office/drawing/2014/main" id="{D3797377-1D8D-F328-7B06-649B46A37567}"/>
              </a:ext>
            </a:extLst>
          </p:cNvPr>
          <p:cNvSpPr>
            <a:spLocks noGrp="1"/>
          </p:cNvSpPr>
          <p:nvPr>
            <p:ph type="body" idx="1"/>
          </p:nvPr>
        </p:nvSpPr>
        <p:spPr>
          <a:xfrm>
            <a:off x="677335" y="1486366"/>
            <a:ext cx="8596668" cy="5106002"/>
          </a:xfrm>
        </p:spPr>
        <p:txBody>
          <a:bodyPr>
            <a:normAutofit/>
          </a:bodyPr>
          <a:lstStyle/>
          <a:p>
            <a:endParaRPr lang="en-US" dirty="0"/>
          </a:p>
          <a:p>
            <a:pPr marL="285750" indent="-285750">
              <a:buFont typeface="Wingdings" charset="2"/>
              <a:buChar char="Ø"/>
            </a:pPr>
            <a:r>
              <a:rPr lang="en-US" sz="2400" dirty="0">
                <a:ea typeface="+mn-lt"/>
                <a:cs typeface="+mn-lt"/>
              </a:rPr>
              <a:t>2-3 new standards added, currently under review, specific to MAT and Residential (Quality focused- medication mistakes, critical incidents).  </a:t>
            </a:r>
          </a:p>
          <a:p>
            <a:pPr marL="285750" indent="-285750">
              <a:buFont typeface="Wingdings" charset="2"/>
              <a:buChar char="Ø"/>
            </a:pPr>
            <a:r>
              <a:rPr lang="en-US" sz="2400" dirty="0">
                <a:ea typeface="+mn-lt"/>
                <a:cs typeface="+mn-lt"/>
              </a:rPr>
              <a:t>Changes included combining like standards, removing repeat standards and standards no longer relevant (based on rev SUD Admin rules), and updating language in some standards for clarification.  </a:t>
            </a:r>
          </a:p>
          <a:p>
            <a:pPr marL="285750" indent="-285750">
              <a:buFont typeface="Wingdings" charset="2"/>
              <a:buChar char="Ø"/>
            </a:pPr>
            <a:r>
              <a:rPr lang="en-US" sz="2400" dirty="0"/>
              <a:t>Questions? </a:t>
            </a:r>
          </a:p>
          <a:p>
            <a:pPr marL="285750" indent="-285750">
              <a:buFont typeface="Wingdings" charset="2"/>
              <a:buChar char="Ø"/>
            </a:pPr>
            <a:endParaRPr lang="en-US" dirty="0"/>
          </a:p>
        </p:txBody>
      </p:sp>
      <p:grpSp>
        <p:nvGrpSpPr>
          <p:cNvPr id="8" name="Group 7">
            <a:extLst>
              <a:ext uri="{FF2B5EF4-FFF2-40B4-BE49-F238E27FC236}">
                <a16:creationId xmlns:a16="http://schemas.microsoft.com/office/drawing/2014/main" id="{C8C5488D-D9A1-DF8A-4836-A42DF7BF9D6C}"/>
              </a:ext>
            </a:extLst>
          </p:cNvPr>
          <p:cNvGrpSpPr/>
          <p:nvPr/>
        </p:nvGrpSpPr>
        <p:grpSpPr>
          <a:xfrm>
            <a:off x="739515" y="6225813"/>
            <a:ext cx="8307986" cy="547861"/>
            <a:chOff x="739515" y="6225813"/>
            <a:chExt cx="8307986" cy="547861"/>
          </a:xfrm>
        </p:grpSpPr>
        <p:pic>
          <p:nvPicPr>
            <p:cNvPr id="6" name="Picture 5" descr="Logo&#10;&#10;Description automatically generated">
              <a:extLst>
                <a:ext uri="{FF2B5EF4-FFF2-40B4-BE49-F238E27FC236}">
                  <a16:creationId xmlns:a16="http://schemas.microsoft.com/office/drawing/2014/main" id="{CC556793-7E1C-D8D9-E5A0-6628E649351C}"/>
                </a:ext>
              </a:extLst>
            </p:cNvPr>
            <p:cNvPicPr>
              <a:picLocks noChangeAspect="1"/>
            </p:cNvPicPr>
            <p:nvPr/>
          </p:nvPicPr>
          <p:blipFill>
            <a:blip r:embed="rId2"/>
            <a:stretch>
              <a:fillRect/>
            </a:stretch>
          </p:blipFill>
          <p:spPr>
            <a:xfrm>
              <a:off x="739515" y="6225813"/>
              <a:ext cx="1519003" cy="477392"/>
            </a:xfrm>
            <a:prstGeom prst="rect">
              <a:avLst/>
            </a:prstGeom>
          </p:spPr>
        </p:pic>
        <p:sp>
          <p:nvSpPr>
            <p:cNvPr id="7" name="TextBox 6">
              <a:extLst>
                <a:ext uri="{FF2B5EF4-FFF2-40B4-BE49-F238E27FC236}">
                  <a16:creationId xmlns:a16="http://schemas.microsoft.com/office/drawing/2014/main" id="{D77EB03E-D0B6-2EFB-DB97-D4EA8CF82308}"/>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2240215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AA5B2-88E9-6EA2-FA24-F3A2E138E7C6}"/>
              </a:ext>
            </a:extLst>
          </p:cNvPr>
          <p:cNvSpPr>
            <a:spLocks noGrp="1"/>
          </p:cNvSpPr>
          <p:nvPr>
            <p:ph type="title"/>
          </p:nvPr>
        </p:nvSpPr>
        <p:spPr>
          <a:xfrm>
            <a:off x="800238" y="1780728"/>
            <a:ext cx="8596668" cy="1320040"/>
          </a:xfrm>
        </p:spPr>
        <p:txBody>
          <a:bodyPr>
            <a:normAutofit/>
          </a:bodyPr>
          <a:lstStyle/>
          <a:p>
            <a:pPr algn="ctr"/>
            <a:r>
              <a:rPr lang="en-US" sz="4800" dirty="0">
                <a:solidFill>
                  <a:srgbClr val="919E39"/>
                </a:solidFill>
              </a:rPr>
              <a:t>SUD Workgroups</a:t>
            </a:r>
          </a:p>
        </p:txBody>
      </p:sp>
      <p:sp>
        <p:nvSpPr>
          <p:cNvPr id="3" name="Text Placeholder 2">
            <a:extLst>
              <a:ext uri="{FF2B5EF4-FFF2-40B4-BE49-F238E27FC236}">
                <a16:creationId xmlns:a16="http://schemas.microsoft.com/office/drawing/2014/main" id="{24AC0360-3D72-6ADC-CB06-C73C1BA21039}"/>
              </a:ext>
            </a:extLst>
          </p:cNvPr>
          <p:cNvSpPr>
            <a:spLocks noGrp="1"/>
          </p:cNvSpPr>
          <p:nvPr>
            <p:ph type="body" idx="1"/>
          </p:nvPr>
        </p:nvSpPr>
        <p:spPr>
          <a:xfrm>
            <a:off x="677335" y="3627753"/>
            <a:ext cx="8596668" cy="1513914"/>
          </a:xfrm>
        </p:spPr>
        <p:txBody>
          <a:bodyPr>
            <a:normAutofit/>
          </a:bodyPr>
          <a:lstStyle/>
          <a:p>
            <a:pPr algn="ctr"/>
            <a:r>
              <a:rPr lang="en-US" sz="2800" dirty="0"/>
              <a:t>Sherrie Donnelly, MA, LBSW</a:t>
            </a:r>
          </a:p>
          <a:p>
            <a:pPr algn="ctr"/>
            <a:r>
              <a:rPr lang="en-US" sz="2800" i="1" dirty="0"/>
              <a:t>Treatment &amp; Recovery Specialist</a:t>
            </a:r>
          </a:p>
        </p:txBody>
      </p:sp>
      <p:grpSp>
        <p:nvGrpSpPr>
          <p:cNvPr id="9" name="Group 8">
            <a:extLst>
              <a:ext uri="{FF2B5EF4-FFF2-40B4-BE49-F238E27FC236}">
                <a16:creationId xmlns:a16="http://schemas.microsoft.com/office/drawing/2014/main" id="{B3281A40-01EB-9C88-5E8A-957F4F5FFB95}"/>
              </a:ext>
            </a:extLst>
          </p:cNvPr>
          <p:cNvGrpSpPr/>
          <p:nvPr/>
        </p:nvGrpSpPr>
        <p:grpSpPr>
          <a:xfrm>
            <a:off x="739515" y="6225813"/>
            <a:ext cx="8307986" cy="547861"/>
            <a:chOff x="739515" y="6225813"/>
            <a:chExt cx="8307986" cy="547861"/>
          </a:xfrm>
        </p:grpSpPr>
        <p:pic>
          <p:nvPicPr>
            <p:cNvPr id="7" name="Picture 6" descr="Logo&#10;&#10;Description automatically generated">
              <a:extLst>
                <a:ext uri="{FF2B5EF4-FFF2-40B4-BE49-F238E27FC236}">
                  <a16:creationId xmlns:a16="http://schemas.microsoft.com/office/drawing/2014/main" id="{2287399F-354D-4403-5B9E-BA8AD0A33D54}"/>
                </a:ext>
              </a:extLst>
            </p:cNvPr>
            <p:cNvPicPr>
              <a:picLocks noChangeAspect="1"/>
            </p:cNvPicPr>
            <p:nvPr/>
          </p:nvPicPr>
          <p:blipFill>
            <a:blip r:embed="rId2"/>
            <a:stretch>
              <a:fillRect/>
            </a:stretch>
          </p:blipFill>
          <p:spPr>
            <a:xfrm>
              <a:off x="739515" y="6225813"/>
              <a:ext cx="1519003" cy="477392"/>
            </a:xfrm>
            <a:prstGeom prst="rect">
              <a:avLst/>
            </a:prstGeom>
          </p:spPr>
        </p:pic>
        <p:sp>
          <p:nvSpPr>
            <p:cNvPr id="8" name="TextBox 7">
              <a:extLst>
                <a:ext uri="{FF2B5EF4-FFF2-40B4-BE49-F238E27FC236}">
                  <a16:creationId xmlns:a16="http://schemas.microsoft.com/office/drawing/2014/main" id="{89C2032F-ECA4-C0E0-554A-89979FDA137F}"/>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3046305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CF939-1203-D191-6919-78B1B7C94FF2}"/>
              </a:ext>
            </a:extLst>
          </p:cNvPr>
          <p:cNvSpPr>
            <a:spLocks noGrp="1"/>
          </p:cNvSpPr>
          <p:nvPr>
            <p:ph type="title"/>
          </p:nvPr>
        </p:nvSpPr>
        <p:spPr>
          <a:xfrm>
            <a:off x="677335" y="282481"/>
            <a:ext cx="8596668" cy="1618306"/>
          </a:xfrm>
        </p:spPr>
        <p:txBody>
          <a:bodyPr>
            <a:normAutofit/>
          </a:bodyPr>
          <a:lstStyle/>
          <a:p>
            <a:pPr algn="ctr"/>
            <a:r>
              <a:rPr lang="en-US" sz="3600" dirty="0">
                <a:solidFill>
                  <a:srgbClr val="919E39"/>
                </a:solidFill>
              </a:rPr>
              <a:t>SUD Workgroups:</a:t>
            </a:r>
            <a:br>
              <a:rPr lang="en-US" sz="3600" dirty="0">
                <a:solidFill>
                  <a:srgbClr val="919E39"/>
                </a:solidFill>
              </a:rPr>
            </a:br>
            <a:r>
              <a:rPr lang="en-US" sz="3600" dirty="0">
                <a:solidFill>
                  <a:srgbClr val="919E39"/>
                </a:solidFill>
              </a:rPr>
              <a:t>Women's Specialty</a:t>
            </a:r>
            <a:endParaRPr lang="en-US"/>
          </a:p>
        </p:txBody>
      </p:sp>
      <p:sp>
        <p:nvSpPr>
          <p:cNvPr id="3" name="Text Placeholder 2">
            <a:extLst>
              <a:ext uri="{FF2B5EF4-FFF2-40B4-BE49-F238E27FC236}">
                <a16:creationId xmlns:a16="http://schemas.microsoft.com/office/drawing/2014/main" id="{D3797377-1D8D-F328-7B06-649B46A37567}"/>
              </a:ext>
            </a:extLst>
          </p:cNvPr>
          <p:cNvSpPr>
            <a:spLocks noGrp="1"/>
          </p:cNvSpPr>
          <p:nvPr>
            <p:ph type="body" idx="1"/>
          </p:nvPr>
        </p:nvSpPr>
        <p:spPr>
          <a:xfrm>
            <a:off x="677335" y="2241181"/>
            <a:ext cx="8965377" cy="3739255"/>
          </a:xfrm>
        </p:spPr>
        <p:txBody>
          <a:bodyPr vert="horz" lIns="91440" tIns="45720" rIns="91440" bIns="45720" rtlCol="0" anchor="t">
            <a:noAutofit/>
          </a:bodyPr>
          <a:lstStyle/>
          <a:p>
            <a:pPr marL="285750" indent="-285750">
              <a:buFont typeface="Wingdings" charset="2"/>
              <a:buChar char="Ø"/>
            </a:pPr>
            <a:r>
              <a:rPr lang="en-US" sz="2400" dirty="0"/>
              <a:t>Women's Specialty meets quarterly</a:t>
            </a:r>
          </a:p>
          <a:p>
            <a:pPr marL="285750" indent="-285750">
              <a:buFont typeface="Wingdings" charset="2"/>
              <a:buChar char="Ø"/>
            </a:pPr>
            <a:endParaRPr lang="en-US" sz="2400" dirty="0"/>
          </a:p>
          <a:p>
            <a:pPr marL="285750" indent="-285750">
              <a:buFont typeface="Wingdings" charset="2"/>
              <a:buChar char="Ø"/>
            </a:pPr>
            <a:r>
              <a:rPr lang="en-US" sz="2400" dirty="0"/>
              <a:t> Next meeting:  December 6, 2023 at 1 pm</a:t>
            </a:r>
          </a:p>
          <a:p>
            <a:pPr marL="285750" indent="-285750">
              <a:buFont typeface="Wingdings" charset="2"/>
              <a:buChar char="Ø"/>
            </a:pPr>
            <a:endParaRPr lang="en-US" sz="2400" dirty="0"/>
          </a:p>
          <a:p>
            <a:pPr marL="285750" indent="-285750">
              <a:buFont typeface="Wingdings" charset="2"/>
              <a:buChar char="Ø"/>
            </a:pPr>
            <a:r>
              <a:rPr lang="en-US" sz="2400" dirty="0"/>
              <a:t>Contact: Rebecca.Emmenecker@midstatehealthnetwork.org</a:t>
            </a:r>
          </a:p>
          <a:p>
            <a:pPr marL="285750" indent="-285750">
              <a:buFont typeface="Wingdings" charset="2"/>
              <a:buChar char="Ø"/>
            </a:pPr>
            <a:endParaRPr lang="en-US" dirty="0"/>
          </a:p>
          <a:p>
            <a:pPr marL="285750" indent="-285750">
              <a:buFont typeface="Wingdings" charset="2"/>
              <a:buChar char="Ø"/>
            </a:pPr>
            <a:endParaRPr lang="en-US" dirty="0"/>
          </a:p>
          <a:p>
            <a:pPr marL="285750" indent="-285750">
              <a:buFont typeface="Wingdings" charset="2"/>
              <a:buChar char="Ø"/>
            </a:pPr>
            <a:endParaRPr lang="en-US" dirty="0"/>
          </a:p>
        </p:txBody>
      </p:sp>
      <p:pic>
        <p:nvPicPr>
          <p:cNvPr id="5" name="Picture 4" descr="Logo&#10;&#10;Description automatically generated">
            <a:extLst>
              <a:ext uri="{FF2B5EF4-FFF2-40B4-BE49-F238E27FC236}">
                <a16:creationId xmlns:a16="http://schemas.microsoft.com/office/drawing/2014/main" id="{6984223B-8293-EC03-6863-F5006B4D896B}"/>
              </a:ext>
            </a:extLst>
          </p:cNvPr>
          <p:cNvPicPr>
            <a:picLocks noChangeAspect="1"/>
          </p:cNvPicPr>
          <p:nvPr/>
        </p:nvPicPr>
        <p:blipFill>
          <a:blip r:embed="rId2"/>
          <a:stretch>
            <a:fillRect/>
          </a:stretch>
        </p:blipFill>
        <p:spPr>
          <a:xfrm>
            <a:off x="739515" y="6225813"/>
            <a:ext cx="1519003" cy="477392"/>
          </a:xfrm>
          <a:prstGeom prst="rect">
            <a:avLst/>
          </a:prstGeom>
        </p:spPr>
      </p:pic>
      <p:sp>
        <p:nvSpPr>
          <p:cNvPr id="8" name="TextBox 7">
            <a:extLst>
              <a:ext uri="{FF2B5EF4-FFF2-40B4-BE49-F238E27FC236}">
                <a16:creationId xmlns:a16="http://schemas.microsoft.com/office/drawing/2014/main" id="{8D2E1A15-4B66-3478-9EE7-AE8698BEEF34}"/>
              </a:ext>
            </a:extLst>
          </p:cNvPr>
          <p:cNvSpPr txBox="1"/>
          <p:nvPr/>
        </p:nvSpPr>
        <p:spPr>
          <a:xfrm>
            <a:off x="6775938" y="6530249"/>
            <a:ext cx="310661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919E39"/>
                </a:solidFill>
                <a:latin typeface="Garamond"/>
              </a:rPr>
              <a:t>www.midstatehealthnetwork.org</a:t>
            </a:r>
            <a:endParaRPr lang="en-US"/>
          </a:p>
        </p:txBody>
      </p:sp>
    </p:spTree>
    <p:extLst>
      <p:ext uri="{BB962C8B-B14F-4D97-AF65-F5344CB8AC3E}">
        <p14:creationId xmlns:p14="http://schemas.microsoft.com/office/powerpoint/2010/main" val="1451558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CF939-1203-D191-6919-78B1B7C94FF2}"/>
              </a:ext>
            </a:extLst>
          </p:cNvPr>
          <p:cNvSpPr>
            <a:spLocks noGrp="1"/>
          </p:cNvSpPr>
          <p:nvPr>
            <p:ph type="title"/>
          </p:nvPr>
        </p:nvSpPr>
        <p:spPr>
          <a:xfrm>
            <a:off x="677335" y="282481"/>
            <a:ext cx="8596668" cy="1618306"/>
          </a:xfrm>
        </p:spPr>
        <p:txBody>
          <a:bodyPr>
            <a:normAutofit/>
          </a:bodyPr>
          <a:lstStyle/>
          <a:p>
            <a:pPr algn="ctr"/>
            <a:r>
              <a:rPr lang="en-US" sz="3600" dirty="0">
                <a:solidFill>
                  <a:srgbClr val="919E39"/>
                </a:solidFill>
              </a:rPr>
              <a:t>SUD Workgroups:</a:t>
            </a:r>
            <a:br>
              <a:rPr lang="en-US" sz="3600" dirty="0">
                <a:solidFill>
                  <a:srgbClr val="919E39"/>
                </a:solidFill>
              </a:rPr>
            </a:br>
            <a:r>
              <a:rPr lang="en-US" sz="3600" dirty="0">
                <a:solidFill>
                  <a:srgbClr val="919E39"/>
                </a:solidFill>
              </a:rPr>
              <a:t>MAT Workgroup</a:t>
            </a:r>
            <a:endParaRPr lang="en-US" dirty="0"/>
          </a:p>
        </p:txBody>
      </p:sp>
      <p:sp>
        <p:nvSpPr>
          <p:cNvPr id="3" name="Text Placeholder 2">
            <a:extLst>
              <a:ext uri="{FF2B5EF4-FFF2-40B4-BE49-F238E27FC236}">
                <a16:creationId xmlns:a16="http://schemas.microsoft.com/office/drawing/2014/main" id="{D3797377-1D8D-F328-7B06-649B46A37567}"/>
              </a:ext>
            </a:extLst>
          </p:cNvPr>
          <p:cNvSpPr>
            <a:spLocks noGrp="1"/>
          </p:cNvSpPr>
          <p:nvPr>
            <p:ph type="body" idx="1"/>
          </p:nvPr>
        </p:nvSpPr>
        <p:spPr>
          <a:xfrm>
            <a:off x="636367" y="2143804"/>
            <a:ext cx="8785119" cy="3857494"/>
          </a:xfrm>
        </p:spPr>
        <p:txBody>
          <a:bodyPr>
            <a:normAutofit/>
          </a:bodyPr>
          <a:lstStyle/>
          <a:p>
            <a:pPr marL="285750" indent="-285750">
              <a:buFont typeface="Wingdings" charset="2"/>
              <a:buChar char="Ø"/>
            </a:pPr>
            <a:r>
              <a:rPr lang="en-US" sz="2400" dirty="0"/>
              <a:t>MAT meets every 6 months</a:t>
            </a:r>
          </a:p>
          <a:p>
            <a:endParaRPr lang="en-US" sz="2400" dirty="0"/>
          </a:p>
          <a:p>
            <a:pPr marL="285750" indent="-285750">
              <a:buFont typeface="Wingdings" charset="2"/>
              <a:buChar char="Ø"/>
            </a:pPr>
            <a:r>
              <a:rPr lang="en-US" sz="2400" dirty="0"/>
              <a:t> Next meeting: November 1, 2023 at 1 pm</a:t>
            </a:r>
            <a:endParaRPr lang="en-US" dirty="0"/>
          </a:p>
          <a:p>
            <a:endParaRPr lang="en-US" sz="2400" dirty="0"/>
          </a:p>
          <a:p>
            <a:pPr marL="285750" indent="-285750">
              <a:buFont typeface="Wingdings" charset="2"/>
              <a:buChar char="Ø"/>
            </a:pPr>
            <a:r>
              <a:rPr lang="en-US" sz="2400" dirty="0"/>
              <a:t>Contact: Rebecca.Emmenecker@midstatehealthnetwork.org</a:t>
            </a:r>
          </a:p>
          <a:p>
            <a:pPr marL="285750" indent="-285750">
              <a:buFont typeface="Wingdings" charset="2"/>
              <a:buChar char="Ø"/>
            </a:pPr>
            <a:endParaRPr lang="en-US" sz="2400" dirty="0"/>
          </a:p>
          <a:p>
            <a:pPr marL="285750" indent="-285750">
              <a:buFont typeface="Wingdings" charset="2"/>
              <a:buChar char="Ø"/>
            </a:pPr>
            <a:endParaRPr lang="en-US" dirty="0"/>
          </a:p>
          <a:p>
            <a:pPr marL="285750" indent="-285750">
              <a:buFont typeface="Wingdings" charset="2"/>
              <a:buChar char="Ø"/>
            </a:pPr>
            <a:endParaRPr lang="en-US" dirty="0"/>
          </a:p>
        </p:txBody>
      </p:sp>
      <p:pic>
        <p:nvPicPr>
          <p:cNvPr id="5" name="Picture 4" descr="Logo&#10;&#10;Description automatically generated">
            <a:extLst>
              <a:ext uri="{FF2B5EF4-FFF2-40B4-BE49-F238E27FC236}">
                <a16:creationId xmlns:a16="http://schemas.microsoft.com/office/drawing/2014/main" id="{6984223B-8293-EC03-6863-F5006B4D896B}"/>
              </a:ext>
            </a:extLst>
          </p:cNvPr>
          <p:cNvPicPr>
            <a:picLocks noChangeAspect="1"/>
          </p:cNvPicPr>
          <p:nvPr/>
        </p:nvPicPr>
        <p:blipFill>
          <a:blip r:embed="rId2"/>
          <a:stretch>
            <a:fillRect/>
          </a:stretch>
        </p:blipFill>
        <p:spPr>
          <a:xfrm>
            <a:off x="739515" y="6225813"/>
            <a:ext cx="1519003" cy="477392"/>
          </a:xfrm>
          <a:prstGeom prst="rect">
            <a:avLst/>
          </a:prstGeom>
        </p:spPr>
      </p:pic>
      <p:sp>
        <p:nvSpPr>
          <p:cNvPr id="8" name="TextBox 7">
            <a:extLst>
              <a:ext uri="{FF2B5EF4-FFF2-40B4-BE49-F238E27FC236}">
                <a16:creationId xmlns:a16="http://schemas.microsoft.com/office/drawing/2014/main" id="{8D2E1A15-4B66-3478-9EE7-AE8698BEEF34}"/>
              </a:ext>
            </a:extLst>
          </p:cNvPr>
          <p:cNvSpPr txBox="1"/>
          <p:nvPr/>
        </p:nvSpPr>
        <p:spPr>
          <a:xfrm>
            <a:off x="6775938" y="6530249"/>
            <a:ext cx="310661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919E39"/>
                </a:solidFill>
                <a:latin typeface="Garamond"/>
              </a:rPr>
              <a:t>www.midstatehealthnetwork.org</a:t>
            </a:r>
            <a:endParaRPr lang="en-US"/>
          </a:p>
        </p:txBody>
      </p:sp>
    </p:spTree>
    <p:extLst>
      <p:ext uri="{BB962C8B-B14F-4D97-AF65-F5344CB8AC3E}">
        <p14:creationId xmlns:p14="http://schemas.microsoft.com/office/powerpoint/2010/main" val="2202269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297A09B-A4E7-294B-45F3-26EDB003A3AB}"/>
              </a:ext>
            </a:extLst>
          </p:cNvPr>
          <p:cNvGrpSpPr/>
          <p:nvPr/>
        </p:nvGrpSpPr>
        <p:grpSpPr>
          <a:xfrm>
            <a:off x="739515" y="6225813"/>
            <a:ext cx="8307986" cy="547861"/>
            <a:chOff x="739515" y="6225813"/>
            <a:chExt cx="8307986" cy="547861"/>
          </a:xfrm>
        </p:grpSpPr>
        <p:pic>
          <p:nvPicPr>
            <p:cNvPr id="7" name="Picture 6" descr="Logo&#10;&#10;Description automatically generated">
              <a:extLst>
                <a:ext uri="{FF2B5EF4-FFF2-40B4-BE49-F238E27FC236}">
                  <a16:creationId xmlns:a16="http://schemas.microsoft.com/office/drawing/2014/main" id="{ED86DED9-E055-0DCF-7525-41799AD23481}"/>
                </a:ext>
              </a:extLst>
            </p:cNvPr>
            <p:cNvPicPr>
              <a:picLocks noChangeAspect="1"/>
            </p:cNvPicPr>
            <p:nvPr/>
          </p:nvPicPr>
          <p:blipFill>
            <a:blip r:embed="rId3"/>
            <a:stretch>
              <a:fillRect/>
            </a:stretch>
          </p:blipFill>
          <p:spPr>
            <a:xfrm>
              <a:off x="739515" y="6225813"/>
              <a:ext cx="1519003" cy="477392"/>
            </a:xfrm>
            <a:prstGeom prst="rect">
              <a:avLst/>
            </a:prstGeom>
          </p:spPr>
        </p:pic>
        <p:sp>
          <p:nvSpPr>
            <p:cNvPr id="8" name="TextBox 7">
              <a:extLst>
                <a:ext uri="{FF2B5EF4-FFF2-40B4-BE49-F238E27FC236}">
                  <a16:creationId xmlns:a16="http://schemas.microsoft.com/office/drawing/2014/main" id="{F1210F0A-75B0-B027-1BEA-5C7D9F14E052}"/>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
        <p:nvSpPr>
          <p:cNvPr id="4" name="Text Placeholder 2">
            <a:extLst>
              <a:ext uri="{FF2B5EF4-FFF2-40B4-BE49-F238E27FC236}">
                <a16:creationId xmlns:a16="http://schemas.microsoft.com/office/drawing/2014/main" id="{08E8802E-39DF-1B9A-D5A0-C9BD5B26DBB5}"/>
              </a:ext>
            </a:extLst>
          </p:cNvPr>
          <p:cNvSpPr txBox="1">
            <a:spLocks/>
          </p:cNvSpPr>
          <p:nvPr/>
        </p:nvSpPr>
        <p:spPr>
          <a:xfrm>
            <a:off x="917032" y="1936648"/>
            <a:ext cx="8596668" cy="4412654"/>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endParaRPr lang="en-US" sz="2800" dirty="0"/>
          </a:p>
        </p:txBody>
      </p:sp>
      <p:sp>
        <p:nvSpPr>
          <p:cNvPr id="11" name="Text Placeholder 10">
            <a:extLst>
              <a:ext uri="{FF2B5EF4-FFF2-40B4-BE49-F238E27FC236}">
                <a16:creationId xmlns:a16="http://schemas.microsoft.com/office/drawing/2014/main" id="{1C813AE0-B927-69B1-6A72-BDB2F5F9195D}"/>
              </a:ext>
            </a:extLst>
          </p:cNvPr>
          <p:cNvSpPr>
            <a:spLocks noGrp="1"/>
          </p:cNvSpPr>
          <p:nvPr>
            <p:ph type="body" idx="1"/>
          </p:nvPr>
        </p:nvSpPr>
        <p:spPr>
          <a:xfrm>
            <a:off x="677335" y="1789274"/>
            <a:ext cx="8596668" cy="4289165"/>
          </a:xfrm>
        </p:spPr>
        <p:txBody>
          <a:bodyPr>
            <a:normAutofit fontScale="92500" lnSpcReduction="10000"/>
          </a:bodyPr>
          <a:lstStyle/>
          <a:p>
            <a:pPr marL="342900" indent="-342900">
              <a:buFont typeface="Wingdings" panose="020B0604020202020204" pitchFamily="34" charset="0"/>
              <a:buChar char="Ø"/>
            </a:pPr>
            <a:r>
              <a:rPr lang="en-US" dirty="0">
                <a:latin typeface="Candara" panose="020E0502030303020204" pitchFamily="34" charset="0"/>
              </a:rPr>
              <a:t>Welcome</a:t>
            </a:r>
            <a:endParaRPr lang="en-US" dirty="0"/>
          </a:p>
          <a:p>
            <a:pPr marL="342900" indent="-342900">
              <a:buFont typeface="Wingdings" panose="020B0604020202020204" pitchFamily="34" charset="0"/>
              <a:buChar char="Ø"/>
            </a:pPr>
            <a:r>
              <a:rPr lang="en-US" dirty="0">
                <a:latin typeface="Candara" panose="020E0502030303020204" pitchFamily="34" charset="0"/>
              </a:rPr>
              <a:t>Region-Specific Provider Stabilization Initiatives</a:t>
            </a:r>
          </a:p>
          <a:p>
            <a:pPr marL="342900" indent="-342900">
              <a:buFont typeface="Wingdings" panose="020B0604020202020204" pitchFamily="34" charset="0"/>
              <a:buChar char="Ø"/>
            </a:pPr>
            <a:r>
              <a:rPr lang="en-US" dirty="0">
                <a:latin typeface="Candara" panose="020E0502030303020204" pitchFamily="34" charset="0"/>
              </a:rPr>
              <a:t>FY 24-25 Regional Strategic Plan – Priorities:</a:t>
            </a:r>
          </a:p>
          <a:p>
            <a:pPr marL="800100" lvl="1" indent="-342900">
              <a:lnSpc>
                <a:spcPct val="110000"/>
              </a:lnSpc>
              <a:spcBef>
                <a:spcPts val="0"/>
              </a:spcBef>
              <a:buFont typeface="Wingdings" panose="020B0604020202020204" pitchFamily="34" charset="0"/>
              <a:buChar char="Ø"/>
            </a:pPr>
            <a:r>
              <a:rPr lang="en-US" dirty="0">
                <a:latin typeface="Candara" panose="020E0502030303020204" pitchFamily="34" charset="0"/>
              </a:rPr>
              <a:t>Better Health</a:t>
            </a:r>
          </a:p>
          <a:p>
            <a:pPr marL="800100" lvl="1" indent="-342900">
              <a:lnSpc>
                <a:spcPct val="110000"/>
              </a:lnSpc>
              <a:spcBef>
                <a:spcPts val="0"/>
              </a:spcBef>
              <a:buFont typeface="Wingdings" panose="020B0604020202020204" pitchFamily="34" charset="0"/>
              <a:buChar char="Ø"/>
            </a:pPr>
            <a:r>
              <a:rPr lang="en-US" dirty="0">
                <a:latin typeface="Candara" panose="020E0502030303020204" pitchFamily="34" charset="0"/>
              </a:rPr>
              <a:t>Better Care</a:t>
            </a:r>
          </a:p>
          <a:p>
            <a:pPr marL="800100" lvl="1" indent="-342900">
              <a:lnSpc>
                <a:spcPct val="110000"/>
              </a:lnSpc>
              <a:spcBef>
                <a:spcPts val="0"/>
              </a:spcBef>
              <a:buFont typeface="Wingdings" panose="020B0604020202020204" pitchFamily="34" charset="0"/>
              <a:buChar char="Ø"/>
            </a:pPr>
            <a:r>
              <a:rPr lang="en-US" dirty="0">
                <a:latin typeface="Candara" panose="020E0502030303020204" pitchFamily="34" charset="0"/>
              </a:rPr>
              <a:t>Better Equity</a:t>
            </a:r>
          </a:p>
          <a:p>
            <a:pPr marL="800100" lvl="1" indent="-342900">
              <a:lnSpc>
                <a:spcPct val="110000"/>
              </a:lnSpc>
              <a:spcBef>
                <a:spcPts val="0"/>
              </a:spcBef>
              <a:buFont typeface="Wingdings" panose="020B0604020202020204" pitchFamily="34" charset="0"/>
              <a:buChar char="Ø"/>
            </a:pPr>
            <a:r>
              <a:rPr lang="en-US" dirty="0">
                <a:latin typeface="Candara" panose="020E0502030303020204" pitchFamily="34" charset="0"/>
              </a:rPr>
              <a:t>Better Provider Systems</a:t>
            </a:r>
          </a:p>
          <a:p>
            <a:pPr marL="800100" lvl="1" indent="-342900">
              <a:lnSpc>
                <a:spcPct val="110000"/>
              </a:lnSpc>
              <a:spcBef>
                <a:spcPts val="0"/>
              </a:spcBef>
              <a:buFont typeface="Wingdings" panose="020B0604020202020204" pitchFamily="34" charset="0"/>
              <a:buChar char="Ø"/>
            </a:pPr>
            <a:r>
              <a:rPr lang="en-US" dirty="0">
                <a:latin typeface="Candara" panose="020E0502030303020204" pitchFamily="34" charset="0"/>
              </a:rPr>
              <a:t>Better Value</a:t>
            </a:r>
          </a:p>
          <a:p>
            <a:pPr marL="342900" indent="-342900">
              <a:buFont typeface="Wingdings" panose="020B0604020202020204" pitchFamily="34" charset="0"/>
              <a:buChar char="Ø"/>
            </a:pPr>
            <a:r>
              <a:rPr lang="en-US" dirty="0">
                <a:latin typeface="Candara" panose="020E0502030303020204" pitchFamily="34" charset="0"/>
              </a:rPr>
              <a:t>Regional SUD-Specific Strategic Plan – Dr. Meier covering shortly</a:t>
            </a:r>
          </a:p>
          <a:p>
            <a:pPr marL="342900" indent="-342900">
              <a:buFont typeface="Wingdings" panose="020B0604020202020204" pitchFamily="34" charset="0"/>
              <a:buChar char="Ø"/>
            </a:pPr>
            <a:r>
              <a:rPr lang="en-US" dirty="0">
                <a:latin typeface="Candara" panose="020E0502030303020204" pitchFamily="34" charset="0"/>
              </a:rPr>
              <a:t>FY 24 Budget Outlook</a:t>
            </a:r>
          </a:p>
          <a:p>
            <a:pPr marL="800100" lvl="1" indent="-342900">
              <a:buFont typeface="Wingdings" panose="020B0604020202020204" pitchFamily="34" charset="0"/>
              <a:buChar char="Ø"/>
            </a:pPr>
            <a:r>
              <a:rPr lang="en-US" dirty="0">
                <a:latin typeface="Candara" panose="020E0502030303020204" pitchFamily="34" charset="0"/>
              </a:rPr>
              <a:t>Fee for Service Rate Schedule Increase</a:t>
            </a:r>
          </a:p>
          <a:p>
            <a:pPr marL="800100" lvl="1" indent="-342900">
              <a:buFont typeface="Wingdings" panose="020B0604020202020204" pitchFamily="34" charset="0"/>
              <a:buChar char="Ø"/>
            </a:pPr>
            <a:r>
              <a:rPr lang="en-US" dirty="0">
                <a:latin typeface="Candara" panose="020E0502030303020204" pitchFamily="34" charset="0"/>
              </a:rPr>
              <a:t>Direct Care Worker Premium Pay is now built into rates (H0010, H0012, H0018, H0019) and will no longer require a separate </a:t>
            </a:r>
            <a:r>
              <a:rPr lang="en-US">
                <a:latin typeface="Candara" panose="020E0502030303020204" pitchFamily="34" charset="0"/>
              </a:rPr>
              <a:t>request after 10/01/2023</a:t>
            </a:r>
            <a:endParaRPr lang="en-US" dirty="0">
              <a:latin typeface="Candara" panose="020E0502030303020204" pitchFamily="34" charset="0"/>
            </a:endParaRPr>
          </a:p>
        </p:txBody>
      </p:sp>
      <p:sp>
        <p:nvSpPr>
          <p:cNvPr id="12" name="Title 1">
            <a:extLst>
              <a:ext uri="{FF2B5EF4-FFF2-40B4-BE49-F238E27FC236}">
                <a16:creationId xmlns:a16="http://schemas.microsoft.com/office/drawing/2014/main" id="{8CA2D1D4-AE35-D9C9-BD5A-41A019D3E58A}"/>
              </a:ext>
            </a:extLst>
          </p:cNvPr>
          <p:cNvSpPr>
            <a:spLocks noGrp="1"/>
          </p:cNvSpPr>
          <p:nvPr>
            <p:ph type="title"/>
          </p:nvPr>
        </p:nvSpPr>
        <p:spPr>
          <a:xfrm>
            <a:off x="739515" y="245153"/>
            <a:ext cx="8596668" cy="1114627"/>
          </a:xfrm>
        </p:spPr>
        <p:txBody>
          <a:bodyPr>
            <a:normAutofit/>
          </a:bodyPr>
          <a:lstStyle/>
          <a:p>
            <a:pPr algn="ctr"/>
            <a:r>
              <a:rPr lang="en-US" dirty="0">
                <a:solidFill>
                  <a:srgbClr val="919E39"/>
                </a:solidFill>
              </a:rPr>
              <a:t>MSHN General Remarks</a:t>
            </a:r>
            <a:endParaRPr lang="en-US" dirty="0"/>
          </a:p>
        </p:txBody>
      </p:sp>
    </p:spTree>
    <p:extLst>
      <p:ext uri="{BB962C8B-B14F-4D97-AF65-F5344CB8AC3E}">
        <p14:creationId xmlns:p14="http://schemas.microsoft.com/office/powerpoint/2010/main" val="2761212832"/>
      </p:ext>
    </p:extLst>
  </p:cSld>
  <p:clrMapOvr>
    <a:masterClrMapping/>
  </p:clrMapOvr>
  <p:extLst>
    <p:ext uri="{6950BFC3-D8DA-4A85-94F7-54DA5524770B}">
      <p188:commentRel xmlns:p188="http://schemas.microsoft.com/office/powerpoint/2018/8/main" r:id="rId2"/>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CF939-1203-D191-6919-78B1B7C94FF2}"/>
              </a:ext>
            </a:extLst>
          </p:cNvPr>
          <p:cNvSpPr>
            <a:spLocks noGrp="1"/>
          </p:cNvSpPr>
          <p:nvPr>
            <p:ph type="title"/>
          </p:nvPr>
        </p:nvSpPr>
        <p:spPr>
          <a:xfrm>
            <a:off x="677335" y="282481"/>
            <a:ext cx="8596668" cy="1618306"/>
          </a:xfrm>
        </p:spPr>
        <p:txBody>
          <a:bodyPr>
            <a:normAutofit/>
          </a:bodyPr>
          <a:lstStyle/>
          <a:p>
            <a:pPr algn="ctr"/>
            <a:r>
              <a:rPr lang="en-US" sz="3600" dirty="0">
                <a:solidFill>
                  <a:srgbClr val="919E39"/>
                </a:solidFill>
              </a:rPr>
              <a:t>SUD Workgroups:</a:t>
            </a:r>
            <a:br>
              <a:rPr lang="en-US" sz="3600" dirty="0">
                <a:solidFill>
                  <a:srgbClr val="919E39"/>
                </a:solidFill>
              </a:rPr>
            </a:br>
            <a:r>
              <a:rPr lang="en-US" sz="3600" dirty="0">
                <a:solidFill>
                  <a:srgbClr val="919E39"/>
                </a:solidFill>
              </a:rPr>
              <a:t>Recovery Provider Workgroup</a:t>
            </a:r>
            <a:endParaRPr lang="en-US" dirty="0"/>
          </a:p>
        </p:txBody>
      </p:sp>
      <p:sp>
        <p:nvSpPr>
          <p:cNvPr id="3" name="Text Placeholder 2">
            <a:extLst>
              <a:ext uri="{FF2B5EF4-FFF2-40B4-BE49-F238E27FC236}">
                <a16:creationId xmlns:a16="http://schemas.microsoft.com/office/drawing/2014/main" id="{D3797377-1D8D-F328-7B06-649B46A37567}"/>
              </a:ext>
            </a:extLst>
          </p:cNvPr>
          <p:cNvSpPr>
            <a:spLocks noGrp="1"/>
          </p:cNvSpPr>
          <p:nvPr>
            <p:ph type="body" idx="1"/>
          </p:nvPr>
        </p:nvSpPr>
        <p:spPr>
          <a:xfrm>
            <a:off x="742883" y="2303263"/>
            <a:ext cx="8596668" cy="3388572"/>
          </a:xfrm>
        </p:spPr>
        <p:txBody>
          <a:bodyPr>
            <a:normAutofit/>
          </a:bodyPr>
          <a:lstStyle/>
          <a:p>
            <a:pPr marL="285750" indent="-285750">
              <a:buFont typeface="Wingdings" charset="2"/>
              <a:buChar char="Ø"/>
            </a:pPr>
            <a:r>
              <a:rPr lang="en-US" sz="2000" dirty="0"/>
              <a:t>Recovery Provider Workgroup meets quarterly  </a:t>
            </a:r>
          </a:p>
          <a:p>
            <a:pPr marL="285750" indent="-285750">
              <a:buFont typeface="Wingdings" charset="2"/>
              <a:buChar char="Ø"/>
            </a:pPr>
            <a:endParaRPr lang="en-US" sz="2000" dirty="0"/>
          </a:p>
          <a:p>
            <a:pPr marL="285750" indent="-285750">
              <a:buFont typeface="Wingdings" charset="2"/>
              <a:buChar char="Ø"/>
            </a:pPr>
            <a:r>
              <a:rPr lang="en-US" sz="2000" dirty="0"/>
              <a:t>Next meeting: October 25, 2023 at 10 am</a:t>
            </a:r>
            <a:endParaRPr lang="en-US" dirty="0"/>
          </a:p>
          <a:p>
            <a:endParaRPr lang="en-US" sz="2000" dirty="0"/>
          </a:p>
          <a:p>
            <a:pPr marL="285750" indent="-285750">
              <a:buFont typeface="Wingdings" charset="2"/>
              <a:buChar char="Ø"/>
            </a:pPr>
            <a:r>
              <a:rPr lang="en-US" sz="2000" dirty="0"/>
              <a:t>Contact:  Sherrie.Donnelly@midstatehealthnetwork.org</a:t>
            </a:r>
          </a:p>
          <a:p>
            <a:pPr marL="285750" indent="-285750">
              <a:buFont typeface="Wingdings" charset="2"/>
              <a:buChar char="Ø"/>
            </a:pPr>
            <a:endParaRPr lang="en-US" dirty="0"/>
          </a:p>
          <a:p>
            <a:pPr marL="285750" indent="-285750">
              <a:buFont typeface="Wingdings" charset="2"/>
              <a:buChar char="Ø"/>
            </a:pPr>
            <a:endParaRPr lang="en-US" dirty="0"/>
          </a:p>
          <a:p>
            <a:pPr marL="285750" indent="-285750">
              <a:buFont typeface="Wingdings" charset="2"/>
              <a:buChar char="Ø"/>
            </a:pPr>
            <a:endParaRPr lang="en-US" dirty="0"/>
          </a:p>
        </p:txBody>
      </p:sp>
      <p:pic>
        <p:nvPicPr>
          <p:cNvPr id="5" name="Picture 4" descr="Logo&#10;&#10;Description automatically generated">
            <a:extLst>
              <a:ext uri="{FF2B5EF4-FFF2-40B4-BE49-F238E27FC236}">
                <a16:creationId xmlns:a16="http://schemas.microsoft.com/office/drawing/2014/main" id="{6984223B-8293-EC03-6863-F5006B4D896B}"/>
              </a:ext>
            </a:extLst>
          </p:cNvPr>
          <p:cNvPicPr>
            <a:picLocks noChangeAspect="1"/>
          </p:cNvPicPr>
          <p:nvPr/>
        </p:nvPicPr>
        <p:blipFill>
          <a:blip r:embed="rId2"/>
          <a:stretch>
            <a:fillRect/>
          </a:stretch>
        </p:blipFill>
        <p:spPr>
          <a:xfrm>
            <a:off x="739515" y="6225813"/>
            <a:ext cx="1519003" cy="477392"/>
          </a:xfrm>
          <a:prstGeom prst="rect">
            <a:avLst/>
          </a:prstGeom>
        </p:spPr>
      </p:pic>
      <p:sp>
        <p:nvSpPr>
          <p:cNvPr id="8" name="TextBox 7">
            <a:extLst>
              <a:ext uri="{FF2B5EF4-FFF2-40B4-BE49-F238E27FC236}">
                <a16:creationId xmlns:a16="http://schemas.microsoft.com/office/drawing/2014/main" id="{8D2E1A15-4B66-3478-9EE7-AE8698BEEF34}"/>
              </a:ext>
            </a:extLst>
          </p:cNvPr>
          <p:cNvSpPr txBox="1"/>
          <p:nvPr/>
        </p:nvSpPr>
        <p:spPr>
          <a:xfrm>
            <a:off x="6775938" y="6530249"/>
            <a:ext cx="310661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919E39"/>
                </a:solidFill>
                <a:latin typeface="Garamond"/>
              </a:rPr>
              <a:t>www.midstatehealthnetwork.org</a:t>
            </a:r>
            <a:endParaRPr lang="en-US"/>
          </a:p>
        </p:txBody>
      </p:sp>
    </p:spTree>
    <p:extLst>
      <p:ext uri="{BB962C8B-B14F-4D97-AF65-F5344CB8AC3E}">
        <p14:creationId xmlns:p14="http://schemas.microsoft.com/office/powerpoint/2010/main" val="2000994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CF939-1203-D191-6919-78B1B7C94FF2}"/>
              </a:ext>
            </a:extLst>
          </p:cNvPr>
          <p:cNvSpPr>
            <a:spLocks noGrp="1"/>
          </p:cNvSpPr>
          <p:nvPr>
            <p:ph type="title"/>
          </p:nvPr>
        </p:nvSpPr>
        <p:spPr>
          <a:xfrm>
            <a:off x="677335" y="282481"/>
            <a:ext cx="8596668" cy="1618306"/>
          </a:xfrm>
        </p:spPr>
        <p:txBody>
          <a:bodyPr>
            <a:normAutofit/>
          </a:bodyPr>
          <a:lstStyle/>
          <a:p>
            <a:pPr algn="ctr"/>
            <a:r>
              <a:rPr lang="en-US" sz="3600" dirty="0">
                <a:solidFill>
                  <a:srgbClr val="919E39"/>
                </a:solidFill>
              </a:rPr>
              <a:t>SUD Workgroups: </a:t>
            </a:r>
            <a:br>
              <a:rPr lang="en-US" sz="3600" dirty="0">
                <a:solidFill>
                  <a:srgbClr val="919E39"/>
                </a:solidFill>
              </a:rPr>
            </a:br>
            <a:r>
              <a:rPr lang="en-US" sz="3600" dirty="0">
                <a:solidFill>
                  <a:srgbClr val="919E39"/>
                </a:solidFill>
              </a:rPr>
              <a:t>Outpatient Provider Workgroup</a:t>
            </a:r>
            <a:endParaRPr lang="en-US"/>
          </a:p>
        </p:txBody>
      </p:sp>
      <p:sp>
        <p:nvSpPr>
          <p:cNvPr id="3" name="Text Placeholder 2">
            <a:extLst>
              <a:ext uri="{FF2B5EF4-FFF2-40B4-BE49-F238E27FC236}">
                <a16:creationId xmlns:a16="http://schemas.microsoft.com/office/drawing/2014/main" id="{D3797377-1D8D-F328-7B06-649B46A37567}"/>
              </a:ext>
            </a:extLst>
          </p:cNvPr>
          <p:cNvSpPr>
            <a:spLocks noGrp="1"/>
          </p:cNvSpPr>
          <p:nvPr>
            <p:ph type="body" idx="1"/>
          </p:nvPr>
        </p:nvSpPr>
        <p:spPr>
          <a:xfrm>
            <a:off x="677335" y="2607622"/>
            <a:ext cx="8596668" cy="3370987"/>
          </a:xfrm>
        </p:spPr>
        <p:txBody>
          <a:bodyPr>
            <a:normAutofit/>
          </a:bodyPr>
          <a:lstStyle/>
          <a:p>
            <a:pPr marL="285750" indent="-285750">
              <a:buFont typeface="Wingdings" charset="2"/>
              <a:buChar char="Ø"/>
            </a:pPr>
            <a:r>
              <a:rPr lang="en-US" sz="2000" dirty="0"/>
              <a:t>Outpatient Provider Workgroup meets quarterly  </a:t>
            </a:r>
          </a:p>
          <a:p>
            <a:pPr marL="285750" indent="-285750">
              <a:buFont typeface="Wingdings" charset="2"/>
              <a:buChar char="Ø"/>
            </a:pPr>
            <a:endParaRPr lang="en-US" sz="2000" dirty="0"/>
          </a:p>
          <a:p>
            <a:pPr marL="285750" indent="-285750">
              <a:buFont typeface="Wingdings" charset="2"/>
              <a:buChar char="Ø"/>
            </a:pPr>
            <a:r>
              <a:rPr lang="en-US" sz="2000" dirty="0"/>
              <a:t>Next meeting: October 10, 2023 at 10 am</a:t>
            </a:r>
          </a:p>
          <a:p>
            <a:pPr marL="285750" indent="-285750">
              <a:buFont typeface="Wingdings" charset="2"/>
              <a:buChar char="Ø"/>
            </a:pPr>
            <a:endParaRPr lang="en-US" sz="2000" dirty="0"/>
          </a:p>
          <a:p>
            <a:pPr marL="285750" indent="-285750">
              <a:buFont typeface="Wingdings" charset="2"/>
              <a:buChar char="Ø"/>
            </a:pPr>
            <a:r>
              <a:rPr lang="en-US" sz="2000" dirty="0"/>
              <a:t>Contact:  Sherrie.Donnelly@midstatehealthnetwork.org</a:t>
            </a:r>
          </a:p>
          <a:p>
            <a:pPr marL="285750" indent="-285750">
              <a:buFont typeface="Wingdings" charset="2"/>
              <a:buChar char="Ø"/>
            </a:pPr>
            <a:endParaRPr lang="en-US" dirty="0"/>
          </a:p>
          <a:p>
            <a:pPr marL="285750" indent="-285750">
              <a:buFont typeface="Wingdings" charset="2"/>
              <a:buChar char="Ø"/>
            </a:pPr>
            <a:endParaRPr lang="en-US" dirty="0"/>
          </a:p>
          <a:p>
            <a:pPr marL="285750" indent="-285750">
              <a:buFont typeface="Wingdings" charset="2"/>
              <a:buChar char="Ø"/>
            </a:pPr>
            <a:endParaRPr lang="en-US" dirty="0"/>
          </a:p>
        </p:txBody>
      </p:sp>
      <p:pic>
        <p:nvPicPr>
          <p:cNvPr id="5" name="Picture 4" descr="Logo&#10;&#10;Description automatically generated">
            <a:extLst>
              <a:ext uri="{FF2B5EF4-FFF2-40B4-BE49-F238E27FC236}">
                <a16:creationId xmlns:a16="http://schemas.microsoft.com/office/drawing/2014/main" id="{6984223B-8293-EC03-6863-F5006B4D896B}"/>
              </a:ext>
            </a:extLst>
          </p:cNvPr>
          <p:cNvPicPr>
            <a:picLocks noChangeAspect="1"/>
          </p:cNvPicPr>
          <p:nvPr/>
        </p:nvPicPr>
        <p:blipFill>
          <a:blip r:embed="rId2"/>
          <a:stretch>
            <a:fillRect/>
          </a:stretch>
        </p:blipFill>
        <p:spPr>
          <a:xfrm>
            <a:off x="739515" y="6225813"/>
            <a:ext cx="1519003" cy="477392"/>
          </a:xfrm>
          <a:prstGeom prst="rect">
            <a:avLst/>
          </a:prstGeom>
        </p:spPr>
      </p:pic>
      <p:sp>
        <p:nvSpPr>
          <p:cNvPr id="8" name="TextBox 7">
            <a:extLst>
              <a:ext uri="{FF2B5EF4-FFF2-40B4-BE49-F238E27FC236}">
                <a16:creationId xmlns:a16="http://schemas.microsoft.com/office/drawing/2014/main" id="{8D2E1A15-4B66-3478-9EE7-AE8698BEEF34}"/>
              </a:ext>
            </a:extLst>
          </p:cNvPr>
          <p:cNvSpPr txBox="1"/>
          <p:nvPr/>
        </p:nvSpPr>
        <p:spPr>
          <a:xfrm>
            <a:off x="6775938" y="6530249"/>
            <a:ext cx="310661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919E39"/>
                </a:solidFill>
                <a:latin typeface="Garamond"/>
              </a:rPr>
              <a:t>www.midstatehealthnetwork.org</a:t>
            </a:r>
            <a:endParaRPr lang="en-US"/>
          </a:p>
        </p:txBody>
      </p:sp>
    </p:spTree>
    <p:extLst>
      <p:ext uri="{BB962C8B-B14F-4D97-AF65-F5344CB8AC3E}">
        <p14:creationId xmlns:p14="http://schemas.microsoft.com/office/powerpoint/2010/main" val="1798872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CF939-1203-D191-6919-78B1B7C94FF2}"/>
              </a:ext>
            </a:extLst>
          </p:cNvPr>
          <p:cNvSpPr>
            <a:spLocks noGrp="1"/>
          </p:cNvSpPr>
          <p:nvPr>
            <p:ph type="title"/>
          </p:nvPr>
        </p:nvSpPr>
        <p:spPr>
          <a:xfrm>
            <a:off x="677335" y="282481"/>
            <a:ext cx="8596668" cy="1618306"/>
          </a:xfrm>
        </p:spPr>
        <p:txBody>
          <a:bodyPr>
            <a:normAutofit/>
          </a:bodyPr>
          <a:lstStyle/>
          <a:p>
            <a:pPr algn="ctr"/>
            <a:r>
              <a:rPr lang="en-US" sz="3600" dirty="0">
                <a:solidFill>
                  <a:srgbClr val="919E39"/>
                </a:solidFill>
              </a:rPr>
              <a:t>SUD Workgroups: </a:t>
            </a:r>
            <a:br>
              <a:rPr lang="en-US" sz="3600" dirty="0">
                <a:solidFill>
                  <a:srgbClr val="919E39"/>
                </a:solidFill>
              </a:rPr>
            </a:br>
            <a:r>
              <a:rPr lang="en-US" sz="3600" dirty="0">
                <a:solidFill>
                  <a:srgbClr val="919E39"/>
                </a:solidFill>
              </a:rPr>
              <a:t>ROSC Provider Workgroup</a:t>
            </a:r>
            <a:endParaRPr lang="en-US"/>
          </a:p>
        </p:txBody>
      </p:sp>
      <p:sp>
        <p:nvSpPr>
          <p:cNvPr id="3" name="Text Placeholder 2">
            <a:extLst>
              <a:ext uri="{FF2B5EF4-FFF2-40B4-BE49-F238E27FC236}">
                <a16:creationId xmlns:a16="http://schemas.microsoft.com/office/drawing/2014/main" id="{D3797377-1D8D-F328-7B06-649B46A37567}"/>
              </a:ext>
            </a:extLst>
          </p:cNvPr>
          <p:cNvSpPr>
            <a:spLocks noGrp="1"/>
          </p:cNvSpPr>
          <p:nvPr>
            <p:ph type="body" idx="1"/>
          </p:nvPr>
        </p:nvSpPr>
        <p:spPr>
          <a:xfrm>
            <a:off x="677335" y="2408329"/>
            <a:ext cx="8596668" cy="3570280"/>
          </a:xfrm>
        </p:spPr>
        <p:txBody>
          <a:bodyPr>
            <a:normAutofit/>
          </a:bodyPr>
          <a:lstStyle/>
          <a:p>
            <a:pPr marL="285750" indent="-285750">
              <a:buFont typeface="Wingdings" charset="2"/>
              <a:buChar char="Ø"/>
            </a:pPr>
            <a:r>
              <a:rPr lang="en-US" sz="2000" dirty="0"/>
              <a:t>Each ROSC group meets every other month - East, NW and South</a:t>
            </a:r>
          </a:p>
          <a:p>
            <a:pPr marL="285750" indent="-285750">
              <a:buFont typeface="Wingdings" charset="2"/>
              <a:buChar char="Ø"/>
            </a:pPr>
            <a:endParaRPr lang="en-US" sz="2000" dirty="0"/>
          </a:p>
          <a:p>
            <a:pPr marL="285750" indent="-285750">
              <a:buFont typeface="Wingdings" charset="2"/>
              <a:buChar char="Ø"/>
            </a:pPr>
            <a:r>
              <a:rPr lang="en-US" sz="2000" dirty="0"/>
              <a:t>Next meeting: </a:t>
            </a:r>
          </a:p>
          <a:p>
            <a:pPr marL="742950" lvl="1" indent="-285750">
              <a:buFont typeface="Wingdings" charset="2"/>
              <a:buChar char="Ø"/>
            </a:pPr>
            <a:r>
              <a:rPr lang="en-US" sz="2000" dirty="0"/>
              <a:t>East:  November 8, 2023 at 1 pm</a:t>
            </a:r>
          </a:p>
          <a:p>
            <a:pPr marL="742950" lvl="1" indent="-285750">
              <a:buFont typeface="Wingdings" charset="2"/>
              <a:buChar char="Ø"/>
            </a:pPr>
            <a:r>
              <a:rPr lang="en-US" sz="2000" dirty="0"/>
              <a:t>NW:  October 12, 2023 at 1 pm</a:t>
            </a:r>
          </a:p>
          <a:p>
            <a:pPr marL="742950" lvl="1" indent="-285750">
              <a:buFont typeface="Wingdings" charset="2"/>
              <a:buChar char="Ø"/>
            </a:pPr>
            <a:r>
              <a:rPr lang="en-US" sz="2000" dirty="0"/>
              <a:t>South:  October 26, 2023 at 11 am</a:t>
            </a:r>
          </a:p>
          <a:p>
            <a:pPr marL="285750" indent="-285750">
              <a:buFont typeface="Wingdings" charset="2"/>
              <a:buChar char="Ø"/>
            </a:pPr>
            <a:endParaRPr lang="en-US" sz="2000" dirty="0"/>
          </a:p>
          <a:p>
            <a:pPr marL="285750" indent="-285750">
              <a:buFont typeface="Wingdings" charset="2"/>
              <a:buChar char="Ø"/>
            </a:pPr>
            <a:r>
              <a:rPr lang="en-US" sz="2000" dirty="0"/>
              <a:t>Contact:  Sherrie.Donnelly@midstatehealthnetwork.org</a:t>
            </a:r>
          </a:p>
          <a:p>
            <a:pPr marL="285750" indent="-285750">
              <a:buFont typeface="Wingdings" charset="2"/>
              <a:buChar char="Ø"/>
            </a:pPr>
            <a:endParaRPr lang="en-US" dirty="0"/>
          </a:p>
          <a:p>
            <a:pPr marL="285750" indent="-285750">
              <a:buFont typeface="Wingdings" charset="2"/>
              <a:buChar char="Ø"/>
            </a:pPr>
            <a:endParaRPr lang="en-US" dirty="0"/>
          </a:p>
          <a:p>
            <a:pPr marL="285750" indent="-285750">
              <a:buFont typeface="Wingdings" charset="2"/>
              <a:buChar char="Ø"/>
            </a:pPr>
            <a:endParaRPr lang="en-US" dirty="0"/>
          </a:p>
        </p:txBody>
      </p:sp>
      <p:pic>
        <p:nvPicPr>
          <p:cNvPr id="5" name="Picture 4" descr="Logo&#10;&#10;Description automatically generated">
            <a:extLst>
              <a:ext uri="{FF2B5EF4-FFF2-40B4-BE49-F238E27FC236}">
                <a16:creationId xmlns:a16="http://schemas.microsoft.com/office/drawing/2014/main" id="{6984223B-8293-EC03-6863-F5006B4D896B}"/>
              </a:ext>
            </a:extLst>
          </p:cNvPr>
          <p:cNvPicPr>
            <a:picLocks noChangeAspect="1"/>
          </p:cNvPicPr>
          <p:nvPr/>
        </p:nvPicPr>
        <p:blipFill>
          <a:blip r:embed="rId2"/>
          <a:stretch>
            <a:fillRect/>
          </a:stretch>
        </p:blipFill>
        <p:spPr>
          <a:xfrm>
            <a:off x="739515" y="6225813"/>
            <a:ext cx="1519003" cy="477392"/>
          </a:xfrm>
          <a:prstGeom prst="rect">
            <a:avLst/>
          </a:prstGeom>
        </p:spPr>
      </p:pic>
      <p:sp>
        <p:nvSpPr>
          <p:cNvPr id="8" name="TextBox 7">
            <a:extLst>
              <a:ext uri="{FF2B5EF4-FFF2-40B4-BE49-F238E27FC236}">
                <a16:creationId xmlns:a16="http://schemas.microsoft.com/office/drawing/2014/main" id="{8D2E1A15-4B66-3478-9EE7-AE8698BEEF34}"/>
              </a:ext>
            </a:extLst>
          </p:cNvPr>
          <p:cNvSpPr txBox="1"/>
          <p:nvPr/>
        </p:nvSpPr>
        <p:spPr>
          <a:xfrm>
            <a:off x="6775938" y="6530249"/>
            <a:ext cx="310661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919E39"/>
                </a:solidFill>
                <a:latin typeface="Garamond"/>
              </a:rPr>
              <a:t>www.midstatehealthnetwork.org</a:t>
            </a:r>
            <a:endParaRPr lang="en-US"/>
          </a:p>
        </p:txBody>
      </p:sp>
    </p:spTree>
    <p:extLst>
      <p:ext uri="{BB962C8B-B14F-4D97-AF65-F5344CB8AC3E}">
        <p14:creationId xmlns:p14="http://schemas.microsoft.com/office/powerpoint/2010/main" val="25337269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CF939-1203-D191-6919-78B1B7C94FF2}"/>
              </a:ext>
            </a:extLst>
          </p:cNvPr>
          <p:cNvSpPr>
            <a:spLocks noGrp="1"/>
          </p:cNvSpPr>
          <p:nvPr>
            <p:ph type="title"/>
          </p:nvPr>
        </p:nvSpPr>
        <p:spPr>
          <a:xfrm>
            <a:off x="677335" y="282481"/>
            <a:ext cx="8596668" cy="1618306"/>
          </a:xfrm>
        </p:spPr>
        <p:txBody>
          <a:bodyPr>
            <a:normAutofit/>
          </a:bodyPr>
          <a:lstStyle/>
          <a:p>
            <a:pPr algn="ctr"/>
            <a:r>
              <a:rPr lang="en-US" sz="3600" dirty="0">
                <a:solidFill>
                  <a:srgbClr val="919E39"/>
                </a:solidFill>
              </a:rPr>
              <a:t>SUD Workgroups: </a:t>
            </a:r>
            <a:br>
              <a:rPr lang="en-US" sz="3600" dirty="0">
                <a:solidFill>
                  <a:srgbClr val="919E39"/>
                </a:solidFill>
              </a:rPr>
            </a:br>
            <a:r>
              <a:rPr lang="en-US" sz="3600" dirty="0">
                <a:solidFill>
                  <a:srgbClr val="919E39"/>
                </a:solidFill>
              </a:rPr>
              <a:t>Residential Provider Workgroup</a:t>
            </a:r>
            <a:endParaRPr lang="en-US"/>
          </a:p>
        </p:txBody>
      </p:sp>
      <p:sp>
        <p:nvSpPr>
          <p:cNvPr id="3" name="Text Placeholder 2">
            <a:extLst>
              <a:ext uri="{FF2B5EF4-FFF2-40B4-BE49-F238E27FC236}">
                <a16:creationId xmlns:a16="http://schemas.microsoft.com/office/drawing/2014/main" id="{D3797377-1D8D-F328-7B06-649B46A37567}"/>
              </a:ext>
            </a:extLst>
          </p:cNvPr>
          <p:cNvSpPr>
            <a:spLocks noGrp="1"/>
          </p:cNvSpPr>
          <p:nvPr>
            <p:ph type="body" idx="1"/>
          </p:nvPr>
        </p:nvSpPr>
        <p:spPr>
          <a:xfrm>
            <a:off x="677335" y="2431775"/>
            <a:ext cx="8596668" cy="3546834"/>
          </a:xfrm>
        </p:spPr>
        <p:txBody>
          <a:bodyPr>
            <a:normAutofit/>
          </a:bodyPr>
          <a:lstStyle/>
          <a:p>
            <a:pPr marL="285750" indent="-285750">
              <a:buFont typeface="Wingdings" charset="2"/>
              <a:buChar char="Ø"/>
            </a:pPr>
            <a:r>
              <a:rPr lang="en-US" sz="2000" dirty="0"/>
              <a:t>The Residential Provider Workgroup meets monthly</a:t>
            </a:r>
          </a:p>
          <a:p>
            <a:pPr marL="285750" indent="-285750">
              <a:buFont typeface="Wingdings" charset="2"/>
              <a:buChar char="Ø"/>
            </a:pPr>
            <a:endParaRPr lang="en-US" sz="2000" dirty="0"/>
          </a:p>
          <a:p>
            <a:pPr marL="285750" indent="-285750">
              <a:buFont typeface="Wingdings" charset="2"/>
              <a:buChar char="Ø"/>
            </a:pPr>
            <a:r>
              <a:rPr lang="en-US" sz="2000" dirty="0"/>
              <a:t>Next meeting: October 11, 2023 at 10 am</a:t>
            </a:r>
          </a:p>
          <a:p>
            <a:pPr marL="285750" indent="-285750">
              <a:buFont typeface="Wingdings" charset="2"/>
              <a:buChar char="Ø"/>
            </a:pPr>
            <a:endParaRPr lang="en-US" sz="2000" dirty="0"/>
          </a:p>
          <a:p>
            <a:pPr marL="285750" indent="-285750">
              <a:buFont typeface="Wingdings" charset="2"/>
              <a:buChar char="Ø"/>
            </a:pPr>
            <a:r>
              <a:rPr lang="en-US" sz="2000" dirty="0"/>
              <a:t>Contact:  </a:t>
            </a:r>
            <a:r>
              <a:rPr lang="en-US" sz="2000" dirty="0">
                <a:ea typeface="+mn-lt"/>
                <a:cs typeface="+mn-lt"/>
              </a:rPr>
              <a:t>Kathrine.Flavin@midstatehealthnetwork.org</a:t>
            </a:r>
          </a:p>
          <a:p>
            <a:pPr marL="285750" indent="-285750">
              <a:buFont typeface="Wingdings" charset="2"/>
              <a:buChar char="Ø"/>
            </a:pPr>
            <a:endParaRPr lang="en-US" dirty="0"/>
          </a:p>
          <a:p>
            <a:pPr marL="285750" indent="-285750">
              <a:buFont typeface="Wingdings" charset="2"/>
              <a:buChar char="Ø"/>
            </a:pPr>
            <a:endParaRPr lang="en-US" dirty="0"/>
          </a:p>
          <a:p>
            <a:pPr marL="285750" indent="-285750">
              <a:buFont typeface="Wingdings" charset="2"/>
              <a:buChar char="Ø"/>
            </a:pPr>
            <a:endParaRPr lang="en-US" dirty="0"/>
          </a:p>
        </p:txBody>
      </p:sp>
      <p:pic>
        <p:nvPicPr>
          <p:cNvPr id="5" name="Picture 4" descr="Logo&#10;&#10;Description automatically generated">
            <a:extLst>
              <a:ext uri="{FF2B5EF4-FFF2-40B4-BE49-F238E27FC236}">
                <a16:creationId xmlns:a16="http://schemas.microsoft.com/office/drawing/2014/main" id="{6984223B-8293-EC03-6863-F5006B4D896B}"/>
              </a:ext>
            </a:extLst>
          </p:cNvPr>
          <p:cNvPicPr>
            <a:picLocks noChangeAspect="1"/>
          </p:cNvPicPr>
          <p:nvPr/>
        </p:nvPicPr>
        <p:blipFill>
          <a:blip r:embed="rId2"/>
          <a:stretch>
            <a:fillRect/>
          </a:stretch>
        </p:blipFill>
        <p:spPr>
          <a:xfrm>
            <a:off x="739515" y="6225813"/>
            <a:ext cx="1519003" cy="477392"/>
          </a:xfrm>
          <a:prstGeom prst="rect">
            <a:avLst/>
          </a:prstGeom>
        </p:spPr>
      </p:pic>
      <p:sp>
        <p:nvSpPr>
          <p:cNvPr id="8" name="TextBox 7">
            <a:extLst>
              <a:ext uri="{FF2B5EF4-FFF2-40B4-BE49-F238E27FC236}">
                <a16:creationId xmlns:a16="http://schemas.microsoft.com/office/drawing/2014/main" id="{8D2E1A15-4B66-3478-9EE7-AE8698BEEF34}"/>
              </a:ext>
            </a:extLst>
          </p:cNvPr>
          <p:cNvSpPr txBox="1"/>
          <p:nvPr/>
        </p:nvSpPr>
        <p:spPr>
          <a:xfrm>
            <a:off x="6775938" y="6530249"/>
            <a:ext cx="310661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919E39"/>
                </a:solidFill>
                <a:latin typeface="Garamond"/>
              </a:rPr>
              <a:t>www.midstatehealthnetwork.org</a:t>
            </a:r>
            <a:endParaRPr lang="en-US"/>
          </a:p>
        </p:txBody>
      </p:sp>
    </p:spTree>
    <p:extLst>
      <p:ext uri="{BB962C8B-B14F-4D97-AF65-F5344CB8AC3E}">
        <p14:creationId xmlns:p14="http://schemas.microsoft.com/office/powerpoint/2010/main" val="19187356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337DFC1-811D-4C04-B6F9-E1FEE3DC4A82}"/>
              </a:ext>
            </a:extLst>
          </p:cNvPr>
          <p:cNvSpPr>
            <a:spLocks noGrp="1"/>
          </p:cNvSpPr>
          <p:nvPr>
            <p:ph type="sldNum" sz="quarter" idx="12"/>
          </p:nvPr>
        </p:nvSpPr>
        <p:spPr/>
        <p:txBody>
          <a:bodyPr/>
          <a:lstStyle/>
          <a:p>
            <a:fld id="{3A98EE3D-8CD1-4C3F-BD1C-C98C9596463C}" type="slidenum">
              <a:rPr lang="en-US" smtClean="0"/>
              <a:t>44</a:t>
            </a:fld>
            <a:endParaRPr lang="en-US" dirty="0"/>
          </a:p>
        </p:txBody>
      </p:sp>
      <p:pic>
        <p:nvPicPr>
          <p:cNvPr id="4" name="Picture 3">
            <a:extLst>
              <a:ext uri="{FF2B5EF4-FFF2-40B4-BE49-F238E27FC236}">
                <a16:creationId xmlns:a16="http://schemas.microsoft.com/office/drawing/2014/main" id="{D8954B4C-D30D-4C52-AF2B-68E2EC6A38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318523" y="5433213"/>
            <a:ext cx="2185035" cy="1097280"/>
          </a:xfrm>
          <a:prstGeom prst="rect">
            <a:avLst/>
          </a:prstGeom>
          <a:noFill/>
        </p:spPr>
      </p:pic>
      <p:sp>
        <p:nvSpPr>
          <p:cNvPr id="7" name="Title 6">
            <a:extLst>
              <a:ext uri="{FF2B5EF4-FFF2-40B4-BE49-F238E27FC236}">
                <a16:creationId xmlns:a16="http://schemas.microsoft.com/office/drawing/2014/main" id="{EB9E2205-209E-4A7E-9C11-93989BBB4823}"/>
              </a:ext>
            </a:extLst>
          </p:cNvPr>
          <p:cNvSpPr>
            <a:spLocks noGrp="1"/>
          </p:cNvSpPr>
          <p:nvPr>
            <p:ph type="title"/>
          </p:nvPr>
        </p:nvSpPr>
        <p:spPr>
          <a:xfrm>
            <a:off x="616380" y="306883"/>
            <a:ext cx="8596668" cy="1320800"/>
          </a:xfrm>
        </p:spPr>
        <p:txBody>
          <a:bodyPr>
            <a:normAutofit/>
          </a:bodyPr>
          <a:lstStyle/>
          <a:p>
            <a:r>
              <a:rPr lang="en-US" dirty="0"/>
              <a:t>Quarterly SUD Provider Meeting</a:t>
            </a:r>
            <a:br>
              <a:rPr lang="en-US" dirty="0"/>
            </a:br>
            <a:r>
              <a:rPr lang="en-US" dirty="0"/>
              <a:t>Prevention Breakout</a:t>
            </a:r>
          </a:p>
        </p:txBody>
      </p:sp>
      <p:sp>
        <p:nvSpPr>
          <p:cNvPr id="2" name="TextBox 1">
            <a:extLst>
              <a:ext uri="{FF2B5EF4-FFF2-40B4-BE49-F238E27FC236}">
                <a16:creationId xmlns:a16="http://schemas.microsoft.com/office/drawing/2014/main" id="{D3BCDBA6-E2D4-66B6-253B-ACF5CE92ED09}"/>
              </a:ext>
            </a:extLst>
          </p:cNvPr>
          <p:cNvSpPr txBox="1"/>
          <p:nvPr/>
        </p:nvSpPr>
        <p:spPr>
          <a:xfrm>
            <a:off x="616380" y="2082251"/>
            <a:ext cx="5701192" cy="4708981"/>
          </a:xfrm>
          <a:prstGeom prst="rect">
            <a:avLst/>
          </a:prstGeom>
          <a:noFill/>
        </p:spPr>
        <p:txBody>
          <a:bodyPr wrap="square" rtlCol="0">
            <a:spAutoFit/>
          </a:bodyPr>
          <a:lstStyle/>
          <a:p>
            <a:r>
              <a:rPr lang="en-US" sz="2000" dirty="0"/>
              <a:t>• MPDS</a:t>
            </a:r>
          </a:p>
          <a:p>
            <a:pPr marL="800100" lvl="1" indent="-342900">
              <a:buFont typeface="Arial" panose="020B0604020202020204" pitchFamily="34" charset="0"/>
              <a:buChar char="•"/>
            </a:pPr>
            <a:r>
              <a:rPr lang="en-US" sz="2000" dirty="0"/>
              <a:t>FY23 Closeout and Timeline </a:t>
            </a:r>
          </a:p>
          <a:p>
            <a:pPr marL="800100" lvl="1" indent="-342900">
              <a:buFont typeface="Arial" panose="020B0604020202020204" pitchFamily="34" charset="0"/>
              <a:buChar char="•"/>
            </a:pPr>
            <a:r>
              <a:rPr lang="en-US" sz="2000" dirty="0"/>
              <a:t>New “Completed” Procedure</a:t>
            </a:r>
          </a:p>
          <a:p>
            <a:pPr marL="800100" lvl="1" indent="-342900">
              <a:buFont typeface="Arial" panose="020B0604020202020204" pitchFamily="34" charset="0"/>
              <a:buChar char="•"/>
            </a:pPr>
            <a:r>
              <a:rPr lang="en-US" sz="2000" dirty="0"/>
              <a:t>FY24 Changes</a:t>
            </a:r>
            <a:br>
              <a:rPr lang="en-US" sz="2000" dirty="0"/>
            </a:br>
            <a:endParaRPr lang="en-US" sz="2000" dirty="0"/>
          </a:p>
          <a:p>
            <a:pPr marL="342900" indent="-342900">
              <a:buFont typeface="Arial" panose="020B0604020202020204" pitchFamily="34" charset="0"/>
              <a:buChar char="•"/>
            </a:pPr>
            <a:r>
              <a:rPr lang="en-US" sz="2000" dirty="0"/>
              <a:t>FY24 Provider Manual Updates</a:t>
            </a:r>
          </a:p>
          <a:p>
            <a:pPr marL="800100" lvl="1" indent="-342900">
              <a:buFont typeface="Arial" panose="020B0604020202020204" pitchFamily="34" charset="0"/>
              <a:buChar char="•"/>
            </a:pPr>
            <a:r>
              <a:rPr lang="en-US" sz="2000" dirty="0"/>
              <a:t>Media Campaign Policy</a:t>
            </a:r>
          </a:p>
          <a:p>
            <a:pPr marL="800100" lvl="1" indent="-342900">
              <a:buFont typeface="Arial" panose="020B0604020202020204" pitchFamily="34" charset="0"/>
              <a:buChar char="•"/>
            </a:pPr>
            <a:r>
              <a:rPr lang="en-US" sz="2000" dirty="0"/>
              <a:t>Out-of-State Travel</a:t>
            </a:r>
          </a:p>
          <a:p>
            <a:pPr marL="800100" lvl="1" indent="-342900">
              <a:buFont typeface="Arial" panose="020B0604020202020204" pitchFamily="34" charset="0"/>
              <a:buChar char="•"/>
            </a:pPr>
            <a:r>
              <a:rPr lang="en-US" sz="2000" dirty="0"/>
              <a:t>Ethics Training Requirement</a:t>
            </a:r>
            <a:br>
              <a:rPr lang="en-US" sz="2000" dirty="0"/>
            </a:br>
            <a:endParaRPr lang="en-US" sz="2000" dirty="0"/>
          </a:p>
          <a:p>
            <a:r>
              <a:rPr lang="en-US" sz="2000" dirty="0"/>
              <a:t>• Reminders and Updates </a:t>
            </a:r>
          </a:p>
          <a:p>
            <a:pPr marL="800100" lvl="1" indent="-342900">
              <a:buFont typeface="Arial" panose="020B0604020202020204" pitchFamily="34" charset="0"/>
              <a:buChar char="•"/>
            </a:pPr>
            <a:r>
              <a:rPr lang="en-US" sz="2000" dirty="0"/>
              <a:t>End of Year Reporting</a:t>
            </a:r>
          </a:p>
          <a:p>
            <a:pPr marL="800100" lvl="1" indent="-342900">
              <a:buFont typeface="Arial" panose="020B0604020202020204" pitchFamily="34" charset="0"/>
              <a:buChar char="•"/>
            </a:pPr>
            <a:r>
              <a:rPr lang="en-US" sz="2000" dirty="0"/>
              <a:t>Direct Service Requirements</a:t>
            </a:r>
            <a:br>
              <a:rPr lang="en-US" sz="2000" dirty="0"/>
            </a:br>
            <a:r>
              <a:rPr lang="en-US" sz="2000" dirty="0"/>
              <a:t> </a:t>
            </a:r>
          </a:p>
          <a:p>
            <a:pPr marL="342900" indent="-342900">
              <a:buFont typeface="Arial" panose="020B0604020202020204" pitchFamily="34" charset="0"/>
              <a:buChar char="•"/>
            </a:pPr>
            <a:r>
              <a:rPr lang="en-US" sz="2000" dirty="0"/>
              <a:t>Older Adults Workgroup</a:t>
            </a:r>
          </a:p>
        </p:txBody>
      </p:sp>
      <p:sp>
        <p:nvSpPr>
          <p:cNvPr id="6" name="TextBox 5">
            <a:extLst>
              <a:ext uri="{FF2B5EF4-FFF2-40B4-BE49-F238E27FC236}">
                <a16:creationId xmlns:a16="http://schemas.microsoft.com/office/drawing/2014/main" id="{EC992AB5-99BC-0E43-CDFF-9CAA96B59676}"/>
              </a:ext>
            </a:extLst>
          </p:cNvPr>
          <p:cNvSpPr txBox="1"/>
          <p:nvPr/>
        </p:nvSpPr>
        <p:spPr>
          <a:xfrm>
            <a:off x="616380" y="1487983"/>
            <a:ext cx="3964445" cy="461665"/>
          </a:xfrm>
          <a:prstGeom prst="rect">
            <a:avLst/>
          </a:prstGeom>
          <a:noFill/>
        </p:spPr>
        <p:txBody>
          <a:bodyPr wrap="square" rtlCol="0">
            <a:spAutoFit/>
          </a:bodyPr>
          <a:lstStyle/>
          <a:p>
            <a:r>
              <a:rPr lang="en-US" sz="2400" dirty="0">
                <a:solidFill>
                  <a:srgbClr val="92D050"/>
                </a:solidFill>
              </a:rPr>
              <a:t>September 21, 2023</a:t>
            </a:r>
          </a:p>
        </p:txBody>
      </p:sp>
    </p:spTree>
    <p:extLst>
      <p:ext uri="{BB962C8B-B14F-4D97-AF65-F5344CB8AC3E}">
        <p14:creationId xmlns:p14="http://schemas.microsoft.com/office/powerpoint/2010/main" val="3161861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337DFC1-811D-4C04-B6F9-E1FEE3DC4A82}"/>
              </a:ext>
            </a:extLst>
          </p:cNvPr>
          <p:cNvSpPr>
            <a:spLocks noGrp="1"/>
          </p:cNvSpPr>
          <p:nvPr>
            <p:ph type="sldNum" sz="quarter" idx="12"/>
          </p:nvPr>
        </p:nvSpPr>
        <p:spPr/>
        <p:txBody>
          <a:bodyPr/>
          <a:lstStyle/>
          <a:p>
            <a:fld id="{3A98EE3D-8CD1-4C3F-BD1C-C98C9596463C}" type="slidenum">
              <a:rPr lang="en-US" smtClean="0"/>
              <a:t>45</a:t>
            </a:fld>
            <a:endParaRPr lang="en-US" dirty="0"/>
          </a:p>
        </p:txBody>
      </p:sp>
      <p:pic>
        <p:nvPicPr>
          <p:cNvPr id="4" name="Picture 3">
            <a:extLst>
              <a:ext uri="{FF2B5EF4-FFF2-40B4-BE49-F238E27FC236}">
                <a16:creationId xmlns:a16="http://schemas.microsoft.com/office/drawing/2014/main" id="{D8954B4C-D30D-4C52-AF2B-68E2EC6A38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
        <p:nvSpPr>
          <p:cNvPr id="8" name="Text Placeholder 7">
            <a:extLst>
              <a:ext uri="{FF2B5EF4-FFF2-40B4-BE49-F238E27FC236}">
                <a16:creationId xmlns:a16="http://schemas.microsoft.com/office/drawing/2014/main" id="{B9AC53C6-4D2A-460A-8B98-5A75073A7C67}"/>
              </a:ext>
            </a:extLst>
          </p:cNvPr>
          <p:cNvSpPr>
            <a:spLocks noGrp="1"/>
          </p:cNvSpPr>
          <p:nvPr>
            <p:ph type="body" sz="quarter" idx="3"/>
          </p:nvPr>
        </p:nvSpPr>
        <p:spPr>
          <a:xfrm>
            <a:off x="677334" y="3613595"/>
            <a:ext cx="9025126" cy="3187055"/>
          </a:xfrm>
        </p:spPr>
        <p:txBody>
          <a:bodyPr/>
          <a:lstStyle/>
          <a:p>
            <a:r>
              <a:rPr lang="en-US" dirty="0"/>
              <a:t>FY24</a:t>
            </a:r>
          </a:p>
          <a:p>
            <a:pPr marL="342900" indent="-342900">
              <a:buFont typeface="Arial" panose="020B0604020202020204" pitchFamily="34" charset="0"/>
              <a:buChar char="•"/>
            </a:pPr>
            <a:r>
              <a:rPr lang="en-US" dirty="0"/>
              <a:t>Staffing levels at activities should only involve people actively facilitating the meeting/group. </a:t>
            </a:r>
          </a:p>
          <a:p>
            <a:pPr marL="342900" indent="-342900">
              <a:buFont typeface="Arial" panose="020B0604020202020204" pitchFamily="34" charset="0"/>
              <a:buChar char="•"/>
            </a:pPr>
            <a:r>
              <a:rPr lang="en-US" u="sng" dirty="0"/>
              <a:t>Read the User Manual </a:t>
            </a:r>
            <a:r>
              <a:rPr lang="en-US" dirty="0"/>
              <a:t>when entering new groups for FY24. This will help eliminate errors that can impact your groups throughout the year.  </a:t>
            </a:r>
          </a:p>
          <a:p>
            <a:pPr marL="342900" indent="-342900">
              <a:buFont typeface="Arial" panose="020B0604020202020204" pitchFamily="34" charset="0"/>
              <a:buChar char="•"/>
            </a:pPr>
            <a:r>
              <a:rPr lang="en-US" dirty="0"/>
              <a:t>Groups listed as Ongoing Other can only be used for groups that meet continuously (coalition, taskforce, planning committees). </a:t>
            </a:r>
          </a:p>
          <a:p>
            <a:pPr marL="342900" indent="-342900">
              <a:buFont typeface="Arial" panose="020B0604020202020204" pitchFamily="34" charset="0"/>
              <a:buChar char="•"/>
            </a:pPr>
            <a:r>
              <a:rPr lang="en-US" dirty="0"/>
              <a:t>Groups like health fairs, drug take-back, trainings, etc. should be listed at One Time. You cannot make an Ongoing Other group for all health fairs; they must be entered as individual One Time groups.</a:t>
            </a:r>
            <a:br>
              <a:rPr lang="en-US" dirty="0"/>
            </a:br>
            <a:endParaRPr lang="en-US" dirty="0"/>
          </a:p>
        </p:txBody>
      </p:sp>
      <p:sp>
        <p:nvSpPr>
          <p:cNvPr id="10" name="Title 9">
            <a:extLst>
              <a:ext uri="{FF2B5EF4-FFF2-40B4-BE49-F238E27FC236}">
                <a16:creationId xmlns:a16="http://schemas.microsoft.com/office/drawing/2014/main" id="{0F9E9DB3-9463-4DE1-AFF2-C494C03EB039}"/>
              </a:ext>
            </a:extLst>
          </p:cNvPr>
          <p:cNvSpPr>
            <a:spLocks noGrp="1"/>
          </p:cNvSpPr>
          <p:nvPr>
            <p:ph type="title"/>
          </p:nvPr>
        </p:nvSpPr>
        <p:spPr>
          <a:xfrm>
            <a:off x="634375" y="210701"/>
            <a:ext cx="8596668" cy="691426"/>
          </a:xfrm>
        </p:spPr>
        <p:txBody>
          <a:bodyPr/>
          <a:lstStyle/>
          <a:p>
            <a:r>
              <a:rPr lang="en-US" dirty="0"/>
              <a:t>MPDS</a:t>
            </a:r>
          </a:p>
        </p:txBody>
      </p:sp>
    </p:spTree>
    <p:extLst>
      <p:ext uri="{BB962C8B-B14F-4D97-AF65-F5344CB8AC3E}">
        <p14:creationId xmlns:p14="http://schemas.microsoft.com/office/powerpoint/2010/main" val="38169016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337DFC1-811D-4C04-B6F9-E1FEE3DC4A82}"/>
              </a:ext>
            </a:extLst>
          </p:cNvPr>
          <p:cNvSpPr>
            <a:spLocks noGrp="1"/>
          </p:cNvSpPr>
          <p:nvPr>
            <p:ph type="sldNum" sz="quarter" idx="12"/>
          </p:nvPr>
        </p:nvSpPr>
        <p:spPr/>
        <p:txBody>
          <a:bodyPr/>
          <a:lstStyle/>
          <a:p>
            <a:fld id="{3A98EE3D-8CD1-4C3F-BD1C-C98C9596463C}" type="slidenum">
              <a:rPr lang="en-US" smtClean="0"/>
              <a:t>46</a:t>
            </a:fld>
            <a:endParaRPr lang="en-US" dirty="0"/>
          </a:p>
        </p:txBody>
      </p:sp>
      <p:pic>
        <p:nvPicPr>
          <p:cNvPr id="4" name="Picture 3">
            <a:extLst>
              <a:ext uri="{FF2B5EF4-FFF2-40B4-BE49-F238E27FC236}">
                <a16:creationId xmlns:a16="http://schemas.microsoft.com/office/drawing/2014/main" id="{D8954B4C-D30D-4C52-AF2B-68E2EC6A38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
        <p:nvSpPr>
          <p:cNvPr id="8" name="Text Placeholder 7">
            <a:extLst>
              <a:ext uri="{FF2B5EF4-FFF2-40B4-BE49-F238E27FC236}">
                <a16:creationId xmlns:a16="http://schemas.microsoft.com/office/drawing/2014/main" id="{B9AC53C6-4D2A-460A-8B98-5A75073A7C67}"/>
              </a:ext>
            </a:extLst>
          </p:cNvPr>
          <p:cNvSpPr>
            <a:spLocks noGrp="1"/>
          </p:cNvSpPr>
          <p:nvPr>
            <p:ph type="body" sz="quarter" idx="3"/>
          </p:nvPr>
        </p:nvSpPr>
        <p:spPr>
          <a:xfrm>
            <a:off x="677334" y="2081055"/>
            <a:ext cx="8417572" cy="3187055"/>
          </a:xfrm>
        </p:spPr>
        <p:txBody>
          <a:bodyPr/>
          <a:lstStyle/>
          <a:p>
            <a:r>
              <a:rPr lang="en-US" dirty="0"/>
              <a:t>FY23 Closeout</a:t>
            </a:r>
          </a:p>
          <a:p>
            <a:pPr marL="800100" lvl="1" indent="-342900">
              <a:buFont typeface="Arial" panose="020B0604020202020204" pitchFamily="34" charset="0"/>
              <a:buChar char="•"/>
            </a:pPr>
            <a:r>
              <a:rPr lang="en-US" sz="2400" b="0" dirty="0"/>
              <a:t>Any groups you have that run in both fiscal years will have to be ended in MPDS on 9/30/23 and started as a new group again on 10/1/23.</a:t>
            </a:r>
          </a:p>
          <a:p>
            <a:pPr marL="800100" lvl="1" indent="-342900">
              <a:buFont typeface="Arial" panose="020B0604020202020204" pitchFamily="34" charset="0"/>
              <a:buChar char="•"/>
            </a:pPr>
            <a:r>
              <a:rPr lang="en-US" sz="2400" b="0" dirty="0"/>
              <a:t>Closeout must be completed by October 31, 2023</a:t>
            </a:r>
          </a:p>
          <a:p>
            <a:pPr marL="800100" lvl="1" indent="-342900">
              <a:buFont typeface="Arial" panose="020B0604020202020204" pitchFamily="34" charset="0"/>
              <a:buChar char="•"/>
            </a:pPr>
            <a:r>
              <a:rPr lang="en-US" sz="2400" b="0" dirty="0"/>
              <a:t>COMPLETED- should only be participants that completed the program/cohort according to developer’s standards. Coalitions and community groups should not have any COMPLETED attendees.</a:t>
            </a:r>
          </a:p>
        </p:txBody>
      </p:sp>
      <p:sp>
        <p:nvSpPr>
          <p:cNvPr id="10" name="Title 9">
            <a:extLst>
              <a:ext uri="{FF2B5EF4-FFF2-40B4-BE49-F238E27FC236}">
                <a16:creationId xmlns:a16="http://schemas.microsoft.com/office/drawing/2014/main" id="{0F9E9DB3-9463-4DE1-AFF2-C494C03EB039}"/>
              </a:ext>
            </a:extLst>
          </p:cNvPr>
          <p:cNvSpPr>
            <a:spLocks noGrp="1"/>
          </p:cNvSpPr>
          <p:nvPr>
            <p:ph type="title"/>
          </p:nvPr>
        </p:nvSpPr>
        <p:spPr>
          <a:xfrm>
            <a:off x="677334" y="609600"/>
            <a:ext cx="8596668" cy="691426"/>
          </a:xfrm>
        </p:spPr>
        <p:txBody>
          <a:bodyPr/>
          <a:lstStyle/>
          <a:p>
            <a:r>
              <a:rPr lang="en-US" dirty="0"/>
              <a:t>MPDS</a:t>
            </a:r>
          </a:p>
        </p:txBody>
      </p:sp>
    </p:spTree>
    <p:extLst>
      <p:ext uri="{BB962C8B-B14F-4D97-AF65-F5344CB8AC3E}">
        <p14:creationId xmlns:p14="http://schemas.microsoft.com/office/powerpoint/2010/main" val="34580840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337DFC1-811D-4C04-B6F9-E1FEE3DC4A82}"/>
              </a:ext>
            </a:extLst>
          </p:cNvPr>
          <p:cNvSpPr>
            <a:spLocks noGrp="1"/>
          </p:cNvSpPr>
          <p:nvPr>
            <p:ph type="sldNum" sz="quarter" idx="12"/>
          </p:nvPr>
        </p:nvSpPr>
        <p:spPr/>
        <p:txBody>
          <a:bodyPr/>
          <a:lstStyle/>
          <a:p>
            <a:fld id="{3A98EE3D-8CD1-4C3F-BD1C-C98C9596463C}" type="slidenum">
              <a:rPr lang="en-US" smtClean="0"/>
              <a:t>47</a:t>
            </a:fld>
            <a:endParaRPr lang="en-US" dirty="0"/>
          </a:p>
        </p:txBody>
      </p:sp>
      <p:pic>
        <p:nvPicPr>
          <p:cNvPr id="4" name="Picture 3">
            <a:extLst>
              <a:ext uri="{FF2B5EF4-FFF2-40B4-BE49-F238E27FC236}">
                <a16:creationId xmlns:a16="http://schemas.microsoft.com/office/drawing/2014/main" id="{D8954B4C-D30D-4C52-AF2B-68E2EC6A38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
        <p:nvSpPr>
          <p:cNvPr id="8" name="Text Placeholder 7">
            <a:extLst>
              <a:ext uri="{FF2B5EF4-FFF2-40B4-BE49-F238E27FC236}">
                <a16:creationId xmlns:a16="http://schemas.microsoft.com/office/drawing/2014/main" id="{1E26BA61-0D9D-43F1-BE4F-5C4D193842AC}"/>
              </a:ext>
            </a:extLst>
          </p:cNvPr>
          <p:cNvSpPr>
            <a:spLocks noGrp="1"/>
          </p:cNvSpPr>
          <p:nvPr>
            <p:ph type="body" idx="1"/>
          </p:nvPr>
        </p:nvSpPr>
        <p:spPr>
          <a:xfrm>
            <a:off x="677334" y="5306766"/>
            <a:ext cx="7369748" cy="576262"/>
          </a:xfrm>
        </p:spPr>
        <p:txBody>
          <a:bodyPr/>
          <a:lstStyle/>
          <a:p>
            <a:pPr marL="342900" indent="-342900">
              <a:buFont typeface="Arial" panose="020B0604020202020204" pitchFamily="34" charset="0"/>
              <a:buChar char="•"/>
            </a:pPr>
            <a:r>
              <a:rPr lang="en-US" dirty="0"/>
              <a:t>Media Campaign Policy</a:t>
            </a:r>
          </a:p>
          <a:p>
            <a:pPr marL="800100" lvl="1" indent="-342900">
              <a:buFont typeface="Arial" panose="020B0604020202020204" pitchFamily="34" charset="0"/>
              <a:buChar char="•"/>
            </a:pPr>
            <a:r>
              <a:rPr lang="en-US" b="0" dirty="0"/>
              <a:t>Request form must be completed and submitted for any campaigns using MSHN funding. </a:t>
            </a:r>
          </a:p>
          <a:p>
            <a:pPr marL="800100" lvl="1" indent="-342900">
              <a:buFont typeface="Arial" panose="020B0604020202020204" pitchFamily="34" charset="0"/>
              <a:buChar char="•"/>
            </a:pPr>
            <a:r>
              <a:rPr lang="en-US" b="0" dirty="0"/>
              <a:t>This does not include promoting your services/groups/activities.</a:t>
            </a:r>
          </a:p>
          <a:p>
            <a:pPr marL="800100" lvl="1" indent="-342900">
              <a:buFont typeface="Arial" panose="020B0604020202020204" pitchFamily="34" charset="0"/>
              <a:buChar char="•"/>
            </a:pPr>
            <a:r>
              <a:rPr lang="en-US" b="0" dirty="0"/>
              <a:t>Must have approval before using MSHN logo</a:t>
            </a:r>
            <a:br>
              <a:rPr lang="en-US" b="0" dirty="0"/>
            </a:br>
            <a:endParaRPr lang="en-US" b="0" dirty="0"/>
          </a:p>
          <a:p>
            <a:pPr marL="342900" indent="-342900">
              <a:buFont typeface="Arial" panose="020B0604020202020204" pitchFamily="34" charset="0"/>
              <a:buChar char="•"/>
            </a:pPr>
            <a:r>
              <a:rPr lang="en-US" dirty="0"/>
              <a:t>Out-of-State Travel</a:t>
            </a:r>
          </a:p>
          <a:p>
            <a:pPr marL="800100" lvl="1" indent="-342900">
              <a:buFont typeface="Arial" panose="020B0604020202020204" pitchFamily="34" charset="0"/>
              <a:buChar char="•"/>
            </a:pPr>
            <a:r>
              <a:rPr lang="en-US" b="0" dirty="0"/>
              <a:t>Travel or conferences outside of the state of Michigan using MSHN funds must be pre-approved.</a:t>
            </a:r>
          </a:p>
          <a:p>
            <a:pPr marL="342900" indent="-342900">
              <a:buFont typeface="Arial" panose="020B0604020202020204" pitchFamily="34" charset="0"/>
              <a:buChar char="•"/>
            </a:pPr>
            <a:endParaRPr lang="en-US" dirty="0"/>
          </a:p>
        </p:txBody>
      </p:sp>
      <p:sp>
        <p:nvSpPr>
          <p:cNvPr id="12" name="Title 11">
            <a:extLst>
              <a:ext uri="{FF2B5EF4-FFF2-40B4-BE49-F238E27FC236}">
                <a16:creationId xmlns:a16="http://schemas.microsoft.com/office/drawing/2014/main" id="{7221757D-FE2D-4863-9D2F-5197A8634CF7}"/>
              </a:ext>
            </a:extLst>
          </p:cNvPr>
          <p:cNvSpPr>
            <a:spLocks noGrp="1"/>
          </p:cNvSpPr>
          <p:nvPr>
            <p:ph type="title"/>
          </p:nvPr>
        </p:nvSpPr>
        <p:spPr>
          <a:xfrm>
            <a:off x="677334" y="609600"/>
            <a:ext cx="8596668" cy="703699"/>
          </a:xfrm>
        </p:spPr>
        <p:txBody>
          <a:bodyPr/>
          <a:lstStyle/>
          <a:p>
            <a:r>
              <a:rPr lang="en-US" dirty="0"/>
              <a:t>FY24 Provider Manual Updates</a:t>
            </a:r>
          </a:p>
        </p:txBody>
      </p:sp>
    </p:spTree>
    <p:extLst>
      <p:ext uri="{BB962C8B-B14F-4D97-AF65-F5344CB8AC3E}">
        <p14:creationId xmlns:p14="http://schemas.microsoft.com/office/powerpoint/2010/main" val="22083052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337DFC1-811D-4C04-B6F9-E1FEE3DC4A82}"/>
              </a:ext>
            </a:extLst>
          </p:cNvPr>
          <p:cNvSpPr>
            <a:spLocks noGrp="1"/>
          </p:cNvSpPr>
          <p:nvPr>
            <p:ph type="sldNum" sz="quarter" idx="12"/>
          </p:nvPr>
        </p:nvSpPr>
        <p:spPr/>
        <p:txBody>
          <a:bodyPr/>
          <a:lstStyle/>
          <a:p>
            <a:fld id="{3A98EE3D-8CD1-4C3F-BD1C-C98C9596463C}" type="slidenum">
              <a:rPr lang="en-US" smtClean="0"/>
              <a:t>48</a:t>
            </a:fld>
            <a:endParaRPr lang="en-US" dirty="0"/>
          </a:p>
        </p:txBody>
      </p:sp>
      <p:pic>
        <p:nvPicPr>
          <p:cNvPr id="4" name="Picture 3">
            <a:extLst>
              <a:ext uri="{FF2B5EF4-FFF2-40B4-BE49-F238E27FC236}">
                <a16:creationId xmlns:a16="http://schemas.microsoft.com/office/drawing/2014/main" id="{D8954B4C-D30D-4C52-AF2B-68E2EC6A38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
        <p:nvSpPr>
          <p:cNvPr id="8" name="Text Placeholder 7">
            <a:extLst>
              <a:ext uri="{FF2B5EF4-FFF2-40B4-BE49-F238E27FC236}">
                <a16:creationId xmlns:a16="http://schemas.microsoft.com/office/drawing/2014/main" id="{B9AC53C6-4D2A-460A-8B98-5A75073A7C67}"/>
              </a:ext>
            </a:extLst>
          </p:cNvPr>
          <p:cNvSpPr>
            <a:spLocks noGrp="1"/>
          </p:cNvSpPr>
          <p:nvPr>
            <p:ph type="body" sz="quarter" idx="3"/>
          </p:nvPr>
        </p:nvSpPr>
        <p:spPr>
          <a:xfrm>
            <a:off x="591416" y="1293843"/>
            <a:ext cx="9025126" cy="3187055"/>
          </a:xfrm>
        </p:spPr>
        <p:txBody>
          <a:bodyPr/>
          <a:lstStyle/>
          <a:p>
            <a:r>
              <a:rPr lang="en-US" dirty="0"/>
              <a:t>FY24</a:t>
            </a:r>
          </a:p>
          <a:p>
            <a:pPr marL="342900" indent="-342900">
              <a:buFont typeface="Arial" panose="020B0604020202020204" pitchFamily="34" charset="0"/>
              <a:buChar char="•"/>
            </a:pPr>
            <a:r>
              <a:rPr lang="en-US" dirty="0"/>
              <a:t>EBP Service Type Field (pg. 17-19 in MPDS User Manual)</a:t>
            </a:r>
          </a:p>
          <a:p>
            <a:pPr marL="800100" lvl="1" indent="-342900">
              <a:buFont typeface="Arial" panose="020B0604020202020204" pitchFamily="34" charset="0"/>
              <a:buChar char="•"/>
            </a:pPr>
            <a:r>
              <a:rPr lang="en-US" b="0" dirty="0"/>
              <a:t>Please read descriptions for each option</a:t>
            </a:r>
          </a:p>
          <a:p>
            <a:pPr marL="800100" lvl="1" indent="-342900">
              <a:buFont typeface="Arial" panose="020B0604020202020204" pitchFamily="34" charset="0"/>
              <a:buChar char="•"/>
            </a:pPr>
            <a:r>
              <a:rPr lang="en-US" b="0" dirty="0"/>
              <a:t>NREPP should only be chosen if the EBP was on the original NREPP listing</a:t>
            </a:r>
          </a:p>
          <a:p>
            <a:pPr marL="800100" lvl="1" indent="-342900">
              <a:buFont typeface="Arial" panose="020B0604020202020204" pitchFamily="34" charset="0"/>
              <a:buChar char="•"/>
            </a:pPr>
            <a:r>
              <a:rPr lang="en-US" b="0" dirty="0"/>
              <a:t>None of the Above can be chosen if your activity is Evidence-based, but does not fit into one of the listed options</a:t>
            </a:r>
            <a:br>
              <a:rPr lang="en-US" dirty="0"/>
            </a:br>
            <a:endParaRPr lang="en-US" dirty="0"/>
          </a:p>
        </p:txBody>
      </p:sp>
      <p:sp>
        <p:nvSpPr>
          <p:cNvPr id="10" name="Title 9">
            <a:extLst>
              <a:ext uri="{FF2B5EF4-FFF2-40B4-BE49-F238E27FC236}">
                <a16:creationId xmlns:a16="http://schemas.microsoft.com/office/drawing/2014/main" id="{0F9E9DB3-9463-4DE1-AFF2-C494C03EB039}"/>
              </a:ext>
            </a:extLst>
          </p:cNvPr>
          <p:cNvSpPr>
            <a:spLocks noGrp="1"/>
          </p:cNvSpPr>
          <p:nvPr>
            <p:ph type="title"/>
          </p:nvPr>
        </p:nvSpPr>
        <p:spPr>
          <a:xfrm>
            <a:off x="634375" y="210701"/>
            <a:ext cx="8596668" cy="691426"/>
          </a:xfrm>
        </p:spPr>
        <p:txBody>
          <a:bodyPr/>
          <a:lstStyle/>
          <a:p>
            <a:r>
              <a:rPr lang="en-US" dirty="0"/>
              <a:t>MPDS</a:t>
            </a:r>
          </a:p>
        </p:txBody>
      </p:sp>
    </p:spTree>
    <p:extLst>
      <p:ext uri="{BB962C8B-B14F-4D97-AF65-F5344CB8AC3E}">
        <p14:creationId xmlns:p14="http://schemas.microsoft.com/office/powerpoint/2010/main" val="33193939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337DFC1-811D-4C04-B6F9-E1FEE3DC4A82}"/>
              </a:ext>
            </a:extLst>
          </p:cNvPr>
          <p:cNvSpPr>
            <a:spLocks noGrp="1"/>
          </p:cNvSpPr>
          <p:nvPr>
            <p:ph type="sldNum" sz="quarter" idx="12"/>
          </p:nvPr>
        </p:nvSpPr>
        <p:spPr/>
        <p:txBody>
          <a:bodyPr/>
          <a:lstStyle/>
          <a:p>
            <a:fld id="{3A98EE3D-8CD1-4C3F-BD1C-C98C9596463C}" type="slidenum">
              <a:rPr lang="en-US" smtClean="0"/>
              <a:t>49</a:t>
            </a:fld>
            <a:endParaRPr lang="en-US" dirty="0"/>
          </a:p>
        </p:txBody>
      </p:sp>
      <p:pic>
        <p:nvPicPr>
          <p:cNvPr id="4" name="Picture 3">
            <a:extLst>
              <a:ext uri="{FF2B5EF4-FFF2-40B4-BE49-F238E27FC236}">
                <a16:creationId xmlns:a16="http://schemas.microsoft.com/office/drawing/2014/main" id="{D8954B4C-D30D-4C52-AF2B-68E2EC6A38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
        <p:nvSpPr>
          <p:cNvPr id="8" name="Text Placeholder 7">
            <a:extLst>
              <a:ext uri="{FF2B5EF4-FFF2-40B4-BE49-F238E27FC236}">
                <a16:creationId xmlns:a16="http://schemas.microsoft.com/office/drawing/2014/main" id="{1E26BA61-0D9D-43F1-BE4F-5C4D193842AC}"/>
              </a:ext>
            </a:extLst>
          </p:cNvPr>
          <p:cNvSpPr>
            <a:spLocks noGrp="1"/>
          </p:cNvSpPr>
          <p:nvPr>
            <p:ph type="body" idx="1"/>
          </p:nvPr>
        </p:nvSpPr>
        <p:spPr>
          <a:xfrm>
            <a:off x="677335" y="2033364"/>
            <a:ext cx="8596667" cy="5183646"/>
          </a:xfrm>
        </p:spPr>
        <p:txBody>
          <a:bodyPr/>
          <a:lstStyle/>
          <a:p>
            <a:pPr marL="342900" indent="-342900">
              <a:buFont typeface="Arial" panose="020B0604020202020204" pitchFamily="34" charset="0"/>
              <a:buChar char="•"/>
            </a:pPr>
            <a:r>
              <a:rPr lang="en-US" dirty="0"/>
              <a:t>End of Year Reporting</a:t>
            </a:r>
          </a:p>
          <a:p>
            <a:pPr marL="800100" lvl="1" indent="-342900">
              <a:buFont typeface="Arial" panose="020B0604020202020204" pitchFamily="34" charset="0"/>
              <a:buChar char="•"/>
            </a:pPr>
            <a:r>
              <a:rPr lang="en-US" b="0" dirty="0"/>
              <a:t>Report templates were emailed </a:t>
            </a:r>
            <a:r>
              <a:rPr lang="en-US" b="0" dirty="0">
                <a:solidFill>
                  <a:schemeClr val="tx1"/>
                </a:solidFill>
              </a:rPr>
              <a:t>9/18/23</a:t>
            </a:r>
          </a:p>
          <a:p>
            <a:pPr marL="800100" lvl="1" indent="-342900">
              <a:buFont typeface="Arial" panose="020B0604020202020204" pitchFamily="34" charset="0"/>
              <a:buChar char="•"/>
            </a:pPr>
            <a:r>
              <a:rPr lang="en-US" b="0" dirty="0"/>
              <a:t>Remember to submit both the report AND the Outcomes Attachment related to item 5 on the report</a:t>
            </a:r>
          </a:p>
          <a:p>
            <a:pPr marL="800100" lvl="1" indent="-342900">
              <a:buFont typeface="Arial" panose="020B0604020202020204" pitchFamily="34" charset="0"/>
              <a:buChar char="•"/>
            </a:pPr>
            <a:r>
              <a:rPr lang="en-US" b="0" dirty="0"/>
              <a:t>Please rename documents to include your agency’s name</a:t>
            </a:r>
            <a:br>
              <a:rPr lang="en-US" b="0" dirty="0"/>
            </a:br>
            <a:endParaRPr lang="en-US" b="0" dirty="0"/>
          </a:p>
          <a:p>
            <a:pPr marL="342900" indent="-342900">
              <a:buFont typeface="Arial" panose="020B0604020202020204" pitchFamily="34" charset="0"/>
              <a:buChar char="•"/>
            </a:pPr>
            <a:r>
              <a:rPr lang="en-US" dirty="0" err="1"/>
              <a:t>Synar</a:t>
            </a:r>
            <a:r>
              <a:rPr lang="en-US" dirty="0"/>
              <a:t> YAT Report due 9/22/23 (tomorrow!)</a:t>
            </a:r>
            <a:br>
              <a:rPr lang="en-US" dirty="0"/>
            </a:br>
            <a:endParaRPr lang="en-US" dirty="0"/>
          </a:p>
          <a:p>
            <a:pPr marL="342900" indent="-342900">
              <a:buFont typeface="Arial" panose="020B0604020202020204" pitchFamily="34" charset="0"/>
              <a:buChar char="•"/>
            </a:pPr>
            <a:r>
              <a:rPr lang="en-US" dirty="0"/>
              <a:t>FY23 FSRs</a:t>
            </a:r>
          </a:p>
          <a:p>
            <a:pPr marL="800100" lvl="1" indent="-342900">
              <a:buFont typeface="Arial" panose="020B0604020202020204" pitchFamily="34" charset="0"/>
              <a:buChar char="•"/>
            </a:pPr>
            <a:r>
              <a:rPr lang="en-US" b="0" dirty="0">
                <a:solidFill>
                  <a:schemeClr val="tx1"/>
                </a:solidFill>
                <a:effectLst/>
                <a:ea typeface="Calibri" panose="020F0502020204030204" pitchFamily="34" charset="0"/>
              </a:rPr>
              <a:t>The September FSR is due October 10</a:t>
            </a:r>
            <a:r>
              <a:rPr lang="en-US" b="0" baseline="30000" dirty="0">
                <a:solidFill>
                  <a:schemeClr val="tx1"/>
                </a:solidFill>
                <a:effectLst/>
                <a:ea typeface="Calibri" panose="020F0502020204030204" pitchFamily="34" charset="0"/>
              </a:rPr>
              <a:t>th</a:t>
            </a:r>
            <a:r>
              <a:rPr lang="en-US" b="0" dirty="0">
                <a:solidFill>
                  <a:schemeClr val="tx1"/>
                </a:solidFill>
                <a:effectLst/>
                <a:ea typeface="Calibri" panose="020F0502020204030204" pitchFamily="34" charset="0"/>
              </a:rPr>
              <a:t>.  The final FSRs or invoices for SOR, COVID, or ARPA funded projects should also be submitted by October 10</a:t>
            </a:r>
            <a:r>
              <a:rPr lang="en-US" b="0" baseline="30000" dirty="0">
                <a:solidFill>
                  <a:schemeClr val="tx1"/>
                </a:solidFill>
                <a:effectLst/>
                <a:ea typeface="Calibri" panose="020F0502020204030204" pitchFamily="34" charset="0"/>
              </a:rPr>
              <a:t>th</a:t>
            </a:r>
            <a:r>
              <a:rPr lang="en-US" b="0" dirty="0">
                <a:solidFill>
                  <a:schemeClr val="tx1"/>
                </a:solidFill>
                <a:effectLst/>
                <a:ea typeface="Calibri" panose="020F0502020204030204" pitchFamily="34" charset="0"/>
              </a:rPr>
              <a:t>.  The final FY2023 FSR to capture any expenses not previously billed is due </a:t>
            </a:r>
            <a:r>
              <a:rPr lang="en-US" b="0" u="sng" dirty="0">
                <a:solidFill>
                  <a:schemeClr val="tx1"/>
                </a:solidFill>
                <a:effectLst/>
                <a:ea typeface="Calibri" panose="020F0502020204030204" pitchFamily="34" charset="0"/>
              </a:rPr>
              <a:t>November 10</a:t>
            </a:r>
            <a:r>
              <a:rPr lang="en-US" b="0" u="sng" baseline="30000" dirty="0">
                <a:solidFill>
                  <a:schemeClr val="tx1"/>
                </a:solidFill>
                <a:effectLst/>
                <a:ea typeface="Calibri" panose="020F0502020204030204" pitchFamily="34" charset="0"/>
              </a:rPr>
              <a:t>th</a:t>
            </a:r>
            <a:r>
              <a:rPr lang="en-US" b="0" dirty="0">
                <a:solidFill>
                  <a:schemeClr val="tx1"/>
                </a:solidFill>
                <a:effectLst/>
                <a:ea typeface="Calibri" panose="020F0502020204030204" pitchFamily="34" charset="0"/>
              </a:rPr>
              <a:t>.  If there are no expenses remaining to bill, a final report does not need to be submitted. </a:t>
            </a:r>
          </a:p>
          <a:p>
            <a:pPr marL="342900" indent="-342900">
              <a:buFont typeface="Arial" panose="020B0604020202020204" pitchFamily="34" charset="0"/>
              <a:buChar char="•"/>
            </a:pPr>
            <a:endParaRPr lang="en-US" b="0" dirty="0"/>
          </a:p>
        </p:txBody>
      </p:sp>
      <p:sp>
        <p:nvSpPr>
          <p:cNvPr id="12" name="Title 11">
            <a:extLst>
              <a:ext uri="{FF2B5EF4-FFF2-40B4-BE49-F238E27FC236}">
                <a16:creationId xmlns:a16="http://schemas.microsoft.com/office/drawing/2014/main" id="{7221757D-FE2D-4863-9D2F-5197A8634CF7}"/>
              </a:ext>
            </a:extLst>
          </p:cNvPr>
          <p:cNvSpPr>
            <a:spLocks noGrp="1"/>
          </p:cNvSpPr>
          <p:nvPr>
            <p:ph type="title"/>
          </p:nvPr>
        </p:nvSpPr>
        <p:spPr>
          <a:xfrm>
            <a:off x="677335" y="364123"/>
            <a:ext cx="8596668" cy="666878"/>
          </a:xfrm>
        </p:spPr>
        <p:txBody>
          <a:bodyPr/>
          <a:lstStyle/>
          <a:p>
            <a:r>
              <a:rPr lang="en-US" dirty="0"/>
              <a:t>Reminders and Updates</a:t>
            </a:r>
          </a:p>
        </p:txBody>
      </p:sp>
    </p:spTree>
    <p:extLst>
      <p:ext uri="{BB962C8B-B14F-4D97-AF65-F5344CB8AC3E}">
        <p14:creationId xmlns:p14="http://schemas.microsoft.com/office/powerpoint/2010/main" val="4218938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A7339-4811-BBB9-2340-B78972980948}"/>
              </a:ext>
            </a:extLst>
          </p:cNvPr>
          <p:cNvSpPr>
            <a:spLocks noGrp="1"/>
          </p:cNvSpPr>
          <p:nvPr>
            <p:ph type="title"/>
          </p:nvPr>
        </p:nvSpPr>
        <p:spPr>
          <a:xfrm>
            <a:off x="853180" y="192780"/>
            <a:ext cx="8596668" cy="1320800"/>
          </a:xfrm>
        </p:spPr>
        <p:txBody>
          <a:bodyPr/>
          <a:lstStyle/>
          <a:p>
            <a:r>
              <a:rPr lang="en-US"/>
              <a:t>MSHN's Strategic Priorities</a:t>
            </a:r>
          </a:p>
        </p:txBody>
      </p:sp>
      <p:pic>
        <p:nvPicPr>
          <p:cNvPr id="4" name="Content Placeholder 3" descr="A diagram of health network&#10;&#10;Description automatically generated">
            <a:extLst>
              <a:ext uri="{FF2B5EF4-FFF2-40B4-BE49-F238E27FC236}">
                <a16:creationId xmlns:a16="http://schemas.microsoft.com/office/drawing/2014/main" id="{A37AC440-6B57-18D9-BD00-49A199419245}"/>
              </a:ext>
            </a:extLst>
          </p:cNvPr>
          <p:cNvPicPr>
            <a:picLocks noGrp="1" noChangeAspect="1"/>
          </p:cNvPicPr>
          <p:nvPr>
            <p:ph idx="1"/>
          </p:nvPr>
        </p:nvPicPr>
        <p:blipFill>
          <a:blip r:embed="rId2"/>
          <a:stretch>
            <a:fillRect/>
          </a:stretch>
        </p:blipFill>
        <p:spPr>
          <a:xfrm>
            <a:off x="903120" y="1046897"/>
            <a:ext cx="8255813" cy="5515490"/>
          </a:xfrm>
        </p:spPr>
      </p:pic>
    </p:spTree>
    <p:extLst>
      <p:ext uri="{BB962C8B-B14F-4D97-AF65-F5344CB8AC3E}">
        <p14:creationId xmlns:p14="http://schemas.microsoft.com/office/powerpoint/2010/main" val="22290270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337DFC1-811D-4C04-B6F9-E1FEE3DC4A82}"/>
              </a:ext>
            </a:extLst>
          </p:cNvPr>
          <p:cNvSpPr>
            <a:spLocks noGrp="1"/>
          </p:cNvSpPr>
          <p:nvPr>
            <p:ph type="sldNum" sz="quarter" idx="12"/>
          </p:nvPr>
        </p:nvSpPr>
        <p:spPr/>
        <p:txBody>
          <a:bodyPr/>
          <a:lstStyle/>
          <a:p>
            <a:fld id="{3A98EE3D-8CD1-4C3F-BD1C-C98C9596463C}" type="slidenum">
              <a:rPr lang="en-US" smtClean="0"/>
              <a:t>50</a:t>
            </a:fld>
            <a:endParaRPr lang="en-US" dirty="0"/>
          </a:p>
        </p:txBody>
      </p:sp>
      <p:pic>
        <p:nvPicPr>
          <p:cNvPr id="4" name="Picture 3">
            <a:extLst>
              <a:ext uri="{FF2B5EF4-FFF2-40B4-BE49-F238E27FC236}">
                <a16:creationId xmlns:a16="http://schemas.microsoft.com/office/drawing/2014/main" id="{D8954B4C-D30D-4C52-AF2B-68E2EC6A38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
        <p:nvSpPr>
          <p:cNvPr id="8" name="Text Placeholder 7">
            <a:extLst>
              <a:ext uri="{FF2B5EF4-FFF2-40B4-BE49-F238E27FC236}">
                <a16:creationId xmlns:a16="http://schemas.microsoft.com/office/drawing/2014/main" id="{B9AC53C6-4D2A-460A-8B98-5A75073A7C67}"/>
              </a:ext>
            </a:extLst>
          </p:cNvPr>
          <p:cNvSpPr>
            <a:spLocks noGrp="1"/>
          </p:cNvSpPr>
          <p:nvPr>
            <p:ph type="body" sz="quarter" idx="3"/>
          </p:nvPr>
        </p:nvSpPr>
        <p:spPr>
          <a:xfrm>
            <a:off x="514760" y="1750205"/>
            <a:ext cx="8417572" cy="3187055"/>
          </a:xfrm>
        </p:spPr>
        <p:txBody>
          <a:bodyPr/>
          <a:lstStyle/>
          <a:p>
            <a:pPr marL="342900" indent="-342900">
              <a:buFont typeface="Arial" panose="020B0604020202020204" pitchFamily="34" charset="0"/>
              <a:buChar char="•"/>
            </a:pPr>
            <a:r>
              <a:rPr lang="en-US" dirty="0">
                <a:solidFill>
                  <a:schemeClr val="tx1"/>
                </a:solidFill>
              </a:rPr>
              <a:t>MSHN will be implementing an Older Adult Workgroup in FY24 to work to achieve our FY24-26 Strategic Plan objective of increasing access to Prevention services for Older Adults (ages 55+) </a:t>
            </a:r>
          </a:p>
          <a:p>
            <a:pPr marL="342900" indent="-342900">
              <a:buFont typeface="Arial" panose="020B0604020202020204" pitchFamily="34" charset="0"/>
              <a:buChar char="•"/>
            </a:pPr>
            <a:endParaRPr lang="en-US" dirty="0">
              <a:solidFill>
                <a:srgbClr val="FF0000"/>
              </a:solidFill>
            </a:endParaRPr>
          </a:p>
          <a:p>
            <a:pPr marL="342900" indent="-342900">
              <a:buFont typeface="Arial" panose="020B0604020202020204" pitchFamily="34" charset="0"/>
              <a:buChar char="•"/>
            </a:pPr>
            <a:r>
              <a:rPr lang="en-US" dirty="0">
                <a:solidFill>
                  <a:schemeClr val="tx1"/>
                </a:solidFill>
              </a:rPr>
              <a:t>Look for email </a:t>
            </a:r>
            <a:r>
              <a:rPr lang="en-US">
                <a:solidFill>
                  <a:schemeClr val="tx1"/>
                </a:solidFill>
              </a:rPr>
              <a:t>from Kari to </a:t>
            </a:r>
            <a:r>
              <a:rPr lang="en-US" dirty="0">
                <a:solidFill>
                  <a:schemeClr val="tx1"/>
                </a:solidFill>
              </a:rPr>
              <a:t>gather interested providers for a Zoom meeting in November. </a:t>
            </a:r>
          </a:p>
        </p:txBody>
      </p:sp>
      <p:sp>
        <p:nvSpPr>
          <p:cNvPr id="10" name="Title 9">
            <a:extLst>
              <a:ext uri="{FF2B5EF4-FFF2-40B4-BE49-F238E27FC236}">
                <a16:creationId xmlns:a16="http://schemas.microsoft.com/office/drawing/2014/main" id="{0F9E9DB3-9463-4DE1-AFF2-C494C03EB039}"/>
              </a:ext>
            </a:extLst>
          </p:cNvPr>
          <p:cNvSpPr>
            <a:spLocks noGrp="1"/>
          </p:cNvSpPr>
          <p:nvPr>
            <p:ph type="title"/>
          </p:nvPr>
        </p:nvSpPr>
        <p:spPr>
          <a:xfrm>
            <a:off x="677334" y="609600"/>
            <a:ext cx="8596668" cy="691426"/>
          </a:xfrm>
        </p:spPr>
        <p:txBody>
          <a:bodyPr/>
          <a:lstStyle/>
          <a:p>
            <a:r>
              <a:rPr lang="en-US" dirty="0"/>
              <a:t>FY24 Older Adult Workgroup</a:t>
            </a:r>
          </a:p>
        </p:txBody>
      </p:sp>
    </p:spTree>
    <p:extLst>
      <p:ext uri="{BB962C8B-B14F-4D97-AF65-F5344CB8AC3E}">
        <p14:creationId xmlns:p14="http://schemas.microsoft.com/office/powerpoint/2010/main" val="31288655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337DFC1-811D-4C04-B6F9-E1FEE3DC4A82}"/>
              </a:ext>
            </a:extLst>
          </p:cNvPr>
          <p:cNvSpPr>
            <a:spLocks noGrp="1"/>
          </p:cNvSpPr>
          <p:nvPr>
            <p:ph type="sldNum" sz="quarter" idx="12"/>
          </p:nvPr>
        </p:nvSpPr>
        <p:spPr/>
        <p:txBody>
          <a:bodyPr/>
          <a:lstStyle/>
          <a:p>
            <a:fld id="{3A98EE3D-8CD1-4C3F-BD1C-C98C9596463C}" type="slidenum">
              <a:rPr lang="en-US" smtClean="0"/>
              <a:t>51</a:t>
            </a:fld>
            <a:endParaRPr lang="en-US" dirty="0"/>
          </a:p>
        </p:txBody>
      </p:sp>
      <p:pic>
        <p:nvPicPr>
          <p:cNvPr id="4" name="Picture 3">
            <a:extLst>
              <a:ext uri="{FF2B5EF4-FFF2-40B4-BE49-F238E27FC236}">
                <a16:creationId xmlns:a16="http://schemas.microsoft.com/office/drawing/2014/main" id="{D8954B4C-D30D-4C52-AF2B-68E2EC6A38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
        <p:nvSpPr>
          <p:cNvPr id="8" name="Text Placeholder 7">
            <a:extLst>
              <a:ext uri="{FF2B5EF4-FFF2-40B4-BE49-F238E27FC236}">
                <a16:creationId xmlns:a16="http://schemas.microsoft.com/office/drawing/2014/main" id="{B9AC53C6-4D2A-460A-8B98-5A75073A7C67}"/>
              </a:ext>
            </a:extLst>
          </p:cNvPr>
          <p:cNvSpPr>
            <a:spLocks noGrp="1"/>
          </p:cNvSpPr>
          <p:nvPr>
            <p:ph type="body" sz="quarter" idx="3"/>
          </p:nvPr>
        </p:nvSpPr>
        <p:spPr>
          <a:xfrm>
            <a:off x="677334" y="1951539"/>
            <a:ext cx="8417572" cy="2732924"/>
          </a:xfrm>
        </p:spPr>
        <p:txBody>
          <a:bodyPr/>
          <a:lstStyle/>
          <a:p>
            <a:br>
              <a:rPr lang="en-US" dirty="0"/>
            </a:br>
            <a:br>
              <a:rPr lang="en-US" dirty="0"/>
            </a:br>
            <a:r>
              <a:rPr lang="en-US" sz="2400" dirty="0">
                <a:solidFill>
                  <a:schemeClr val="tx1"/>
                </a:solidFill>
                <a:hlinkClick r:id="rId4"/>
              </a:rPr>
              <a:t>kari.gulvas@midstatehealthnetwork.org</a:t>
            </a:r>
            <a:endParaRPr lang="en-US" sz="2400" dirty="0">
              <a:solidFill>
                <a:schemeClr val="tx1"/>
              </a:solidFill>
            </a:endParaRPr>
          </a:p>
          <a:p>
            <a:endParaRPr lang="en-US" dirty="0">
              <a:solidFill>
                <a:schemeClr val="tx1"/>
              </a:solidFill>
            </a:endParaRPr>
          </a:p>
          <a:p>
            <a:r>
              <a:rPr lang="en-US" sz="2400" dirty="0">
                <a:solidFill>
                  <a:schemeClr val="tx1"/>
                </a:solidFill>
                <a:hlinkClick r:id="rId5"/>
              </a:rPr>
              <a:t>sarah.surna@midstatehealthnetwork.org</a:t>
            </a:r>
            <a:br>
              <a:rPr lang="en-US" sz="2400" dirty="0">
                <a:solidFill>
                  <a:schemeClr val="tx1"/>
                </a:solidFill>
              </a:rPr>
            </a:br>
            <a:endParaRPr lang="en-US" sz="2400" dirty="0">
              <a:solidFill>
                <a:schemeClr val="tx1"/>
              </a:solidFill>
            </a:endParaRPr>
          </a:p>
          <a:p>
            <a:r>
              <a:rPr lang="en-US" sz="2400" dirty="0">
                <a:solidFill>
                  <a:schemeClr val="tx1"/>
                </a:solidFill>
                <a:hlinkClick r:id="rId6"/>
              </a:rPr>
              <a:t>sarah.andreotti@midstatehealthnetwork.org</a:t>
            </a:r>
            <a:br>
              <a:rPr lang="en-US" sz="2400" dirty="0">
                <a:solidFill>
                  <a:schemeClr val="tx1"/>
                </a:solidFill>
              </a:rPr>
            </a:br>
            <a:br>
              <a:rPr lang="en-US" sz="2400" dirty="0">
                <a:solidFill>
                  <a:schemeClr val="tx1"/>
                </a:solidFill>
              </a:rPr>
            </a:br>
            <a:endParaRPr lang="en-US" dirty="0"/>
          </a:p>
        </p:txBody>
      </p:sp>
      <p:sp>
        <p:nvSpPr>
          <p:cNvPr id="10" name="Title 9">
            <a:extLst>
              <a:ext uri="{FF2B5EF4-FFF2-40B4-BE49-F238E27FC236}">
                <a16:creationId xmlns:a16="http://schemas.microsoft.com/office/drawing/2014/main" id="{0F9E9DB3-9463-4DE1-AFF2-C494C03EB039}"/>
              </a:ext>
            </a:extLst>
          </p:cNvPr>
          <p:cNvSpPr>
            <a:spLocks noGrp="1"/>
          </p:cNvSpPr>
          <p:nvPr>
            <p:ph type="title"/>
          </p:nvPr>
        </p:nvSpPr>
        <p:spPr>
          <a:xfrm>
            <a:off x="677334" y="609600"/>
            <a:ext cx="8596668" cy="691426"/>
          </a:xfrm>
        </p:spPr>
        <p:txBody>
          <a:bodyPr/>
          <a:lstStyle/>
          <a:p>
            <a:pPr algn="ctr"/>
            <a:r>
              <a:rPr lang="en-US" dirty="0"/>
              <a:t>Questions?</a:t>
            </a:r>
          </a:p>
        </p:txBody>
      </p:sp>
    </p:spTree>
    <p:extLst>
      <p:ext uri="{BB962C8B-B14F-4D97-AF65-F5344CB8AC3E}">
        <p14:creationId xmlns:p14="http://schemas.microsoft.com/office/powerpoint/2010/main" val="11073674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337DFC1-811D-4C04-B6F9-E1FEE3DC4A82}"/>
              </a:ext>
            </a:extLst>
          </p:cNvPr>
          <p:cNvSpPr>
            <a:spLocks noGrp="1"/>
          </p:cNvSpPr>
          <p:nvPr>
            <p:ph type="sldNum" sz="quarter" idx="12"/>
          </p:nvPr>
        </p:nvSpPr>
        <p:spPr/>
        <p:txBody>
          <a:bodyPr/>
          <a:lstStyle/>
          <a:p>
            <a:fld id="{3A98EE3D-8CD1-4C3F-BD1C-C98C9596463C}" type="slidenum">
              <a:rPr lang="en-US" smtClean="0"/>
              <a:t>52</a:t>
            </a:fld>
            <a:endParaRPr lang="en-US" dirty="0"/>
          </a:p>
        </p:txBody>
      </p:sp>
      <p:pic>
        <p:nvPicPr>
          <p:cNvPr id="4" name="Picture 3">
            <a:extLst>
              <a:ext uri="{FF2B5EF4-FFF2-40B4-BE49-F238E27FC236}">
                <a16:creationId xmlns:a16="http://schemas.microsoft.com/office/drawing/2014/main" id="{D8954B4C-D30D-4C52-AF2B-68E2EC6A38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
        <p:nvSpPr>
          <p:cNvPr id="8" name="Text Placeholder 7">
            <a:extLst>
              <a:ext uri="{FF2B5EF4-FFF2-40B4-BE49-F238E27FC236}">
                <a16:creationId xmlns:a16="http://schemas.microsoft.com/office/drawing/2014/main" id="{1E26BA61-0D9D-43F1-BE4F-5C4D193842AC}"/>
              </a:ext>
            </a:extLst>
          </p:cNvPr>
          <p:cNvSpPr>
            <a:spLocks noGrp="1"/>
          </p:cNvSpPr>
          <p:nvPr>
            <p:ph type="body" idx="1"/>
          </p:nvPr>
        </p:nvSpPr>
        <p:spPr>
          <a:xfrm>
            <a:off x="677334" y="3210800"/>
            <a:ext cx="9350380" cy="1974552"/>
          </a:xfrm>
        </p:spPr>
        <p:txBody>
          <a:bodyPr/>
          <a:lstStyle/>
          <a:p>
            <a:pPr marL="342900" indent="-342900">
              <a:buFont typeface="Arial" panose="020B0604020202020204" pitchFamily="34" charset="0"/>
              <a:buChar char="•"/>
            </a:pPr>
            <a:r>
              <a:rPr lang="en-US" dirty="0"/>
              <a:t>FY24 Additional Hours Report (AHR)</a:t>
            </a:r>
          </a:p>
          <a:p>
            <a:pPr marL="800100" lvl="1" indent="-342900">
              <a:buFont typeface="Arial" panose="020B0604020202020204" pitchFamily="34" charset="0"/>
              <a:buChar char="•"/>
            </a:pPr>
            <a:r>
              <a:rPr lang="en-US" b="0" dirty="0"/>
              <a:t>600 hours of direct service are required for FY24</a:t>
            </a:r>
          </a:p>
          <a:p>
            <a:pPr marL="800100" lvl="1" indent="-342900">
              <a:buFont typeface="Arial" panose="020B0604020202020204" pitchFamily="34" charset="0"/>
              <a:buChar char="•"/>
            </a:pPr>
            <a:r>
              <a:rPr lang="en-US" b="0" dirty="0"/>
              <a:t>The AHR can include travel but should only be for travel to direct service activities such as programming, or conferences. Travel should not be included for errands like trips the store, post office, etc.</a:t>
            </a:r>
            <a:br>
              <a:rPr lang="en-US" b="0" dirty="0"/>
            </a:br>
            <a:endParaRPr lang="en-US" b="0" dirty="0"/>
          </a:p>
          <a:p>
            <a:pPr marL="342900" indent="-342900">
              <a:buFont typeface="Arial" panose="020B0604020202020204" pitchFamily="34" charset="0"/>
              <a:buChar char="•"/>
            </a:pPr>
            <a:r>
              <a:rPr lang="en-US" dirty="0"/>
              <a:t>FY25 Requirements</a:t>
            </a:r>
          </a:p>
          <a:p>
            <a:pPr marL="800100" lvl="1" indent="-342900">
              <a:buFont typeface="Arial" panose="020B0604020202020204" pitchFamily="34" charset="0"/>
              <a:buChar char="•"/>
            </a:pPr>
            <a:r>
              <a:rPr lang="en-US" b="0" dirty="0"/>
              <a:t>Staff must have taken the Prevention Ethics course within one year of hire. This applies to Specifically Focused Staff as well.</a:t>
            </a:r>
            <a:br>
              <a:rPr lang="en-US" b="0" dirty="0"/>
            </a:br>
            <a:endParaRPr lang="en-US" b="0" dirty="0"/>
          </a:p>
        </p:txBody>
      </p:sp>
      <p:sp>
        <p:nvSpPr>
          <p:cNvPr id="12" name="Title 11">
            <a:extLst>
              <a:ext uri="{FF2B5EF4-FFF2-40B4-BE49-F238E27FC236}">
                <a16:creationId xmlns:a16="http://schemas.microsoft.com/office/drawing/2014/main" id="{7221757D-FE2D-4863-9D2F-5197A8634CF7}"/>
              </a:ext>
            </a:extLst>
          </p:cNvPr>
          <p:cNvSpPr>
            <a:spLocks noGrp="1"/>
          </p:cNvSpPr>
          <p:nvPr>
            <p:ph type="title"/>
          </p:nvPr>
        </p:nvSpPr>
        <p:spPr/>
        <p:txBody>
          <a:bodyPr/>
          <a:lstStyle/>
          <a:p>
            <a:r>
              <a:rPr lang="en-US" dirty="0"/>
              <a:t>Reminders and Updates</a:t>
            </a:r>
          </a:p>
        </p:txBody>
      </p:sp>
    </p:spTree>
    <p:extLst>
      <p:ext uri="{BB962C8B-B14F-4D97-AF65-F5344CB8AC3E}">
        <p14:creationId xmlns:p14="http://schemas.microsoft.com/office/powerpoint/2010/main" val="34980195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A3975-44E6-E429-325E-E629DE231444}"/>
              </a:ext>
            </a:extLst>
          </p:cNvPr>
          <p:cNvSpPr>
            <a:spLocks noGrp="1"/>
          </p:cNvSpPr>
          <p:nvPr>
            <p:ph type="ctrTitle"/>
          </p:nvPr>
        </p:nvSpPr>
        <p:spPr/>
        <p:txBody>
          <a:bodyPr/>
          <a:lstStyle/>
          <a:p>
            <a:pPr algn="ctr"/>
            <a:r>
              <a:rPr lang="en-US" dirty="0"/>
              <a:t>Questions?</a:t>
            </a:r>
          </a:p>
        </p:txBody>
      </p:sp>
      <p:pic>
        <p:nvPicPr>
          <p:cNvPr id="4" name="Picture 3" descr="Logo&#10;&#10;Description automatically generated">
            <a:extLst>
              <a:ext uri="{FF2B5EF4-FFF2-40B4-BE49-F238E27FC236}">
                <a16:creationId xmlns:a16="http://schemas.microsoft.com/office/drawing/2014/main" id="{8E31F236-4B7D-DA93-02B2-F090DAF0FA41}"/>
              </a:ext>
            </a:extLst>
          </p:cNvPr>
          <p:cNvPicPr>
            <a:picLocks noChangeAspect="1"/>
          </p:cNvPicPr>
          <p:nvPr/>
        </p:nvPicPr>
        <p:blipFill>
          <a:blip r:embed="rId2"/>
          <a:stretch>
            <a:fillRect/>
          </a:stretch>
        </p:blipFill>
        <p:spPr>
          <a:xfrm>
            <a:off x="739515" y="6225813"/>
            <a:ext cx="1519003" cy="477392"/>
          </a:xfrm>
          <a:prstGeom prst="rect">
            <a:avLst/>
          </a:prstGeom>
        </p:spPr>
      </p:pic>
      <p:sp>
        <p:nvSpPr>
          <p:cNvPr id="3" name="TextBox 2">
            <a:extLst>
              <a:ext uri="{FF2B5EF4-FFF2-40B4-BE49-F238E27FC236}">
                <a16:creationId xmlns:a16="http://schemas.microsoft.com/office/drawing/2014/main" id="{1F194923-9F03-242C-C817-A7BC9B146A24}"/>
              </a:ext>
            </a:extLst>
          </p:cNvPr>
          <p:cNvSpPr txBox="1"/>
          <p:nvPr/>
        </p:nvSpPr>
        <p:spPr>
          <a:xfrm>
            <a:off x="6656230" y="6371919"/>
            <a:ext cx="239976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solidFill>
                  <a:srgbClr val="919E39"/>
                </a:solidFill>
                <a:latin typeface="Garamond"/>
              </a:rPr>
              <a:t>www.midstatehealthnetwork.org</a:t>
            </a:r>
            <a:endParaRPr lang="en-US" sz="1200" dirty="0"/>
          </a:p>
        </p:txBody>
      </p:sp>
    </p:spTree>
    <p:extLst>
      <p:ext uri="{BB962C8B-B14F-4D97-AF65-F5344CB8AC3E}">
        <p14:creationId xmlns:p14="http://schemas.microsoft.com/office/powerpoint/2010/main" val="12321789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4D8B7-EF41-A965-3C1C-929E79AADAFB}"/>
              </a:ext>
            </a:extLst>
          </p:cNvPr>
          <p:cNvSpPr>
            <a:spLocks noGrp="1"/>
          </p:cNvSpPr>
          <p:nvPr>
            <p:ph type="title"/>
          </p:nvPr>
        </p:nvSpPr>
        <p:spPr/>
        <p:txBody>
          <a:bodyPr/>
          <a:lstStyle/>
          <a:p>
            <a:pPr algn="ctr"/>
            <a:r>
              <a:rPr lang="en-US" dirty="0">
                <a:solidFill>
                  <a:srgbClr val="919E39"/>
                </a:solidFill>
              </a:rPr>
              <a:t>Upcoming SUD Provider Meetings</a:t>
            </a:r>
            <a:endParaRPr lang="en-US"/>
          </a:p>
        </p:txBody>
      </p:sp>
      <p:sp>
        <p:nvSpPr>
          <p:cNvPr id="3" name="Content Placeholder 2">
            <a:extLst>
              <a:ext uri="{FF2B5EF4-FFF2-40B4-BE49-F238E27FC236}">
                <a16:creationId xmlns:a16="http://schemas.microsoft.com/office/drawing/2014/main" id="{FD89CF5D-8E92-C216-AD42-C67091095366}"/>
              </a:ext>
            </a:extLst>
          </p:cNvPr>
          <p:cNvSpPr>
            <a:spLocks noGrp="1"/>
          </p:cNvSpPr>
          <p:nvPr>
            <p:ph idx="1"/>
          </p:nvPr>
        </p:nvSpPr>
        <p:spPr>
          <a:xfrm>
            <a:off x="800237" y="1270890"/>
            <a:ext cx="8596668" cy="4784551"/>
          </a:xfrm>
        </p:spPr>
        <p:txBody>
          <a:bodyPr vert="horz" lIns="91440" tIns="45720" rIns="91440" bIns="45720" rtlCol="0" anchor="t">
            <a:normAutofit fontScale="92500" lnSpcReduction="10000"/>
          </a:bodyPr>
          <a:lstStyle/>
          <a:p>
            <a:endParaRPr lang="en-US">
              <a:solidFill>
                <a:srgbClr val="FFFFFF"/>
              </a:solidFill>
            </a:endParaRPr>
          </a:p>
          <a:p>
            <a:r>
              <a:rPr lang="en-US" dirty="0">
                <a:solidFill>
                  <a:srgbClr val="92D050"/>
                </a:solidFill>
              </a:rPr>
              <a:t>**December 8, 2023 10am - 12pm</a:t>
            </a:r>
          </a:p>
          <a:p>
            <a:endParaRPr lang="en-US" dirty="0">
              <a:solidFill>
                <a:srgbClr val="FFFFFF"/>
              </a:solidFill>
            </a:endParaRPr>
          </a:p>
          <a:p>
            <a:r>
              <a:rPr lang="en-US" dirty="0">
                <a:solidFill>
                  <a:srgbClr val="FFFFFF"/>
                </a:solidFill>
              </a:rPr>
              <a:t>March 21, 2024  12-2pm</a:t>
            </a:r>
          </a:p>
          <a:p>
            <a:endParaRPr lang="en-US" dirty="0">
              <a:solidFill>
                <a:srgbClr val="FFFFFF"/>
              </a:solidFill>
            </a:endParaRPr>
          </a:p>
          <a:p>
            <a:r>
              <a:rPr lang="en-US" dirty="0">
                <a:solidFill>
                  <a:srgbClr val="FFFFFF"/>
                </a:solidFill>
              </a:rPr>
              <a:t>June 20, 2024  12-2pm</a:t>
            </a:r>
          </a:p>
          <a:p>
            <a:endParaRPr lang="en-US" dirty="0">
              <a:solidFill>
                <a:srgbClr val="FFFFFF"/>
              </a:solidFill>
            </a:endParaRPr>
          </a:p>
          <a:p>
            <a:r>
              <a:rPr lang="en-US" dirty="0">
                <a:solidFill>
                  <a:srgbClr val="FFFFFF"/>
                </a:solidFill>
              </a:rPr>
              <a:t>NOTE: All meetings will be held via Zoom </a:t>
            </a:r>
          </a:p>
          <a:p>
            <a:pPr marL="0" indent="0">
              <a:buNone/>
            </a:pPr>
            <a:endParaRPr lang="en-US" dirty="0">
              <a:solidFill>
                <a:srgbClr val="FFFFFF"/>
              </a:solidFill>
            </a:endParaRPr>
          </a:p>
          <a:p>
            <a:r>
              <a:rPr lang="en-US" dirty="0">
                <a:solidFill>
                  <a:srgbClr val="FFFFFF"/>
                </a:solidFill>
              </a:rPr>
              <a:t>Agendas and old meeting notes can be found on our website here: </a:t>
            </a:r>
            <a:r>
              <a:rPr lang="en-US" dirty="0">
                <a:ea typeface="+mn-lt"/>
                <a:cs typeface="+mn-lt"/>
                <a:hlinkClick r:id="rId2"/>
              </a:rPr>
              <a:t>https://tinyurl.com/mshnsudmtgs</a:t>
            </a:r>
            <a:endParaRPr lang="en-US">
              <a:solidFill>
                <a:srgbClr val="FFFFFF"/>
              </a:solidFill>
            </a:endParaRPr>
          </a:p>
          <a:p>
            <a:pPr marL="0" indent="0">
              <a:buNone/>
            </a:pPr>
            <a:endParaRPr lang="en-US">
              <a:ea typeface="+mn-lt"/>
              <a:cs typeface="+mn-lt"/>
            </a:endParaRPr>
          </a:p>
          <a:p>
            <a:r>
              <a:rPr lang="en-US" dirty="0">
                <a:solidFill>
                  <a:srgbClr val="FFFFFF"/>
                </a:solidFill>
              </a:rPr>
              <a:t>Sign up for the Constant Contact weekly SUD Provider Newsletter here: </a:t>
            </a:r>
            <a:r>
              <a:rPr lang="en-US" dirty="0">
                <a:ea typeface="+mn-lt"/>
                <a:cs typeface="+mn-lt"/>
                <a:hlinkClick r:id="rId3"/>
              </a:rPr>
              <a:t>https://tinyurl.com/mshnnews</a:t>
            </a:r>
            <a:r>
              <a:rPr lang="en-US" dirty="0">
                <a:ea typeface="+mn-lt"/>
                <a:cs typeface="+mn-lt"/>
              </a:rPr>
              <a:t> </a:t>
            </a:r>
            <a:endParaRPr lang="en-US" dirty="0">
              <a:solidFill>
                <a:srgbClr val="FFFFFF"/>
              </a:solidFill>
            </a:endParaRPr>
          </a:p>
          <a:p>
            <a:endParaRPr lang="en-US" dirty="0">
              <a:solidFill>
                <a:srgbClr val="FFFFFF"/>
              </a:solidFill>
            </a:endParaRPr>
          </a:p>
        </p:txBody>
      </p:sp>
      <p:grpSp>
        <p:nvGrpSpPr>
          <p:cNvPr id="7" name="Group 6">
            <a:extLst>
              <a:ext uri="{FF2B5EF4-FFF2-40B4-BE49-F238E27FC236}">
                <a16:creationId xmlns:a16="http://schemas.microsoft.com/office/drawing/2014/main" id="{EE022173-F811-848A-95D2-5589A898083E}"/>
              </a:ext>
            </a:extLst>
          </p:cNvPr>
          <p:cNvGrpSpPr/>
          <p:nvPr/>
        </p:nvGrpSpPr>
        <p:grpSpPr>
          <a:xfrm>
            <a:off x="739515" y="6225813"/>
            <a:ext cx="8307986" cy="547861"/>
            <a:chOff x="739515" y="6225813"/>
            <a:chExt cx="8307986" cy="547861"/>
          </a:xfrm>
        </p:grpSpPr>
        <p:pic>
          <p:nvPicPr>
            <p:cNvPr id="5" name="Picture 4" descr="Logo&#10;&#10;Description automatically generated">
              <a:extLst>
                <a:ext uri="{FF2B5EF4-FFF2-40B4-BE49-F238E27FC236}">
                  <a16:creationId xmlns:a16="http://schemas.microsoft.com/office/drawing/2014/main" id="{F62A41D7-B3B3-405A-F06B-FB7B9B736B57}"/>
                </a:ext>
              </a:extLst>
            </p:cNvPr>
            <p:cNvPicPr>
              <a:picLocks noChangeAspect="1"/>
            </p:cNvPicPr>
            <p:nvPr/>
          </p:nvPicPr>
          <p:blipFill>
            <a:blip r:embed="rId4"/>
            <a:stretch>
              <a:fillRect/>
            </a:stretch>
          </p:blipFill>
          <p:spPr>
            <a:xfrm>
              <a:off x="739515" y="6225813"/>
              <a:ext cx="1519003" cy="477392"/>
            </a:xfrm>
            <a:prstGeom prst="rect">
              <a:avLst/>
            </a:prstGeom>
          </p:spPr>
        </p:pic>
        <p:sp>
          <p:nvSpPr>
            <p:cNvPr id="6" name="TextBox 5">
              <a:extLst>
                <a:ext uri="{FF2B5EF4-FFF2-40B4-BE49-F238E27FC236}">
                  <a16:creationId xmlns:a16="http://schemas.microsoft.com/office/drawing/2014/main" id="{F8F290E2-6B55-13FE-CB6C-88EF03768F2E}"/>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4089890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76F5-0001-E12B-F70B-24CE2D88F75D}"/>
              </a:ext>
            </a:extLst>
          </p:cNvPr>
          <p:cNvSpPr>
            <a:spLocks noGrp="1"/>
          </p:cNvSpPr>
          <p:nvPr>
            <p:ph type="title"/>
          </p:nvPr>
        </p:nvSpPr>
        <p:spPr>
          <a:xfrm>
            <a:off x="1097188" y="1784721"/>
            <a:ext cx="8596668" cy="1192592"/>
          </a:xfrm>
        </p:spPr>
        <p:txBody>
          <a:bodyPr>
            <a:normAutofit/>
          </a:bodyPr>
          <a:lstStyle/>
          <a:p>
            <a:pPr algn="ctr"/>
            <a:r>
              <a:rPr lang="en-US" sz="4800" dirty="0">
                <a:solidFill>
                  <a:srgbClr val="919E39"/>
                </a:solidFill>
              </a:rPr>
              <a:t>Regional Synar Update</a:t>
            </a:r>
            <a:endParaRPr lang="en-US" sz="4800" dirty="0"/>
          </a:p>
        </p:txBody>
      </p:sp>
      <p:sp>
        <p:nvSpPr>
          <p:cNvPr id="3" name="Text Placeholder 2">
            <a:extLst>
              <a:ext uri="{FF2B5EF4-FFF2-40B4-BE49-F238E27FC236}">
                <a16:creationId xmlns:a16="http://schemas.microsoft.com/office/drawing/2014/main" id="{C866133E-E966-CE78-32C5-27614AC46DCA}"/>
              </a:ext>
            </a:extLst>
          </p:cNvPr>
          <p:cNvSpPr>
            <a:spLocks noGrp="1"/>
          </p:cNvSpPr>
          <p:nvPr>
            <p:ph type="body" idx="1"/>
          </p:nvPr>
        </p:nvSpPr>
        <p:spPr>
          <a:xfrm>
            <a:off x="1040019" y="3671557"/>
            <a:ext cx="8596668" cy="1200369"/>
          </a:xfrm>
        </p:spPr>
        <p:txBody>
          <a:bodyPr>
            <a:normAutofit/>
          </a:bodyPr>
          <a:lstStyle/>
          <a:p>
            <a:pPr algn="ctr"/>
            <a:r>
              <a:rPr lang="en-US" sz="2800" dirty="0"/>
              <a:t>Sarah Andreotti</a:t>
            </a:r>
          </a:p>
          <a:p>
            <a:pPr algn="ctr"/>
            <a:r>
              <a:rPr lang="en-US" sz="2800" dirty="0"/>
              <a:t> </a:t>
            </a:r>
            <a:r>
              <a:rPr lang="en-US" sz="2800" i="1" dirty="0"/>
              <a:t>Lead Prevention Specialist</a:t>
            </a:r>
            <a:endParaRPr lang="en-US" sz="2800" dirty="0"/>
          </a:p>
        </p:txBody>
      </p:sp>
      <p:grpSp>
        <p:nvGrpSpPr>
          <p:cNvPr id="9" name="Group 8">
            <a:extLst>
              <a:ext uri="{FF2B5EF4-FFF2-40B4-BE49-F238E27FC236}">
                <a16:creationId xmlns:a16="http://schemas.microsoft.com/office/drawing/2014/main" id="{5297A09B-A4E7-294B-45F3-26EDB003A3AB}"/>
              </a:ext>
            </a:extLst>
          </p:cNvPr>
          <p:cNvGrpSpPr/>
          <p:nvPr/>
        </p:nvGrpSpPr>
        <p:grpSpPr>
          <a:xfrm>
            <a:off x="739515" y="6225813"/>
            <a:ext cx="8307986" cy="547861"/>
            <a:chOff x="739515" y="6225813"/>
            <a:chExt cx="8307986" cy="547861"/>
          </a:xfrm>
        </p:grpSpPr>
        <p:pic>
          <p:nvPicPr>
            <p:cNvPr id="7" name="Picture 6" descr="Logo&#10;&#10;Description automatically generated">
              <a:extLst>
                <a:ext uri="{FF2B5EF4-FFF2-40B4-BE49-F238E27FC236}">
                  <a16:creationId xmlns:a16="http://schemas.microsoft.com/office/drawing/2014/main" id="{ED86DED9-E055-0DCF-7525-41799AD23481}"/>
                </a:ext>
              </a:extLst>
            </p:cNvPr>
            <p:cNvPicPr>
              <a:picLocks noChangeAspect="1"/>
            </p:cNvPicPr>
            <p:nvPr/>
          </p:nvPicPr>
          <p:blipFill>
            <a:blip r:embed="rId3"/>
            <a:stretch>
              <a:fillRect/>
            </a:stretch>
          </p:blipFill>
          <p:spPr>
            <a:xfrm>
              <a:off x="739515" y="6225813"/>
              <a:ext cx="1519003" cy="477392"/>
            </a:xfrm>
            <a:prstGeom prst="rect">
              <a:avLst/>
            </a:prstGeom>
          </p:spPr>
        </p:pic>
        <p:sp>
          <p:nvSpPr>
            <p:cNvPr id="8" name="TextBox 7">
              <a:extLst>
                <a:ext uri="{FF2B5EF4-FFF2-40B4-BE49-F238E27FC236}">
                  <a16:creationId xmlns:a16="http://schemas.microsoft.com/office/drawing/2014/main" id="{F1210F0A-75B0-B027-1BEA-5C7D9F14E052}"/>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
        <p:nvSpPr>
          <p:cNvPr id="4" name="Text Placeholder 2">
            <a:extLst>
              <a:ext uri="{FF2B5EF4-FFF2-40B4-BE49-F238E27FC236}">
                <a16:creationId xmlns:a16="http://schemas.microsoft.com/office/drawing/2014/main" id="{08E8802E-39DF-1B9A-D5A0-C9BD5B26DBB5}"/>
              </a:ext>
            </a:extLst>
          </p:cNvPr>
          <p:cNvSpPr txBox="1">
            <a:spLocks/>
          </p:cNvSpPr>
          <p:nvPr/>
        </p:nvSpPr>
        <p:spPr>
          <a:xfrm>
            <a:off x="917032" y="1936648"/>
            <a:ext cx="8596668" cy="4412654"/>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2510239336"/>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9AC53C6-4D2A-460A-8B98-5A75073A7C67}"/>
              </a:ext>
            </a:extLst>
          </p:cNvPr>
          <p:cNvSpPr>
            <a:spLocks noGrp="1"/>
          </p:cNvSpPr>
          <p:nvPr>
            <p:ph type="body" sz="quarter" idx="3"/>
          </p:nvPr>
        </p:nvSpPr>
        <p:spPr>
          <a:xfrm>
            <a:off x="572973" y="1096626"/>
            <a:ext cx="8417572" cy="2503860"/>
          </a:xfrm>
        </p:spPr>
        <p:txBody>
          <a:bodyPr/>
          <a:lstStyle/>
          <a:p>
            <a:pPr marL="342900" indent="-342900">
              <a:buFont typeface="Arial" panose="020B0604020202020204" pitchFamily="34" charset="0"/>
              <a:buChar char="•"/>
            </a:pPr>
            <a:r>
              <a:rPr lang="en-US" sz="2000" dirty="0">
                <a:solidFill>
                  <a:schemeClr val="tx1"/>
                </a:solidFill>
              </a:rPr>
              <a:t>94 checks assigned, with 93 checks completed</a:t>
            </a:r>
          </a:p>
          <a:p>
            <a:pPr marL="342900" indent="-342900">
              <a:buFont typeface="Arial" panose="020B0604020202020204" pitchFamily="34" charset="0"/>
              <a:buChar char="•"/>
            </a:pPr>
            <a:r>
              <a:rPr lang="en-US" sz="2000" dirty="0">
                <a:solidFill>
                  <a:schemeClr val="tx1"/>
                </a:solidFill>
              </a:rPr>
              <a:t>13 sales</a:t>
            </a:r>
          </a:p>
          <a:p>
            <a:pPr marL="342900" indent="-342900">
              <a:buFont typeface="Arial" panose="020B0604020202020204" pitchFamily="34" charset="0"/>
              <a:buChar char="•"/>
            </a:pPr>
            <a:r>
              <a:rPr lang="en-US" sz="2000" dirty="0">
                <a:solidFill>
                  <a:schemeClr val="tx1"/>
                </a:solidFill>
              </a:rPr>
              <a:t>13.98% sales rate for MSHN region</a:t>
            </a:r>
          </a:p>
          <a:p>
            <a:pPr marL="342900" indent="-342900">
              <a:buFont typeface="Arial" panose="020B0604020202020204" pitchFamily="34" charset="0"/>
              <a:buChar char="•"/>
            </a:pPr>
            <a:r>
              <a:rPr lang="en-US" sz="2000" dirty="0">
                <a:solidFill>
                  <a:schemeClr val="tx1"/>
                </a:solidFill>
              </a:rPr>
              <a:t>12.6% sales rate for State of Michigan</a:t>
            </a:r>
          </a:p>
          <a:p>
            <a:pPr marL="342900" indent="-342900">
              <a:buFont typeface="Arial" panose="020B0604020202020204" pitchFamily="34" charset="0"/>
              <a:buChar char="•"/>
            </a:pPr>
            <a:r>
              <a:rPr lang="en-US" sz="2000" dirty="0">
                <a:solidFill>
                  <a:schemeClr val="tx1"/>
                </a:solidFill>
              </a:rPr>
              <a:t>Thanks to DYTURs for all of their work during </a:t>
            </a:r>
            <a:r>
              <a:rPr lang="en-US" sz="2000" dirty="0" err="1">
                <a:solidFill>
                  <a:schemeClr val="tx1"/>
                </a:solidFill>
              </a:rPr>
              <a:t>Synar</a:t>
            </a:r>
            <a:r>
              <a:rPr lang="en-US" sz="2000" dirty="0">
                <a:solidFill>
                  <a:schemeClr val="tx1"/>
                </a:solidFill>
              </a:rPr>
              <a:t> season!</a:t>
            </a:r>
          </a:p>
          <a:p>
            <a:endParaRPr lang="en-US" dirty="0"/>
          </a:p>
        </p:txBody>
      </p:sp>
      <p:sp>
        <p:nvSpPr>
          <p:cNvPr id="2" name="TextBox 1">
            <a:extLst>
              <a:ext uri="{FF2B5EF4-FFF2-40B4-BE49-F238E27FC236}">
                <a16:creationId xmlns:a16="http://schemas.microsoft.com/office/drawing/2014/main" id="{F4CBB198-9911-A273-2BCB-31DE53C475A2}"/>
              </a:ext>
            </a:extLst>
          </p:cNvPr>
          <p:cNvSpPr txBox="1"/>
          <p:nvPr/>
        </p:nvSpPr>
        <p:spPr>
          <a:xfrm>
            <a:off x="835038" y="3202513"/>
            <a:ext cx="2798597" cy="2954655"/>
          </a:xfrm>
          <a:prstGeom prst="rect">
            <a:avLst/>
          </a:prstGeom>
          <a:noFill/>
        </p:spPr>
        <p:txBody>
          <a:bodyPr wrap="square" lIns="91440" tIns="45720" rIns="91440" bIns="45720" rtlCol="0" anchor="t">
            <a:spAutoFit/>
          </a:bodyPr>
          <a:lstStyle/>
          <a:p>
            <a:r>
              <a:rPr lang="en-US" sz="2400" dirty="0">
                <a:solidFill>
                  <a:srgbClr val="919E39"/>
                </a:solidFill>
              </a:rPr>
              <a:t>Sales Stats:</a:t>
            </a:r>
            <a:endParaRPr lang="en-US" sz="2400" dirty="0"/>
          </a:p>
          <a:p>
            <a:r>
              <a:rPr lang="en-US"/>
              <a:t>Checked ID - 5</a:t>
            </a:r>
          </a:p>
          <a:p>
            <a:r>
              <a:rPr lang="en-US"/>
              <a:t>Did not check ID - 8</a:t>
            </a:r>
          </a:p>
          <a:p>
            <a:endParaRPr lang="en-US" dirty="0"/>
          </a:p>
          <a:p>
            <a:r>
              <a:rPr lang="en-US" dirty="0"/>
              <a:t>Sales to Female - 10</a:t>
            </a:r>
          </a:p>
          <a:p>
            <a:r>
              <a:rPr lang="en-US"/>
              <a:t>Sales to Male - 3</a:t>
            </a:r>
          </a:p>
          <a:p>
            <a:endParaRPr lang="en-US" dirty="0"/>
          </a:p>
          <a:p>
            <a:r>
              <a:rPr lang="en-US" dirty="0"/>
              <a:t>Sales by Female clerk - 8</a:t>
            </a:r>
          </a:p>
          <a:p>
            <a:r>
              <a:rPr lang="en-US" dirty="0"/>
              <a:t>Sales by Male clerk - 5</a:t>
            </a:r>
          </a:p>
          <a:p>
            <a:endParaRPr lang="en-US" dirty="0"/>
          </a:p>
        </p:txBody>
      </p:sp>
      <p:sp>
        <p:nvSpPr>
          <p:cNvPr id="6" name="TextBox 5">
            <a:extLst>
              <a:ext uri="{FF2B5EF4-FFF2-40B4-BE49-F238E27FC236}">
                <a16:creationId xmlns:a16="http://schemas.microsoft.com/office/drawing/2014/main" id="{64AC055B-4730-FFA5-0713-7F6A8241B4B6}"/>
              </a:ext>
            </a:extLst>
          </p:cNvPr>
          <p:cNvSpPr txBox="1"/>
          <p:nvPr/>
        </p:nvSpPr>
        <p:spPr>
          <a:xfrm>
            <a:off x="4232816" y="3546628"/>
            <a:ext cx="2017483" cy="2031325"/>
          </a:xfrm>
          <a:prstGeom prst="rect">
            <a:avLst/>
          </a:prstGeom>
          <a:noFill/>
        </p:spPr>
        <p:txBody>
          <a:bodyPr wrap="square" lIns="91440" tIns="45720" rIns="91440" bIns="45720" rtlCol="0" anchor="t">
            <a:spAutoFit/>
          </a:bodyPr>
          <a:lstStyle/>
          <a:p>
            <a:pPr algn="ctr"/>
            <a:r>
              <a:rPr lang="en-US" dirty="0"/>
              <a:t>Sales by Age:</a:t>
            </a:r>
            <a:endParaRPr lang="en-US"/>
          </a:p>
          <a:p>
            <a:pPr algn="ctr"/>
            <a:r>
              <a:rPr lang="en-US" dirty="0"/>
              <a:t>16 - 0</a:t>
            </a:r>
          </a:p>
          <a:p>
            <a:pPr algn="ctr"/>
            <a:r>
              <a:rPr lang="en-US" dirty="0"/>
              <a:t>17 - 2</a:t>
            </a:r>
          </a:p>
          <a:p>
            <a:pPr algn="ctr"/>
            <a:r>
              <a:rPr lang="en-US" dirty="0"/>
              <a:t>18 - 6</a:t>
            </a:r>
          </a:p>
          <a:p>
            <a:pPr algn="ctr"/>
            <a:r>
              <a:rPr lang="en-US" dirty="0"/>
              <a:t>19 - 4</a:t>
            </a:r>
          </a:p>
          <a:p>
            <a:pPr algn="ctr"/>
            <a:r>
              <a:rPr lang="en-US" dirty="0"/>
              <a:t>20 - 1</a:t>
            </a:r>
          </a:p>
          <a:p>
            <a:pPr algn="ctr"/>
            <a:endParaRPr lang="en-US" dirty="0"/>
          </a:p>
        </p:txBody>
      </p:sp>
      <p:sp>
        <p:nvSpPr>
          <p:cNvPr id="7" name="TextBox 6">
            <a:extLst>
              <a:ext uri="{FF2B5EF4-FFF2-40B4-BE49-F238E27FC236}">
                <a16:creationId xmlns:a16="http://schemas.microsoft.com/office/drawing/2014/main" id="{C279985A-1B4C-7CBD-D0E8-5E1821CAD83C}"/>
              </a:ext>
            </a:extLst>
          </p:cNvPr>
          <p:cNvSpPr txBox="1"/>
          <p:nvPr/>
        </p:nvSpPr>
        <p:spPr>
          <a:xfrm>
            <a:off x="6736633" y="3501357"/>
            <a:ext cx="3077606" cy="2769989"/>
          </a:xfrm>
          <a:prstGeom prst="rect">
            <a:avLst/>
          </a:prstGeom>
          <a:noFill/>
        </p:spPr>
        <p:txBody>
          <a:bodyPr wrap="square" lIns="91440" tIns="45720" rIns="91440" bIns="45720" rtlCol="0" anchor="t">
            <a:spAutoFit/>
          </a:bodyPr>
          <a:lstStyle/>
          <a:p>
            <a:r>
              <a:rPr lang="en-US" dirty="0"/>
              <a:t>Sales by Vendor Type:</a:t>
            </a:r>
          </a:p>
          <a:p>
            <a:r>
              <a:rPr lang="en-US"/>
              <a:t>Gas Station - 8</a:t>
            </a:r>
          </a:p>
          <a:p>
            <a:r>
              <a:rPr lang="en-US" dirty="0"/>
              <a:t>Tobacco Store - 1</a:t>
            </a:r>
          </a:p>
          <a:p>
            <a:r>
              <a:rPr lang="en-US"/>
              <a:t>Other - 4</a:t>
            </a:r>
          </a:p>
          <a:p>
            <a:r>
              <a:rPr lang="en-US" sz="1600" dirty="0"/>
              <a:t>(party store, dollar store, etc.)</a:t>
            </a:r>
          </a:p>
          <a:p>
            <a:endParaRPr lang="en-US" sz="1600" dirty="0"/>
          </a:p>
          <a:p>
            <a:r>
              <a:rPr lang="en-US"/>
              <a:t>Sales of Cigarettes - 9</a:t>
            </a:r>
          </a:p>
          <a:p>
            <a:r>
              <a:rPr lang="en-US" dirty="0"/>
              <a:t>Sales of ENDS - 4</a:t>
            </a:r>
          </a:p>
          <a:p>
            <a:endParaRPr lang="en-US" sz="1600" dirty="0"/>
          </a:p>
          <a:p>
            <a:endParaRPr lang="en-US" dirty="0"/>
          </a:p>
        </p:txBody>
      </p:sp>
      <p:grpSp>
        <p:nvGrpSpPr>
          <p:cNvPr id="14" name="Group 13">
            <a:extLst>
              <a:ext uri="{FF2B5EF4-FFF2-40B4-BE49-F238E27FC236}">
                <a16:creationId xmlns:a16="http://schemas.microsoft.com/office/drawing/2014/main" id="{24063397-FD2C-7DF9-D15C-29A3F2BA1E4C}"/>
              </a:ext>
            </a:extLst>
          </p:cNvPr>
          <p:cNvGrpSpPr/>
          <p:nvPr/>
        </p:nvGrpSpPr>
        <p:grpSpPr>
          <a:xfrm>
            <a:off x="545127" y="6280242"/>
            <a:ext cx="8307986" cy="547861"/>
            <a:chOff x="739515" y="6225813"/>
            <a:chExt cx="8307986" cy="547861"/>
          </a:xfrm>
        </p:grpSpPr>
        <p:pic>
          <p:nvPicPr>
            <p:cNvPr id="12" name="Picture 11" descr="Logo&#10;&#10;Description automatically generated">
              <a:extLst>
                <a:ext uri="{FF2B5EF4-FFF2-40B4-BE49-F238E27FC236}">
                  <a16:creationId xmlns:a16="http://schemas.microsoft.com/office/drawing/2014/main" id="{A6EE324E-74D5-4E91-F474-0B0604337EE7}"/>
                </a:ext>
              </a:extLst>
            </p:cNvPr>
            <p:cNvPicPr>
              <a:picLocks noChangeAspect="1"/>
            </p:cNvPicPr>
            <p:nvPr/>
          </p:nvPicPr>
          <p:blipFill>
            <a:blip r:embed="rId3"/>
            <a:stretch>
              <a:fillRect/>
            </a:stretch>
          </p:blipFill>
          <p:spPr>
            <a:xfrm>
              <a:off x="739515" y="6225813"/>
              <a:ext cx="1519003" cy="477392"/>
            </a:xfrm>
            <a:prstGeom prst="rect">
              <a:avLst/>
            </a:prstGeom>
          </p:spPr>
        </p:pic>
        <p:sp>
          <p:nvSpPr>
            <p:cNvPr id="13" name="TextBox 12">
              <a:extLst>
                <a:ext uri="{FF2B5EF4-FFF2-40B4-BE49-F238E27FC236}">
                  <a16:creationId xmlns:a16="http://schemas.microsoft.com/office/drawing/2014/main" id="{3549AD0B-86D5-C882-1AB3-ACE68E6FD330}"/>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
        <p:nvSpPr>
          <p:cNvPr id="16" name="Title 1">
            <a:extLst>
              <a:ext uri="{FF2B5EF4-FFF2-40B4-BE49-F238E27FC236}">
                <a16:creationId xmlns:a16="http://schemas.microsoft.com/office/drawing/2014/main" id="{2C739CCB-D70D-C254-E99C-F2D2202FE5EF}"/>
              </a:ext>
            </a:extLst>
          </p:cNvPr>
          <p:cNvSpPr>
            <a:spLocks noGrp="1"/>
          </p:cNvSpPr>
          <p:nvPr>
            <p:ph type="title"/>
          </p:nvPr>
        </p:nvSpPr>
        <p:spPr>
          <a:xfrm>
            <a:off x="186260" y="180369"/>
            <a:ext cx="9980350" cy="741254"/>
          </a:xfrm>
        </p:spPr>
        <p:txBody>
          <a:bodyPr>
            <a:normAutofit/>
          </a:bodyPr>
          <a:lstStyle/>
          <a:p>
            <a:pPr algn="ctr"/>
            <a:r>
              <a:rPr lang="en-US" dirty="0">
                <a:solidFill>
                  <a:srgbClr val="919E39"/>
                </a:solidFill>
              </a:rPr>
              <a:t>Regional Synar Update 2023</a:t>
            </a:r>
            <a:endParaRPr lang="en-US" dirty="0"/>
          </a:p>
        </p:txBody>
      </p:sp>
    </p:spTree>
    <p:extLst>
      <p:ext uri="{BB962C8B-B14F-4D97-AF65-F5344CB8AC3E}">
        <p14:creationId xmlns:p14="http://schemas.microsoft.com/office/powerpoint/2010/main" val="1419505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76F5-0001-E12B-F70B-24CE2D88F75D}"/>
              </a:ext>
            </a:extLst>
          </p:cNvPr>
          <p:cNvSpPr>
            <a:spLocks noGrp="1"/>
          </p:cNvSpPr>
          <p:nvPr>
            <p:ph type="title"/>
          </p:nvPr>
        </p:nvSpPr>
        <p:spPr>
          <a:xfrm>
            <a:off x="1097188" y="1673856"/>
            <a:ext cx="8596668" cy="1819272"/>
          </a:xfrm>
        </p:spPr>
        <p:txBody>
          <a:bodyPr>
            <a:noAutofit/>
          </a:bodyPr>
          <a:lstStyle/>
          <a:p>
            <a:pPr algn="ctr"/>
            <a:r>
              <a:rPr lang="en-US" sz="4800" dirty="0">
                <a:solidFill>
                  <a:srgbClr val="919E39"/>
                </a:solidFill>
              </a:rPr>
              <a:t>MSHN FY24-26 SUD-Specific Strategic Plan</a:t>
            </a:r>
            <a:endParaRPr lang="en-US" sz="4800" dirty="0"/>
          </a:p>
        </p:txBody>
      </p:sp>
      <p:sp>
        <p:nvSpPr>
          <p:cNvPr id="3" name="Text Placeholder 2">
            <a:extLst>
              <a:ext uri="{FF2B5EF4-FFF2-40B4-BE49-F238E27FC236}">
                <a16:creationId xmlns:a16="http://schemas.microsoft.com/office/drawing/2014/main" id="{C866133E-E966-CE78-32C5-27614AC46DCA}"/>
              </a:ext>
            </a:extLst>
          </p:cNvPr>
          <p:cNvSpPr>
            <a:spLocks noGrp="1"/>
          </p:cNvSpPr>
          <p:nvPr>
            <p:ph type="body" idx="1"/>
          </p:nvPr>
        </p:nvSpPr>
        <p:spPr>
          <a:xfrm>
            <a:off x="1220277" y="3679751"/>
            <a:ext cx="8596668" cy="1220916"/>
          </a:xfrm>
        </p:spPr>
        <p:txBody>
          <a:bodyPr vert="horz" lIns="91440" tIns="45720" rIns="91440" bIns="45720" rtlCol="0" anchor="t">
            <a:noAutofit/>
          </a:bodyPr>
          <a:lstStyle/>
          <a:p>
            <a:pPr algn="ctr"/>
            <a:r>
              <a:rPr lang="en-US" sz="2800" dirty="0"/>
              <a:t>Dani Meier, PhD, MSW, MA</a:t>
            </a:r>
          </a:p>
          <a:p>
            <a:pPr algn="ctr"/>
            <a:r>
              <a:rPr lang="en-US" sz="2800" i="1" dirty="0"/>
              <a:t>Chief Clinical Officer</a:t>
            </a:r>
            <a:endParaRPr lang="en-US" sz="2800" dirty="0"/>
          </a:p>
        </p:txBody>
      </p:sp>
      <p:grpSp>
        <p:nvGrpSpPr>
          <p:cNvPr id="9" name="Group 8">
            <a:extLst>
              <a:ext uri="{FF2B5EF4-FFF2-40B4-BE49-F238E27FC236}">
                <a16:creationId xmlns:a16="http://schemas.microsoft.com/office/drawing/2014/main" id="{5297A09B-A4E7-294B-45F3-26EDB003A3AB}"/>
              </a:ext>
            </a:extLst>
          </p:cNvPr>
          <p:cNvGrpSpPr/>
          <p:nvPr/>
        </p:nvGrpSpPr>
        <p:grpSpPr>
          <a:xfrm>
            <a:off x="739515" y="6225813"/>
            <a:ext cx="8307986" cy="547861"/>
            <a:chOff x="739515" y="6225813"/>
            <a:chExt cx="8307986" cy="547861"/>
          </a:xfrm>
        </p:grpSpPr>
        <p:pic>
          <p:nvPicPr>
            <p:cNvPr id="7" name="Picture 6" descr="Logo&#10;&#10;Description automatically generated">
              <a:extLst>
                <a:ext uri="{FF2B5EF4-FFF2-40B4-BE49-F238E27FC236}">
                  <a16:creationId xmlns:a16="http://schemas.microsoft.com/office/drawing/2014/main" id="{ED86DED9-E055-0DCF-7525-41799AD23481}"/>
                </a:ext>
              </a:extLst>
            </p:cNvPr>
            <p:cNvPicPr>
              <a:picLocks noChangeAspect="1"/>
            </p:cNvPicPr>
            <p:nvPr/>
          </p:nvPicPr>
          <p:blipFill>
            <a:blip r:embed="rId2"/>
            <a:stretch>
              <a:fillRect/>
            </a:stretch>
          </p:blipFill>
          <p:spPr>
            <a:xfrm>
              <a:off x="739515" y="6225813"/>
              <a:ext cx="1519003" cy="477392"/>
            </a:xfrm>
            <a:prstGeom prst="rect">
              <a:avLst/>
            </a:prstGeom>
          </p:spPr>
        </p:pic>
        <p:sp>
          <p:nvSpPr>
            <p:cNvPr id="8" name="TextBox 7">
              <a:extLst>
                <a:ext uri="{FF2B5EF4-FFF2-40B4-BE49-F238E27FC236}">
                  <a16:creationId xmlns:a16="http://schemas.microsoft.com/office/drawing/2014/main" id="{F1210F0A-75B0-B027-1BEA-5C7D9F14E052}"/>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
        <p:nvSpPr>
          <p:cNvPr id="4" name="Text Placeholder 2">
            <a:extLst>
              <a:ext uri="{FF2B5EF4-FFF2-40B4-BE49-F238E27FC236}">
                <a16:creationId xmlns:a16="http://schemas.microsoft.com/office/drawing/2014/main" id="{08E8802E-39DF-1B9A-D5A0-C9BD5B26DBB5}"/>
              </a:ext>
            </a:extLst>
          </p:cNvPr>
          <p:cNvSpPr txBox="1">
            <a:spLocks/>
          </p:cNvSpPr>
          <p:nvPr/>
        </p:nvSpPr>
        <p:spPr>
          <a:xfrm>
            <a:off x="917032" y="1936648"/>
            <a:ext cx="8596668" cy="4412654"/>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599282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1B2D5-ECC6-2FAB-247D-E5DAC546744D}"/>
              </a:ext>
            </a:extLst>
          </p:cNvPr>
          <p:cNvSpPr>
            <a:spLocks noGrp="1"/>
          </p:cNvSpPr>
          <p:nvPr>
            <p:ph type="title"/>
          </p:nvPr>
        </p:nvSpPr>
        <p:spPr>
          <a:xfrm>
            <a:off x="450833" y="328371"/>
            <a:ext cx="8596668" cy="894948"/>
          </a:xfrm>
        </p:spPr>
        <p:txBody>
          <a:bodyPr/>
          <a:lstStyle/>
          <a:p>
            <a:pPr algn="ctr"/>
            <a:r>
              <a:rPr lang="en-US" dirty="0"/>
              <a:t>Prevention Goals:</a:t>
            </a:r>
            <a:endParaRPr lang="en-US"/>
          </a:p>
        </p:txBody>
      </p:sp>
      <p:sp>
        <p:nvSpPr>
          <p:cNvPr id="3" name="Text Placeholder 2">
            <a:extLst>
              <a:ext uri="{FF2B5EF4-FFF2-40B4-BE49-F238E27FC236}">
                <a16:creationId xmlns:a16="http://schemas.microsoft.com/office/drawing/2014/main" id="{B43DBBEA-8021-03DE-E87E-0BC6F00D7BF6}"/>
              </a:ext>
            </a:extLst>
          </p:cNvPr>
          <p:cNvSpPr>
            <a:spLocks noGrp="1"/>
          </p:cNvSpPr>
          <p:nvPr>
            <p:ph type="body" idx="1"/>
          </p:nvPr>
        </p:nvSpPr>
        <p:spPr>
          <a:xfrm>
            <a:off x="778574" y="1609023"/>
            <a:ext cx="8489092" cy="3966518"/>
          </a:xfrm>
        </p:spPr>
        <p:txBody>
          <a:bodyPr/>
          <a:lstStyle/>
          <a:p>
            <a:pPr marL="342900" marR="0" indent="-342900" algn="l">
              <a:spcBef>
                <a:spcPts val="0"/>
              </a:spcBef>
              <a:spcAft>
                <a:spcPts val="0"/>
              </a:spcAft>
              <a:buFont typeface="+mj-lt"/>
              <a:buAutoNum type="arabicPeriod"/>
            </a:pPr>
            <a:r>
              <a:rPr lang="en-US" sz="2400" b="0" i="0" u="none" strike="noStrike" dirty="0">
                <a:solidFill>
                  <a:schemeClr val="tx1"/>
                </a:solidFill>
                <a:effectLst/>
                <a:latin typeface="Calibri Light" panose="020F0302020204030204" pitchFamily="34" charset="0"/>
              </a:rPr>
              <a:t>Reduce underage drinking &amp; heavy/binge drinking among adults age 55+;</a:t>
            </a:r>
            <a:endParaRPr lang="en-US" sz="2400" dirty="0">
              <a:solidFill>
                <a:schemeClr val="tx1"/>
              </a:solidFill>
              <a:latin typeface="Calibri" panose="020F0502020204030204" pitchFamily="34" charset="0"/>
            </a:endParaRPr>
          </a:p>
          <a:p>
            <a:pPr marL="342900" marR="0" indent="-342900" algn="l">
              <a:spcBef>
                <a:spcPts val="0"/>
              </a:spcBef>
              <a:spcAft>
                <a:spcPts val="0"/>
              </a:spcAft>
              <a:buFont typeface="+mj-lt"/>
              <a:buAutoNum type="arabicPeriod"/>
            </a:pPr>
            <a:r>
              <a:rPr lang="en-US" sz="2400" b="0" i="0" u="none" strike="noStrike" dirty="0">
                <a:solidFill>
                  <a:schemeClr val="tx1"/>
                </a:solidFill>
                <a:effectLst/>
                <a:latin typeface="Calibri Light" panose="020F0302020204030204" pitchFamily="34" charset="0"/>
              </a:rPr>
              <a:t>Reduce cannabis use among youth &amp; young adults;</a:t>
            </a:r>
            <a:endParaRPr lang="en-US" sz="2400" b="0" i="0" u="none" strike="noStrike" dirty="0">
              <a:solidFill>
                <a:schemeClr val="tx1"/>
              </a:solidFill>
              <a:effectLst/>
              <a:latin typeface="Calibri" panose="020F0502020204030204" pitchFamily="34" charset="0"/>
            </a:endParaRPr>
          </a:p>
          <a:p>
            <a:pPr marL="342900" marR="0" indent="-342900" algn="l">
              <a:spcBef>
                <a:spcPts val="0"/>
              </a:spcBef>
              <a:spcAft>
                <a:spcPts val="0"/>
              </a:spcAft>
              <a:buFont typeface="+mj-lt"/>
              <a:buAutoNum type="arabicPeriod"/>
            </a:pPr>
            <a:r>
              <a:rPr lang="en-US" sz="2400" b="0" i="0" u="none" strike="noStrike" dirty="0">
                <a:solidFill>
                  <a:schemeClr val="tx1"/>
                </a:solidFill>
                <a:effectLst/>
                <a:latin typeface="Calibri Light" panose="020F0302020204030204" pitchFamily="34" charset="0"/>
              </a:rPr>
              <a:t>Reduce opioid prescription misuse; including a reduction in the misuse of opioids for non-medical purposes for youth &amp; older adults (age 55+); </a:t>
            </a:r>
            <a:endParaRPr lang="en-US" sz="2400" b="0" i="0" u="none" strike="noStrike" dirty="0">
              <a:solidFill>
                <a:schemeClr val="tx1"/>
              </a:solidFill>
              <a:effectLst/>
              <a:latin typeface="Calibri" panose="020F0502020204030204" pitchFamily="34" charset="0"/>
            </a:endParaRPr>
          </a:p>
          <a:p>
            <a:pPr marL="342900" marR="0" indent="-342900" algn="l">
              <a:spcBef>
                <a:spcPts val="0"/>
              </a:spcBef>
              <a:spcAft>
                <a:spcPts val="0"/>
              </a:spcAft>
              <a:buFont typeface="+mj-lt"/>
              <a:buAutoNum type="arabicPeriod"/>
            </a:pPr>
            <a:r>
              <a:rPr lang="en-US" sz="2400" b="0" i="0" u="none" strike="noStrike" dirty="0">
                <a:solidFill>
                  <a:schemeClr val="tx1"/>
                </a:solidFill>
                <a:effectLst/>
                <a:latin typeface="Calibri Light" panose="020F0302020204030204" pitchFamily="34" charset="0"/>
              </a:rPr>
              <a:t>Reduce youth tobacco access and tobacco use including electronic nicotine devices and vape products;</a:t>
            </a:r>
          </a:p>
          <a:p>
            <a:pPr marL="342900" marR="0" indent="-342900" algn="l">
              <a:spcBef>
                <a:spcPts val="0"/>
              </a:spcBef>
              <a:spcAft>
                <a:spcPts val="0"/>
              </a:spcAft>
              <a:buFont typeface="+mj-lt"/>
              <a:buAutoNum type="arabicPeriod"/>
            </a:pPr>
            <a:r>
              <a:rPr lang="en-US" sz="2400" b="1" i="0" u="none" strike="noStrike" dirty="0">
                <a:solidFill>
                  <a:srgbClr val="FFFF00"/>
                </a:solidFill>
                <a:effectLst/>
                <a:latin typeface="Calibri" panose="020F0502020204030204" pitchFamily="34" charset="0"/>
                <a:cs typeface="Calibri" panose="020F0502020204030204" pitchFamily="34" charset="0"/>
              </a:rPr>
              <a:t>Increase access to prevention services for Older Adults (55+)</a:t>
            </a:r>
          </a:p>
          <a:p>
            <a:endParaRPr lang="en-US" dirty="0"/>
          </a:p>
        </p:txBody>
      </p:sp>
      <p:grpSp>
        <p:nvGrpSpPr>
          <p:cNvPr id="7" name="Group 6">
            <a:extLst>
              <a:ext uri="{FF2B5EF4-FFF2-40B4-BE49-F238E27FC236}">
                <a16:creationId xmlns:a16="http://schemas.microsoft.com/office/drawing/2014/main" id="{9F060976-2CF4-F157-BE49-A527AF813A0A}"/>
              </a:ext>
            </a:extLst>
          </p:cNvPr>
          <p:cNvGrpSpPr/>
          <p:nvPr/>
        </p:nvGrpSpPr>
        <p:grpSpPr>
          <a:xfrm>
            <a:off x="739515" y="6225813"/>
            <a:ext cx="8307986" cy="547861"/>
            <a:chOff x="739515" y="6225813"/>
            <a:chExt cx="8307986" cy="547861"/>
          </a:xfrm>
        </p:grpSpPr>
        <p:pic>
          <p:nvPicPr>
            <p:cNvPr id="5" name="Picture 4" descr="Logo&#10;&#10;Description automatically generated">
              <a:extLst>
                <a:ext uri="{FF2B5EF4-FFF2-40B4-BE49-F238E27FC236}">
                  <a16:creationId xmlns:a16="http://schemas.microsoft.com/office/drawing/2014/main" id="{A0990EAC-B6E3-4920-E414-7B2561E40D12}"/>
                </a:ext>
              </a:extLst>
            </p:cNvPr>
            <p:cNvPicPr>
              <a:picLocks noChangeAspect="1"/>
            </p:cNvPicPr>
            <p:nvPr/>
          </p:nvPicPr>
          <p:blipFill>
            <a:blip r:embed="rId2"/>
            <a:stretch>
              <a:fillRect/>
            </a:stretch>
          </p:blipFill>
          <p:spPr>
            <a:xfrm>
              <a:off x="739515" y="6225813"/>
              <a:ext cx="1519003" cy="477392"/>
            </a:xfrm>
            <a:prstGeom prst="rect">
              <a:avLst/>
            </a:prstGeom>
          </p:spPr>
        </p:pic>
        <p:sp>
          <p:nvSpPr>
            <p:cNvPr id="6" name="TextBox 5">
              <a:extLst>
                <a:ext uri="{FF2B5EF4-FFF2-40B4-BE49-F238E27FC236}">
                  <a16:creationId xmlns:a16="http://schemas.microsoft.com/office/drawing/2014/main" id="{36476EDA-2174-DE94-2713-0434BB3FD36E}"/>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
        <p:nvSpPr>
          <p:cNvPr id="4" name="TextBox 3">
            <a:extLst>
              <a:ext uri="{FF2B5EF4-FFF2-40B4-BE49-F238E27FC236}">
                <a16:creationId xmlns:a16="http://schemas.microsoft.com/office/drawing/2014/main" id="{2A773325-30D6-9DDE-CF93-FC579B66E2A7}"/>
              </a:ext>
            </a:extLst>
          </p:cNvPr>
          <p:cNvSpPr txBox="1"/>
          <p:nvPr/>
        </p:nvSpPr>
        <p:spPr>
          <a:xfrm>
            <a:off x="3287074" y="5508134"/>
            <a:ext cx="2489721" cy="369332"/>
          </a:xfrm>
          <a:prstGeom prst="rect">
            <a:avLst/>
          </a:prstGeom>
          <a:noFill/>
        </p:spPr>
        <p:txBody>
          <a:bodyPr wrap="none" rtlCol="0">
            <a:spAutoFit/>
          </a:bodyPr>
          <a:lstStyle/>
          <a:p>
            <a:r>
              <a:rPr lang="en-US" b="1" dirty="0">
                <a:solidFill>
                  <a:srgbClr val="FFFF00"/>
                </a:solidFill>
              </a:rPr>
              <a:t>Yellow</a:t>
            </a:r>
            <a:r>
              <a:rPr lang="en-US" dirty="0"/>
              <a:t> = New/Revised</a:t>
            </a:r>
          </a:p>
        </p:txBody>
      </p:sp>
    </p:spTree>
    <p:extLst>
      <p:ext uri="{BB962C8B-B14F-4D97-AF65-F5344CB8AC3E}">
        <p14:creationId xmlns:p14="http://schemas.microsoft.com/office/powerpoint/2010/main" val="412162029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4016</TotalTime>
  <Words>2963</Words>
  <Application>Microsoft Office PowerPoint</Application>
  <PresentationFormat>Widescreen</PresentationFormat>
  <Paragraphs>462</Paragraphs>
  <Slides>54</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54</vt:i4>
      </vt:variant>
    </vt:vector>
  </HeadingPairs>
  <TitlesOfParts>
    <vt:vector size="64" baseType="lpstr">
      <vt:lpstr>Arial</vt:lpstr>
      <vt:lpstr>Calibri</vt:lpstr>
      <vt:lpstr>Calibri Light</vt:lpstr>
      <vt:lpstr>Candara</vt:lpstr>
      <vt:lpstr>Garamond</vt:lpstr>
      <vt:lpstr>Trebuchet MS</vt:lpstr>
      <vt:lpstr>Wingdings</vt:lpstr>
      <vt:lpstr>Wingdings 3</vt:lpstr>
      <vt:lpstr>Facet</vt:lpstr>
      <vt:lpstr>Facet</vt:lpstr>
      <vt:lpstr>Quarterly SUD Provider Meeting</vt:lpstr>
      <vt:lpstr>Plenary Session Agenda</vt:lpstr>
      <vt:lpstr>MSHN General Remarks</vt:lpstr>
      <vt:lpstr>MSHN General Remarks</vt:lpstr>
      <vt:lpstr>MSHN's Strategic Priorities</vt:lpstr>
      <vt:lpstr>Regional Synar Update</vt:lpstr>
      <vt:lpstr>Regional Synar Update 2023</vt:lpstr>
      <vt:lpstr>MSHN FY24-26 SUD-Specific Strategic Plan</vt:lpstr>
      <vt:lpstr>Prevention Goals:</vt:lpstr>
      <vt:lpstr>Treatment Goals:</vt:lpstr>
      <vt:lpstr>Recovery Goals:</vt:lpstr>
      <vt:lpstr>Equity Goal:</vt:lpstr>
      <vt:lpstr>MSHN’s Equity Upstream Initiative</vt:lpstr>
      <vt:lpstr>Equity Upstream: Spring Lecture Series</vt:lpstr>
      <vt:lpstr>Equity Upstream:  Learning Collaborative</vt:lpstr>
      <vt:lpstr>Grant Funding Update</vt:lpstr>
      <vt:lpstr>State Opioid Response (SOR)</vt:lpstr>
      <vt:lpstr>COVID/ARPA/Other</vt:lpstr>
      <vt:lpstr>Opioid Settlement Funds</vt:lpstr>
      <vt:lpstr>Data &amp; Resources</vt:lpstr>
      <vt:lpstr>PowerPoint Presentation</vt:lpstr>
      <vt:lpstr>Treatment Breakout Session</vt:lpstr>
      <vt:lpstr>Treatment Breakout Session Agenda</vt:lpstr>
      <vt:lpstr>NEW Incarcerated Services Benefit &amp; Guidance</vt:lpstr>
      <vt:lpstr>            New Incarcerated Services                Technical Requirement</vt:lpstr>
      <vt:lpstr>Incarcerated Services Benefit Grids</vt:lpstr>
      <vt:lpstr>MDOC Referral Process</vt:lpstr>
      <vt:lpstr>Update to MDOC Residential Referral  Procedure</vt:lpstr>
      <vt:lpstr>SUD Care Navigator – Other Duties</vt:lpstr>
      <vt:lpstr>Veteran Navigator Updates</vt:lpstr>
      <vt:lpstr>Veteran Navigator- Compact Act</vt:lpstr>
      <vt:lpstr>Veteran Navigator- Compact Act</vt:lpstr>
      <vt:lpstr>Veteran Navigator – Compact Act</vt:lpstr>
      <vt:lpstr>QAPI Site Review &amp; Tool Updates for FY24</vt:lpstr>
      <vt:lpstr>           QAPI Site Review Updates for FY24</vt:lpstr>
      <vt:lpstr>           QAPI Review Tool Updates for FY24</vt:lpstr>
      <vt:lpstr>SUD Workgroups</vt:lpstr>
      <vt:lpstr>SUD Workgroups: Women's Specialty</vt:lpstr>
      <vt:lpstr>SUD Workgroups: MAT Workgroup</vt:lpstr>
      <vt:lpstr>SUD Workgroups: Recovery Provider Workgroup</vt:lpstr>
      <vt:lpstr>SUD Workgroups:  Outpatient Provider Workgroup</vt:lpstr>
      <vt:lpstr>SUD Workgroups:  ROSC Provider Workgroup</vt:lpstr>
      <vt:lpstr>SUD Workgroups:  Residential Provider Workgroup</vt:lpstr>
      <vt:lpstr>Quarterly SUD Provider Meeting Prevention Breakout</vt:lpstr>
      <vt:lpstr>MPDS</vt:lpstr>
      <vt:lpstr>MPDS</vt:lpstr>
      <vt:lpstr>FY24 Provider Manual Updates</vt:lpstr>
      <vt:lpstr>MPDS</vt:lpstr>
      <vt:lpstr>Reminders and Updates</vt:lpstr>
      <vt:lpstr>FY24 Older Adult Workgroup</vt:lpstr>
      <vt:lpstr>Questions?</vt:lpstr>
      <vt:lpstr>Reminders and Updates</vt:lpstr>
      <vt:lpstr>Questions?</vt:lpstr>
      <vt:lpstr>Upcoming SUD Provider Meetings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Mid-State Health Network Strategic Plan FY2022-2023  October 8, 2021</dc:title>
  <dc:creator>Sheryl Kletke</dc:creator>
  <cp:lastModifiedBy>Heather English</cp:lastModifiedBy>
  <cp:revision>5274</cp:revision>
  <dcterms:created xsi:type="dcterms:W3CDTF">2021-10-05T13:06:53Z</dcterms:created>
  <dcterms:modified xsi:type="dcterms:W3CDTF">2023-09-21T18:34:28Z</dcterms:modified>
</cp:coreProperties>
</file>