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5"/>
  </p:notesMasterIdLst>
  <p:sldIdLst>
    <p:sldId id="304" r:id="rId2"/>
    <p:sldId id="305" r:id="rId3"/>
    <p:sldId id="454" r:id="rId4"/>
    <p:sldId id="489" r:id="rId5"/>
    <p:sldId id="503" r:id="rId6"/>
    <p:sldId id="468" r:id="rId7"/>
    <p:sldId id="500" r:id="rId8"/>
    <p:sldId id="515" r:id="rId9"/>
    <p:sldId id="516" r:id="rId10"/>
    <p:sldId id="517" r:id="rId11"/>
    <p:sldId id="514" r:id="rId12"/>
    <p:sldId id="509" r:id="rId13"/>
    <p:sldId id="501" r:id="rId14"/>
    <p:sldId id="518" r:id="rId15"/>
    <p:sldId id="519" r:id="rId16"/>
    <p:sldId id="520" r:id="rId17"/>
    <p:sldId id="521" r:id="rId18"/>
    <p:sldId id="506" r:id="rId19"/>
    <p:sldId id="502" r:id="rId20"/>
    <p:sldId id="479" r:id="rId21"/>
    <p:sldId id="513" r:id="rId22"/>
    <p:sldId id="499" r:id="rId23"/>
    <p:sldId id="49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92F73B-0668-DAE9-DDEB-03C0FEBD1225}" name="Joseph Sedlock" initials="JS" userId="S::joseph.sedlock@midstatehealthnetwork.org::007ab592-8aec-4e3e-b463-de425bbc9d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9E39"/>
    <a:srgbClr val="699D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FAB7DF-0396-480D-9D87-9D578EC70AA5}" v="4" dt="2024-06-25T20:58:16.72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03" autoAdjust="0"/>
    <p:restoredTop sz="94660"/>
  </p:normalViewPr>
  <p:slideViewPr>
    <p:cSldViewPr snapToGrid="0">
      <p:cViewPr varScale="1">
        <p:scale>
          <a:sx n="72" d="100"/>
          <a:sy n="72" d="100"/>
        </p:scale>
        <p:origin x="5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0CBE8E-B847-4B68-BFE3-F32A5635E782}" type="datetimeFigureOut">
              <a:rPr lang="en-US" smtClean="0"/>
              <a:t>7/23/2024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9A9F-393C-497F-835D-25952552356E}" type="slidenum">
              <a:rPr lang="en-US" smtClean="0"/>
              <a:t>‹#›</a:t>
            </a:fld>
            <a:endParaRPr lang="en-US"/>
          </a:p>
        </p:txBody>
      </p:sp>
    </p:spTree>
    <p:extLst>
      <p:ext uri="{BB962C8B-B14F-4D97-AF65-F5344CB8AC3E}">
        <p14:creationId xmlns:p14="http://schemas.microsoft.com/office/powerpoint/2010/main" val="320332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7742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2415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3515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7839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57210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C6B4A9-1611-4792-9094-5F34BCA07E0B}" type="datetimeFigureOut">
              <a:rPr lang="en-US" dirty="0"/>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1023421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01201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46301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7080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B712588-04B1-427B-82EE-E8DB90309F08}" type="datetimeFigureOut">
              <a:rPr lang="en-US" dirty="0"/>
              <a:t>7/23/2024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3485790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50776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749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01728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44950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56027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4990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7/23/2024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22321997"/>
      </p:ext>
    </p:extLst>
  </p:cSld>
  <p:clrMap bg1="dk1" tx1="lt1" bg2="dk2" tx2="lt2" accent1="accent1" accent2="accent2" accent3="accent3" accent4="accent4" accent5="accent5" accent6="accent6" hlink="hlink" folHlink="folHlink"/>
  <p:sldLayoutIdLst>
    <p:sldLayoutId id="2147483715" r:id="rId1"/>
    <p:sldLayoutId id="2147483717" r:id="rId2"/>
    <p:sldLayoutId id="2147483718" r:id="rId3"/>
    <p:sldLayoutId id="2147483716"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1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ammie.myers@midstatehealthnetwork.org"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2R76vJWIiwU"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tel:+18006982411" TargetMode="External"/><Relationship Id="rId2" Type="http://schemas.openxmlformats.org/officeDocument/2006/relationships/hyperlink" Target="https://www.va.gov/resources/the-pact-act-and-your-va-benefits/" TargetMode="Externa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iles.constantcontact.com/f0d8b696401/43faafc6-5336-4fef-9853-2da03a373faf.pdf?rdr=true" TargetMode="Externa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tinyurl.com/mshnnews" TargetMode="External"/><Relationship Id="rId2" Type="http://schemas.openxmlformats.org/officeDocument/2006/relationships/hyperlink" Target="https://tinyurl.com/mshnsudmtgs" TargetMode="Externa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A1149-ED85-2A78-73C6-714069F6ECD2}"/>
              </a:ext>
            </a:extLst>
          </p:cNvPr>
          <p:cNvSpPr>
            <a:spLocks noGrp="1"/>
          </p:cNvSpPr>
          <p:nvPr>
            <p:ph type="ctrTitle"/>
          </p:nvPr>
        </p:nvSpPr>
        <p:spPr>
          <a:xfrm>
            <a:off x="1417897" y="2672045"/>
            <a:ext cx="7766936" cy="1646302"/>
          </a:xfrm>
        </p:spPr>
        <p:txBody>
          <a:bodyPr/>
          <a:lstStyle/>
          <a:p>
            <a:pPr algn="ctr"/>
            <a:r>
              <a:rPr lang="en-US" dirty="0"/>
              <a:t>Quarterly SUD Provider Meeting</a:t>
            </a:r>
          </a:p>
        </p:txBody>
      </p:sp>
      <p:sp>
        <p:nvSpPr>
          <p:cNvPr id="3" name="Subtitle 2">
            <a:extLst>
              <a:ext uri="{FF2B5EF4-FFF2-40B4-BE49-F238E27FC236}">
                <a16:creationId xmlns:a16="http://schemas.microsoft.com/office/drawing/2014/main" id="{3CB4F462-0EC7-AD5D-B720-CF4672C15F13}"/>
              </a:ext>
            </a:extLst>
          </p:cNvPr>
          <p:cNvSpPr>
            <a:spLocks noGrp="1"/>
          </p:cNvSpPr>
          <p:nvPr>
            <p:ph type="subTitle" idx="1"/>
          </p:nvPr>
        </p:nvSpPr>
        <p:spPr>
          <a:xfrm>
            <a:off x="1507067" y="4748514"/>
            <a:ext cx="7766936" cy="1096899"/>
          </a:xfrm>
        </p:spPr>
        <p:txBody>
          <a:bodyPr>
            <a:normAutofit/>
          </a:bodyPr>
          <a:lstStyle/>
          <a:p>
            <a:pPr algn="ctr"/>
            <a:r>
              <a:rPr lang="en-US" sz="2800" dirty="0"/>
              <a:t>June 20, 2024</a:t>
            </a:r>
            <a:endParaRPr lang="en-US" dirty="0"/>
          </a:p>
        </p:txBody>
      </p:sp>
      <p:pic>
        <p:nvPicPr>
          <p:cNvPr id="4" name="Picture 4" descr="Logo&#10;&#10;Description automatically generated">
            <a:extLst>
              <a:ext uri="{FF2B5EF4-FFF2-40B4-BE49-F238E27FC236}">
                <a16:creationId xmlns:a16="http://schemas.microsoft.com/office/drawing/2014/main" id="{04365B37-9153-161F-43B4-B39F922CEC49}"/>
              </a:ext>
            </a:extLst>
          </p:cNvPr>
          <p:cNvPicPr>
            <a:picLocks noChangeAspect="1"/>
          </p:cNvPicPr>
          <p:nvPr/>
        </p:nvPicPr>
        <p:blipFill>
          <a:blip r:embed="rId2"/>
          <a:stretch>
            <a:fillRect/>
          </a:stretch>
        </p:blipFill>
        <p:spPr>
          <a:xfrm>
            <a:off x="3756286" y="910551"/>
            <a:ext cx="3261609" cy="1027030"/>
          </a:xfrm>
          <a:prstGeom prst="rect">
            <a:avLst/>
          </a:prstGeom>
        </p:spPr>
      </p:pic>
      <p:sp>
        <p:nvSpPr>
          <p:cNvPr id="7" name="TextBox 6">
            <a:extLst>
              <a:ext uri="{FF2B5EF4-FFF2-40B4-BE49-F238E27FC236}">
                <a16:creationId xmlns:a16="http://schemas.microsoft.com/office/drawing/2014/main" id="{543203BB-51E8-6B5C-B7FB-8172C92F5209}"/>
              </a:ext>
            </a:extLst>
          </p:cNvPr>
          <p:cNvSpPr txBox="1"/>
          <p:nvPr/>
        </p:nvSpPr>
        <p:spPr>
          <a:xfrm flipV="1">
            <a:off x="4724400" y="4585395"/>
            <a:ext cx="53458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latin typeface="Garamond"/>
            </a:endParaRPr>
          </a:p>
        </p:txBody>
      </p:sp>
      <p:sp>
        <p:nvSpPr>
          <p:cNvPr id="5" name="TextBox 4">
            <a:extLst>
              <a:ext uri="{FF2B5EF4-FFF2-40B4-BE49-F238E27FC236}">
                <a16:creationId xmlns:a16="http://schemas.microsoft.com/office/drawing/2014/main" id="{FB0DC59A-746F-B4F9-76B3-74E95724E54E}"/>
              </a:ext>
            </a:extLst>
          </p:cNvPr>
          <p:cNvSpPr txBox="1"/>
          <p:nvPr/>
        </p:nvSpPr>
        <p:spPr>
          <a:xfrm>
            <a:off x="6293837" y="6359514"/>
            <a:ext cx="232171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919E39"/>
                </a:solidFill>
                <a:latin typeface="Garamond"/>
              </a:rPr>
              <a:t>www.midstatehealthnetwork.org</a:t>
            </a:r>
            <a:endParaRPr lang="en-US" sz="1200" dirty="0"/>
          </a:p>
        </p:txBody>
      </p:sp>
      <p:pic>
        <p:nvPicPr>
          <p:cNvPr id="9" name="Picture 8" descr="Logo&#10;&#10;Description automatically generated">
            <a:extLst>
              <a:ext uri="{FF2B5EF4-FFF2-40B4-BE49-F238E27FC236}">
                <a16:creationId xmlns:a16="http://schemas.microsoft.com/office/drawing/2014/main" id="{7B825B53-D493-86C7-E8A6-293910203B61}"/>
              </a:ext>
            </a:extLst>
          </p:cNvPr>
          <p:cNvPicPr>
            <a:picLocks noChangeAspect="1"/>
          </p:cNvPicPr>
          <p:nvPr/>
        </p:nvPicPr>
        <p:blipFill>
          <a:blip r:embed="rId2"/>
          <a:stretch>
            <a:fillRect/>
          </a:stretch>
        </p:blipFill>
        <p:spPr>
          <a:xfrm>
            <a:off x="739515" y="6225813"/>
            <a:ext cx="1519003" cy="477392"/>
          </a:xfrm>
          <a:prstGeom prst="rect">
            <a:avLst/>
          </a:prstGeom>
        </p:spPr>
      </p:pic>
    </p:spTree>
    <p:extLst>
      <p:ext uri="{BB962C8B-B14F-4D97-AF65-F5344CB8AC3E}">
        <p14:creationId xmlns:p14="http://schemas.microsoft.com/office/powerpoint/2010/main" val="1863024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B5071-ED9F-8BCD-273C-421F6E7BCBB6}"/>
              </a:ext>
            </a:extLst>
          </p:cNvPr>
          <p:cNvSpPr>
            <a:spLocks noGrp="1"/>
          </p:cNvSpPr>
          <p:nvPr>
            <p:ph type="title"/>
          </p:nvPr>
        </p:nvSpPr>
        <p:spPr/>
        <p:txBody>
          <a:bodyPr/>
          <a:lstStyle/>
          <a:p>
            <a:pPr algn="ctr"/>
            <a:r>
              <a:rPr lang="en-US" sz="4000" dirty="0"/>
              <a:t>Partial Centralization</a:t>
            </a:r>
            <a:endParaRPr lang="en-US" dirty="0"/>
          </a:p>
        </p:txBody>
      </p:sp>
      <p:sp>
        <p:nvSpPr>
          <p:cNvPr id="3" name="Content Placeholder 2">
            <a:extLst>
              <a:ext uri="{FF2B5EF4-FFF2-40B4-BE49-F238E27FC236}">
                <a16:creationId xmlns:a16="http://schemas.microsoft.com/office/drawing/2014/main" id="{5499A29C-6D16-5FFF-7F34-A2611B9C1D2A}"/>
              </a:ext>
            </a:extLst>
          </p:cNvPr>
          <p:cNvSpPr>
            <a:spLocks noGrp="1"/>
          </p:cNvSpPr>
          <p:nvPr>
            <p:ph idx="1"/>
          </p:nvPr>
        </p:nvSpPr>
        <p:spPr>
          <a:xfrm>
            <a:off x="677334" y="1716787"/>
            <a:ext cx="8596668" cy="4324575"/>
          </a:xfrm>
        </p:spPr>
        <p:txBody>
          <a:bodyPr vert="horz" lIns="91440" tIns="45720" rIns="91440" bIns="45720" rtlCol="0" anchor="t">
            <a:normAutofit/>
          </a:bodyPr>
          <a:lstStyle/>
          <a:p>
            <a:r>
              <a:rPr lang="en-US" sz="2000" dirty="0">
                <a:latin typeface="Calibri"/>
                <a:ea typeface="Calibri"/>
                <a:cs typeface="Calibri"/>
              </a:rPr>
              <a:t>The proposed changes will also ensure that individuals under the supervision of MDOC are correctly identified and offered an array of appropriate SUD treatment options since probation and parole agents will no longer be able to refer an individual directly to residential treatment programs. </a:t>
            </a:r>
          </a:p>
          <a:p>
            <a:r>
              <a:rPr lang="en-US" sz="2000" dirty="0">
                <a:latin typeface="Calibri"/>
                <a:ea typeface="Calibri"/>
                <a:cs typeface="Calibri"/>
              </a:rPr>
              <a:t>Additionally, a MSHN-centralized access process will ensure responsible and efficient use of fiscal resources by coordinating referrals to the most appropriate services and reducing the occurrence of unnecessary readmissions to high-cost high-intensity levels of care. </a:t>
            </a:r>
          </a:p>
        </p:txBody>
      </p:sp>
      <p:grpSp>
        <p:nvGrpSpPr>
          <p:cNvPr id="9" name="Group 8">
            <a:extLst>
              <a:ext uri="{FF2B5EF4-FFF2-40B4-BE49-F238E27FC236}">
                <a16:creationId xmlns:a16="http://schemas.microsoft.com/office/drawing/2014/main" id="{F5F89888-DE79-9370-5F62-C0D5579468E8}"/>
              </a:ext>
            </a:extLst>
          </p:cNvPr>
          <p:cNvGrpSpPr/>
          <p:nvPr/>
        </p:nvGrpSpPr>
        <p:grpSpPr>
          <a:xfrm>
            <a:off x="739515" y="6225813"/>
            <a:ext cx="8307986" cy="547861"/>
            <a:chOff x="739515" y="6225813"/>
            <a:chExt cx="8307986" cy="547861"/>
          </a:xfrm>
        </p:grpSpPr>
        <p:pic>
          <p:nvPicPr>
            <p:cNvPr id="7" name="Picture 6" descr="Logo&#10;&#10;Description automatically generated">
              <a:extLst>
                <a:ext uri="{FF2B5EF4-FFF2-40B4-BE49-F238E27FC236}">
                  <a16:creationId xmlns:a16="http://schemas.microsoft.com/office/drawing/2014/main" id="{D6AD861B-EBB2-A7DB-036F-8B92191E52A0}"/>
                </a:ext>
              </a:extLst>
            </p:cNvPr>
            <p:cNvPicPr>
              <a:picLocks noChangeAspect="1"/>
            </p:cNvPicPr>
            <p:nvPr/>
          </p:nvPicPr>
          <p:blipFill>
            <a:blip r:embed="rId2"/>
            <a:stretch>
              <a:fillRect/>
            </a:stretch>
          </p:blipFill>
          <p:spPr>
            <a:xfrm>
              <a:off x="739515" y="6225813"/>
              <a:ext cx="1519003" cy="477392"/>
            </a:xfrm>
            <a:prstGeom prst="rect">
              <a:avLst/>
            </a:prstGeom>
          </p:spPr>
        </p:pic>
        <p:sp>
          <p:nvSpPr>
            <p:cNvPr id="8" name="TextBox 7">
              <a:extLst>
                <a:ext uri="{FF2B5EF4-FFF2-40B4-BE49-F238E27FC236}">
                  <a16:creationId xmlns:a16="http://schemas.microsoft.com/office/drawing/2014/main" id="{4A650CD3-9899-B8B4-85AF-9B4BB127F41A}"/>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2138149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54772-399B-8DEB-CE6A-B40BD43FD755}"/>
              </a:ext>
            </a:extLst>
          </p:cNvPr>
          <p:cNvSpPr>
            <a:spLocks noGrp="1"/>
          </p:cNvSpPr>
          <p:nvPr>
            <p:ph type="title"/>
          </p:nvPr>
        </p:nvSpPr>
        <p:spPr/>
        <p:txBody>
          <a:bodyPr/>
          <a:lstStyle/>
          <a:p>
            <a:pPr algn="ctr"/>
            <a:r>
              <a:rPr lang="en-US" dirty="0"/>
              <a:t>Additional Information</a:t>
            </a:r>
            <a:endParaRPr lang="en-US"/>
          </a:p>
        </p:txBody>
      </p:sp>
      <p:sp>
        <p:nvSpPr>
          <p:cNvPr id="3" name="Content Placeholder 2">
            <a:extLst>
              <a:ext uri="{FF2B5EF4-FFF2-40B4-BE49-F238E27FC236}">
                <a16:creationId xmlns:a16="http://schemas.microsoft.com/office/drawing/2014/main" id="{B0B9D1EB-5E17-499C-7790-6928BB68C979}"/>
              </a:ext>
            </a:extLst>
          </p:cNvPr>
          <p:cNvSpPr>
            <a:spLocks noGrp="1"/>
          </p:cNvSpPr>
          <p:nvPr>
            <p:ph sz="half" idx="1"/>
          </p:nvPr>
        </p:nvSpPr>
        <p:spPr>
          <a:xfrm>
            <a:off x="677334" y="1800524"/>
            <a:ext cx="4209155" cy="4240837"/>
          </a:xfrm>
        </p:spPr>
        <p:txBody>
          <a:bodyPr vert="horz" lIns="91440" tIns="45720" rIns="91440" bIns="45720" rtlCol="0" anchor="t">
            <a:normAutofit/>
          </a:bodyPr>
          <a:lstStyle/>
          <a:p>
            <a:r>
              <a:rPr lang="en-US" sz="2000" dirty="0">
                <a:latin typeface="Calibri"/>
                <a:ea typeface="Calibri"/>
                <a:cs typeface="Calibri"/>
              </a:rPr>
              <a:t>Network training is planned for September 2024.</a:t>
            </a:r>
          </a:p>
          <a:p>
            <a:pPr lvl="1"/>
            <a:r>
              <a:rPr lang="en-US" sz="2000" dirty="0">
                <a:latin typeface="Calibri"/>
                <a:ea typeface="Calibri"/>
                <a:cs typeface="Calibri"/>
              </a:rPr>
              <a:t>Providers will be notified as soon as possible when those are scheduled.</a:t>
            </a:r>
          </a:p>
          <a:p>
            <a:r>
              <a:rPr lang="en-US" sz="2000" dirty="0">
                <a:latin typeface="Calibri"/>
                <a:ea typeface="Calibri"/>
                <a:cs typeface="Calibri"/>
              </a:rPr>
              <a:t>You may see slight changes in REMI before 10/1. A banner will be posted explaining these.</a:t>
            </a:r>
          </a:p>
          <a:p>
            <a:r>
              <a:rPr lang="en-US" sz="2000" dirty="0">
                <a:latin typeface="Calibri"/>
                <a:ea typeface="Calibri"/>
                <a:cs typeface="Calibri"/>
              </a:rPr>
              <a:t>Contract and SUDSP Manual draft updates will be available for review in the upcoming months.</a:t>
            </a:r>
          </a:p>
        </p:txBody>
      </p:sp>
      <p:sp>
        <p:nvSpPr>
          <p:cNvPr id="4" name="Content Placeholder 3">
            <a:extLst>
              <a:ext uri="{FF2B5EF4-FFF2-40B4-BE49-F238E27FC236}">
                <a16:creationId xmlns:a16="http://schemas.microsoft.com/office/drawing/2014/main" id="{65484808-9E64-DA51-EF4A-2EAE67CD9952}"/>
              </a:ext>
            </a:extLst>
          </p:cNvPr>
          <p:cNvSpPr>
            <a:spLocks noGrp="1"/>
          </p:cNvSpPr>
          <p:nvPr>
            <p:ph sz="half" idx="2"/>
          </p:nvPr>
        </p:nvSpPr>
        <p:spPr>
          <a:xfrm>
            <a:off x="5089970" y="1800523"/>
            <a:ext cx="4184034" cy="3880773"/>
          </a:xfrm>
        </p:spPr>
        <p:txBody>
          <a:bodyPr vert="horz" lIns="91440" tIns="45720" rIns="91440" bIns="45720" rtlCol="0" anchor="t">
            <a:normAutofit/>
          </a:bodyPr>
          <a:lstStyle/>
          <a:p>
            <a:endParaRPr lang="en-US" dirty="0"/>
          </a:p>
          <a:p>
            <a:endParaRPr lang="en-US" dirty="0">
              <a:latin typeface="Calibri"/>
              <a:ea typeface="Calibri"/>
              <a:cs typeface="Calibri"/>
            </a:endParaRPr>
          </a:p>
          <a:p>
            <a:r>
              <a:rPr lang="en-US" sz="2400" dirty="0">
                <a:latin typeface="Calibri"/>
                <a:ea typeface="Calibri"/>
                <a:cs typeface="Calibri"/>
              </a:rPr>
              <a:t>For additional questions, please contact: </a:t>
            </a:r>
          </a:p>
          <a:p>
            <a:r>
              <a:rPr lang="en-US" sz="2400" dirty="0">
                <a:latin typeface="Calibri"/>
                <a:ea typeface="Calibri"/>
                <a:cs typeface="Calibri"/>
              </a:rPr>
              <a:t>Cammie Myers- 517-657-3013</a:t>
            </a:r>
          </a:p>
          <a:p>
            <a:pPr lvl="1"/>
            <a:r>
              <a:rPr lang="en-US" sz="2400" dirty="0">
                <a:latin typeface="Calibri"/>
                <a:ea typeface="Calibri"/>
                <a:cs typeface="Calibri"/>
                <a:hlinkClick r:id="rId2"/>
              </a:rPr>
              <a:t>Cammie.myers@midstatehealthnetwork.org</a:t>
            </a:r>
            <a:r>
              <a:rPr lang="en-US" sz="2400" dirty="0">
                <a:latin typeface="Calibri"/>
                <a:ea typeface="Calibri"/>
                <a:cs typeface="Calibri"/>
              </a:rPr>
              <a:t> </a:t>
            </a:r>
          </a:p>
        </p:txBody>
      </p:sp>
      <p:grpSp>
        <p:nvGrpSpPr>
          <p:cNvPr id="8" name="Group 7">
            <a:extLst>
              <a:ext uri="{FF2B5EF4-FFF2-40B4-BE49-F238E27FC236}">
                <a16:creationId xmlns:a16="http://schemas.microsoft.com/office/drawing/2014/main" id="{E7FAA9DA-6B73-FED9-8E18-892809276F4D}"/>
              </a:ext>
            </a:extLst>
          </p:cNvPr>
          <p:cNvGrpSpPr/>
          <p:nvPr/>
        </p:nvGrpSpPr>
        <p:grpSpPr>
          <a:xfrm>
            <a:off x="739515" y="6225813"/>
            <a:ext cx="8307986" cy="547861"/>
            <a:chOff x="739515" y="6225813"/>
            <a:chExt cx="8307986" cy="547861"/>
          </a:xfrm>
        </p:grpSpPr>
        <p:pic>
          <p:nvPicPr>
            <p:cNvPr id="6" name="Picture 5" descr="Logo&#10;&#10;Description automatically generated">
              <a:extLst>
                <a:ext uri="{FF2B5EF4-FFF2-40B4-BE49-F238E27FC236}">
                  <a16:creationId xmlns:a16="http://schemas.microsoft.com/office/drawing/2014/main" id="{E4F8585F-837D-0BBA-601B-0B85497F91D2}"/>
                </a:ext>
              </a:extLst>
            </p:cNvPr>
            <p:cNvPicPr>
              <a:picLocks noChangeAspect="1"/>
            </p:cNvPicPr>
            <p:nvPr/>
          </p:nvPicPr>
          <p:blipFill>
            <a:blip r:embed="rId3"/>
            <a:stretch>
              <a:fillRect/>
            </a:stretch>
          </p:blipFill>
          <p:spPr>
            <a:xfrm>
              <a:off x="739515" y="6225813"/>
              <a:ext cx="1519003" cy="477392"/>
            </a:xfrm>
            <a:prstGeom prst="rect">
              <a:avLst/>
            </a:prstGeom>
          </p:spPr>
        </p:pic>
        <p:sp>
          <p:nvSpPr>
            <p:cNvPr id="7" name="TextBox 6">
              <a:extLst>
                <a:ext uri="{FF2B5EF4-FFF2-40B4-BE49-F238E27FC236}">
                  <a16:creationId xmlns:a16="http://schemas.microsoft.com/office/drawing/2014/main" id="{084CA2AC-9C42-5F12-9BF9-B6FFA81C574C}"/>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952216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C8C2B0-855E-F3F0-042E-DCC1399349DA}"/>
              </a:ext>
            </a:extLst>
          </p:cNvPr>
          <p:cNvSpPr txBox="1"/>
          <p:nvPr/>
        </p:nvSpPr>
        <p:spPr>
          <a:xfrm>
            <a:off x="1786411" y="1744021"/>
            <a:ext cx="7362452" cy="1938992"/>
          </a:xfrm>
          <a:prstGeom prst="rect">
            <a:avLst/>
          </a:prstGeom>
          <a:noFill/>
        </p:spPr>
        <p:txBody>
          <a:bodyPr wrap="square">
            <a:spAutoFit/>
          </a:bodyPr>
          <a:lstStyle/>
          <a:p>
            <a:pPr algn="ctr"/>
            <a:r>
              <a:rPr lang="en-US" sz="6000" dirty="0">
                <a:latin typeface="Calibri" panose="020F0502020204030204" pitchFamily="34" charset="0"/>
              </a:rPr>
              <a:t>                              Questions?</a:t>
            </a:r>
            <a:endParaRPr lang="en-US" sz="6000" dirty="0"/>
          </a:p>
        </p:txBody>
      </p:sp>
      <p:grpSp>
        <p:nvGrpSpPr>
          <p:cNvPr id="6" name="Group 5">
            <a:extLst>
              <a:ext uri="{FF2B5EF4-FFF2-40B4-BE49-F238E27FC236}">
                <a16:creationId xmlns:a16="http://schemas.microsoft.com/office/drawing/2014/main" id="{3635C7AE-A6F8-5691-8CE3-39E54A9FBD84}"/>
              </a:ext>
            </a:extLst>
          </p:cNvPr>
          <p:cNvGrpSpPr/>
          <p:nvPr/>
        </p:nvGrpSpPr>
        <p:grpSpPr>
          <a:xfrm>
            <a:off x="739515" y="6225813"/>
            <a:ext cx="8307986" cy="547861"/>
            <a:chOff x="739515" y="6225813"/>
            <a:chExt cx="8307986" cy="547861"/>
          </a:xfrm>
        </p:grpSpPr>
        <p:pic>
          <p:nvPicPr>
            <p:cNvPr id="4" name="Picture 3" descr="Logo&#10;&#10;Description automatically generated">
              <a:extLst>
                <a:ext uri="{FF2B5EF4-FFF2-40B4-BE49-F238E27FC236}">
                  <a16:creationId xmlns:a16="http://schemas.microsoft.com/office/drawing/2014/main" id="{89E83A90-18D5-5909-409F-FAE497BA1278}"/>
                </a:ext>
              </a:extLst>
            </p:cNvPr>
            <p:cNvPicPr>
              <a:picLocks noChangeAspect="1"/>
            </p:cNvPicPr>
            <p:nvPr/>
          </p:nvPicPr>
          <p:blipFill>
            <a:blip r:embed="rId2"/>
            <a:stretch>
              <a:fillRect/>
            </a:stretch>
          </p:blipFill>
          <p:spPr>
            <a:xfrm>
              <a:off x="739515" y="6225813"/>
              <a:ext cx="1519003" cy="477392"/>
            </a:xfrm>
            <a:prstGeom prst="rect">
              <a:avLst/>
            </a:prstGeom>
          </p:spPr>
        </p:pic>
        <p:sp>
          <p:nvSpPr>
            <p:cNvPr id="5" name="TextBox 4">
              <a:extLst>
                <a:ext uri="{FF2B5EF4-FFF2-40B4-BE49-F238E27FC236}">
                  <a16:creationId xmlns:a16="http://schemas.microsoft.com/office/drawing/2014/main" id="{E52755A1-7F89-4902-3760-2CE6796C7128}"/>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2997561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58109-68B0-E156-FA33-620D6A3BC4DC}"/>
              </a:ext>
            </a:extLst>
          </p:cNvPr>
          <p:cNvSpPr>
            <a:spLocks noGrp="1"/>
          </p:cNvSpPr>
          <p:nvPr>
            <p:ph type="title"/>
          </p:nvPr>
        </p:nvSpPr>
        <p:spPr>
          <a:xfrm>
            <a:off x="761071" y="358420"/>
            <a:ext cx="8596668" cy="3409097"/>
          </a:xfrm>
        </p:spPr>
        <p:txBody>
          <a:bodyPr>
            <a:normAutofit/>
          </a:bodyPr>
          <a:lstStyle/>
          <a:p>
            <a:pPr algn="ctr"/>
            <a:r>
              <a:rPr lang="en-US" dirty="0"/>
              <a:t>PACT Act &amp; VA Health Care </a:t>
            </a:r>
            <a:br>
              <a:rPr lang="en-US" dirty="0"/>
            </a:br>
            <a:r>
              <a:rPr lang="en-US" dirty="0"/>
              <a:t>&amp; Benefits</a:t>
            </a:r>
            <a:br>
              <a:rPr lang="en-US" dirty="0"/>
            </a:br>
            <a:endParaRPr lang="en-US" sz="1100">
              <a:solidFill>
                <a:srgbClr val="131313"/>
              </a:solidFill>
              <a:latin typeface="Roboto"/>
              <a:ea typeface="Roboto"/>
              <a:cs typeface="Roboto"/>
            </a:endParaRPr>
          </a:p>
        </p:txBody>
      </p:sp>
      <p:sp>
        <p:nvSpPr>
          <p:cNvPr id="3" name="Text Placeholder 2">
            <a:extLst>
              <a:ext uri="{FF2B5EF4-FFF2-40B4-BE49-F238E27FC236}">
                <a16:creationId xmlns:a16="http://schemas.microsoft.com/office/drawing/2014/main" id="{7A0B171C-FD7B-4583-A9A6-F3FBCBBE207D}"/>
              </a:ext>
            </a:extLst>
          </p:cNvPr>
          <p:cNvSpPr>
            <a:spLocks noGrp="1"/>
          </p:cNvSpPr>
          <p:nvPr>
            <p:ph type="body" idx="1"/>
          </p:nvPr>
        </p:nvSpPr>
        <p:spPr>
          <a:xfrm>
            <a:off x="702456" y="4211517"/>
            <a:ext cx="8596668" cy="1837552"/>
          </a:xfrm>
        </p:spPr>
        <p:txBody>
          <a:bodyPr>
            <a:normAutofit/>
          </a:bodyPr>
          <a:lstStyle/>
          <a:p>
            <a:pPr algn="ctr"/>
            <a:r>
              <a:rPr lang="en-US" sz="2800" dirty="0"/>
              <a:t>Tammy Foster</a:t>
            </a:r>
          </a:p>
          <a:p>
            <a:pPr algn="ctr"/>
            <a:r>
              <a:rPr lang="en-US" sz="2800" i="1" dirty="0"/>
              <a:t>Veteran Navigator  </a:t>
            </a:r>
            <a:endParaRPr lang="en-US" dirty="0"/>
          </a:p>
        </p:txBody>
      </p:sp>
    </p:spTree>
    <p:extLst>
      <p:ext uri="{BB962C8B-B14F-4D97-AF65-F5344CB8AC3E}">
        <p14:creationId xmlns:p14="http://schemas.microsoft.com/office/powerpoint/2010/main" val="300779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039CE-10BE-40A2-E99E-087678F972F4}"/>
              </a:ext>
            </a:extLst>
          </p:cNvPr>
          <p:cNvSpPr>
            <a:spLocks noGrp="1"/>
          </p:cNvSpPr>
          <p:nvPr>
            <p:ph type="title"/>
          </p:nvPr>
        </p:nvSpPr>
        <p:spPr/>
        <p:txBody>
          <a:bodyPr/>
          <a:lstStyle/>
          <a:p>
            <a:pPr algn="ctr"/>
            <a:r>
              <a:rPr lang="en-US" sz="4000" dirty="0"/>
              <a:t>PACT Act &amp; VA Health Care </a:t>
            </a:r>
            <a:br>
              <a:rPr lang="en-US" sz="4000" dirty="0"/>
            </a:br>
            <a:r>
              <a:rPr lang="en-US" sz="4000" dirty="0"/>
              <a:t>&amp; Benefits</a:t>
            </a:r>
            <a:endParaRPr lang="en-US" dirty="0"/>
          </a:p>
        </p:txBody>
      </p:sp>
      <p:sp>
        <p:nvSpPr>
          <p:cNvPr id="3" name="Content Placeholder 2">
            <a:extLst>
              <a:ext uri="{FF2B5EF4-FFF2-40B4-BE49-F238E27FC236}">
                <a16:creationId xmlns:a16="http://schemas.microsoft.com/office/drawing/2014/main" id="{C2CC2EAF-22CE-6735-2B03-E4E92F4AB148}"/>
              </a:ext>
            </a:extLst>
          </p:cNvPr>
          <p:cNvSpPr>
            <a:spLocks noGrp="1"/>
          </p:cNvSpPr>
          <p:nvPr>
            <p:ph idx="1"/>
          </p:nvPr>
        </p:nvSpPr>
        <p:spPr>
          <a:xfrm>
            <a:off x="677334" y="2122489"/>
            <a:ext cx="8987193" cy="3918873"/>
          </a:xfrm>
        </p:spPr>
        <p:txBody>
          <a:bodyPr vert="horz" lIns="91440" tIns="45720" rIns="91440" bIns="45720" rtlCol="0" anchor="t">
            <a:normAutofit/>
          </a:bodyPr>
          <a:lstStyle/>
          <a:p>
            <a:r>
              <a:rPr lang="en-US" sz="2000" dirty="0"/>
              <a:t>The PACT ACT has a similar name as the COMPACT ACT (which covers </a:t>
            </a:r>
            <a:r>
              <a:rPr lang="en-US" sz="2000" dirty="0">
                <a:solidFill>
                  <a:schemeClr val="tx1"/>
                </a:solidFill>
              </a:rPr>
              <a:t>inpatient and outpatient mental health services) The PACT Act is separate and much different.</a:t>
            </a:r>
          </a:p>
          <a:p>
            <a:r>
              <a:rPr lang="en-US" sz="2000" i="1" dirty="0">
                <a:solidFill>
                  <a:schemeClr val="tx1"/>
                </a:solidFill>
              </a:rPr>
              <a:t>From va.gov website:  "The PACT Act is perhaps the largest health care and benefit expansion in VA history. The full name of the law is The Sergeant First Class (SFC) Heath Robinson Honoring our </a:t>
            </a:r>
            <a:r>
              <a:rPr lang="en-US" sz="2000" i="1" dirty="0">
                <a:solidFill>
                  <a:schemeClr val="accent5"/>
                </a:solidFill>
              </a:rPr>
              <a:t>P</a:t>
            </a:r>
            <a:r>
              <a:rPr lang="en-US" sz="2000" i="1" dirty="0">
                <a:solidFill>
                  <a:schemeClr val="tx1"/>
                </a:solidFill>
              </a:rPr>
              <a:t>romise to </a:t>
            </a:r>
            <a:r>
              <a:rPr lang="en-US" sz="2000" i="1" dirty="0">
                <a:solidFill>
                  <a:schemeClr val="accent5"/>
                </a:solidFill>
              </a:rPr>
              <a:t>A</a:t>
            </a:r>
            <a:r>
              <a:rPr lang="en-US" sz="2000" i="1" dirty="0">
                <a:solidFill>
                  <a:schemeClr val="tx1"/>
                </a:solidFill>
              </a:rPr>
              <a:t>ddress </a:t>
            </a:r>
            <a:r>
              <a:rPr lang="en-US" sz="2000" i="1" dirty="0">
                <a:solidFill>
                  <a:schemeClr val="accent5"/>
                </a:solidFill>
              </a:rPr>
              <a:t>C</a:t>
            </a:r>
            <a:r>
              <a:rPr lang="en-US" sz="2000" i="1" dirty="0">
                <a:solidFill>
                  <a:schemeClr val="tx1"/>
                </a:solidFill>
              </a:rPr>
              <a:t>omprehensive </a:t>
            </a:r>
            <a:r>
              <a:rPr lang="en-US" sz="2000" i="1" dirty="0">
                <a:solidFill>
                  <a:schemeClr val="accent5"/>
                </a:solidFill>
              </a:rPr>
              <a:t>T</a:t>
            </a:r>
            <a:r>
              <a:rPr lang="en-US" sz="2000" i="1" dirty="0">
                <a:solidFill>
                  <a:schemeClr val="tx1"/>
                </a:solidFill>
              </a:rPr>
              <a:t>oxics (PACT) Act."</a:t>
            </a:r>
            <a:endParaRPr lang="en-US" sz="2000" dirty="0">
              <a:solidFill>
                <a:schemeClr val="tx1"/>
              </a:solidFill>
            </a:endParaRPr>
          </a:p>
          <a:p>
            <a:r>
              <a:rPr lang="en-US" sz="2000" dirty="0">
                <a:solidFill>
                  <a:schemeClr val="tx1"/>
                </a:solidFill>
              </a:rPr>
              <a:t>SFC Heath Robinson passed away from cancer related to exposure to toxic fumes from burn pits. This year the PACT Act was signed into law, ensuring all veterans and active duty service members exposed to toxic burn pits receive proper medical care from the VA. </a:t>
            </a:r>
          </a:p>
        </p:txBody>
      </p:sp>
      <p:grpSp>
        <p:nvGrpSpPr>
          <p:cNvPr id="7" name="Group 6">
            <a:extLst>
              <a:ext uri="{FF2B5EF4-FFF2-40B4-BE49-F238E27FC236}">
                <a16:creationId xmlns:a16="http://schemas.microsoft.com/office/drawing/2014/main" id="{FC302C64-A2C7-3E6E-4709-C10DF20AC93D}"/>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AE5303F6-81C4-F564-E113-EEA0BAE4C3B9}"/>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1537358F-13F1-15AB-95E8-265F89228CDD}"/>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19E39"/>
                  </a:solidFill>
                  <a:effectLst/>
                  <a:uLnTx/>
                  <a:uFillTx/>
                  <a:latin typeface="Garamond"/>
                  <a:ea typeface="+mn-ea"/>
                  <a:cs typeface="+mn-cs"/>
                </a:rPr>
                <a:t>www.midstatehealthnetwork.org</a:t>
              </a:r>
              <a:endParaRPr kumimoji="0" lang="en-US" sz="1800" b="1" i="0" u="none" strike="noStrike" kern="1200" cap="none" spc="0" normalizeH="0" baseline="0" noProof="0">
                <a:ln>
                  <a:noFill/>
                </a:ln>
                <a:solidFill>
                  <a:prstClr val="white"/>
                </a:solidFill>
                <a:effectLst/>
                <a:uLnTx/>
                <a:uFillTx/>
                <a:latin typeface="Garamond"/>
                <a:ea typeface="+mn-ea"/>
                <a:cs typeface="+mn-cs"/>
              </a:endParaRPr>
            </a:p>
          </p:txBody>
        </p:sp>
      </p:grpSp>
    </p:spTree>
    <p:extLst>
      <p:ext uri="{BB962C8B-B14F-4D97-AF65-F5344CB8AC3E}">
        <p14:creationId xmlns:p14="http://schemas.microsoft.com/office/powerpoint/2010/main" val="1854762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EF559-DB9F-95B8-B157-3A03E690C12B}"/>
              </a:ext>
            </a:extLst>
          </p:cNvPr>
          <p:cNvSpPr>
            <a:spLocks noGrp="1"/>
          </p:cNvSpPr>
          <p:nvPr>
            <p:ph type="title"/>
          </p:nvPr>
        </p:nvSpPr>
        <p:spPr/>
        <p:txBody>
          <a:bodyPr/>
          <a:lstStyle/>
          <a:p>
            <a:pPr algn="ctr"/>
            <a:r>
              <a:rPr lang="en-US" dirty="0"/>
              <a:t>PACT Act &amp; VA Health Care </a:t>
            </a:r>
            <a:br>
              <a:rPr lang="en-US" dirty="0"/>
            </a:br>
            <a:r>
              <a:rPr lang="en-US" dirty="0"/>
              <a:t>&amp; Benefits</a:t>
            </a:r>
          </a:p>
        </p:txBody>
      </p:sp>
      <p:sp>
        <p:nvSpPr>
          <p:cNvPr id="3" name="Content Placeholder 2">
            <a:extLst>
              <a:ext uri="{FF2B5EF4-FFF2-40B4-BE49-F238E27FC236}">
                <a16:creationId xmlns:a16="http://schemas.microsoft.com/office/drawing/2014/main" id="{86B0741A-A272-12D9-DAC1-51834B917140}"/>
              </a:ext>
            </a:extLst>
          </p:cNvPr>
          <p:cNvSpPr>
            <a:spLocks noGrp="1"/>
          </p:cNvSpPr>
          <p:nvPr>
            <p:ph idx="1"/>
          </p:nvPr>
        </p:nvSpPr>
        <p:spPr/>
        <p:txBody>
          <a:bodyPr vert="horz" lIns="91440" tIns="45720" rIns="91440" bIns="45720" rtlCol="0" anchor="t">
            <a:normAutofit/>
          </a:bodyPr>
          <a:lstStyle/>
          <a:p>
            <a:r>
              <a:rPr lang="en-US" sz="2000" dirty="0">
                <a:hlinkClick r:id="rId2">
                  <a:extLst>
                    <a:ext uri="{A12FA001-AC4F-418D-AE19-62706E023703}">
                      <ahyp:hlinkClr xmlns:ahyp="http://schemas.microsoft.com/office/drawing/2018/hyperlinkcolor" val="tx"/>
                    </a:ext>
                  </a:extLst>
                </a:hlinkClick>
              </a:rPr>
              <a:t>Heath Robinson video</a:t>
            </a:r>
            <a:endParaRPr lang="en-US" sz="2000" dirty="0"/>
          </a:p>
          <a:p>
            <a:endParaRPr lang="en-US" sz="2000" dirty="0"/>
          </a:p>
          <a:p>
            <a:r>
              <a:rPr lang="en-US" sz="2000" dirty="0"/>
              <a:t>As of March 2024 The PACT Act expands VA Health Care and eligibility to enroll in VA health care now, veterans do not have to wait to file a claim for disability benefits potentially caused by exposure to toxins, they can enroll in VA Health care now if they meet the requirements for eligibility, while they wait on their VA disability claim to be processed.</a:t>
            </a:r>
          </a:p>
        </p:txBody>
      </p:sp>
      <p:grpSp>
        <p:nvGrpSpPr>
          <p:cNvPr id="7" name="Group 6">
            <a:extLst>
              <a:ext uri="{FF2B5EF4-FFF2-40B4-BE49-F238E27FC236}">
                <a16:creationId xmlns:a16="http://schemas.microsoft.com/office/drawing/2014/main" id="{394AFF54-ECD9-AA9E-B472-3CC4370A5328}"/>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332A13B0-8A21-BFAB-637F-93EB57F4EFC3}"/>
                </a:ext>
              </a:extLst>
            </p:cNvPr>
            <p:cNvPicPr>
              <a:picLocks noChangeAspect="1"/>
            </p:cNvPicPr>
            <p:nvPr/>
          </p:nvPicPr>
          <p:blipFill>
            <a:blip r:embed="rId3"/>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4206CD5D-BB1F-1668-B2EA-EC880206A16F}"/>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19E39"/>
                  </a:solidFill>
                  <a:effectLst/>
                  <a:uLnTx/>
                  <a:uFillTx/>
                  <a:latin typeface="Garamond"/>
                  <a:ea typeface="+mn-ea"/>
                  <a:cs typeface="+mn-cs"/>
                </a:rPr>
                <a:t>www.midstatehealthnetwork.org</a:t>
              </a:r>
              <a:endParaRPr kumimoji="0" lang="en-US" sz="1800" b="1" i="0" u="none" strike="noStrike" kern="1200" cap="none" spc="0" normalizeH="0" baseline="0" noProof="0">
                <a:ln>
                  <a:noFill/>
                </a:ln>
                <a:solidFill>
                  <a:prstClr val="white"/>
                </a:solidFill>
                <a:effectLst/>
                <a:uLnTx/>
                <a:uFillTx/>
                <a:latin typeface="Garamond"/>
                <a:ea typeface="+mn-ea"/>
                <a:cs typeface="+mn-cs"/>
              </a:endParaRPr>
            </a:p>
          </p:txBody>
        </p:sp>
      </p:grpSp>
    </p:spTree>
    <p:extLst>
      <p:ext uri="{BB962C8B-B14F-4D97-AF65-F5344CB8AC3E}">
        <p14:creationId xmlns:p14="http://schemas.microsoft.com/office/powerpoint/2010/main" val="372721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A94C8-AC32-FF73-D0E7-1A43DC6A9151}"/>
              </a:ext>
            </a:extLst>
          </p:cNvPr>
          <p:cNvSpPr>
            <a:spLocks noGrp="1"/>
          </p:cNvSpPr>
          <p:nvPr>
            <p:ph type="title"/>
          </p:nvPr>
        </p:nvSpPr>
        <p:spPr/>
        <p:txBody>
          <a:bodyPr/>
          <a:lstStyle/>
          <a:p>
            <a:pPr algn="ctr"/>
            <a:r>
              <a:rPr lang="en-US" dirty="0"/>
              <a:t>PACT Act &amp; VA Health Care </a:t>
            </a:r>
            <a:br>
              <a:rPr lang="en-US" dirty="0"/>
            </a:br>
            <a:r>
              <a:rPr lang="en-US" dirty="0"/>
              <a:t>&amp; Benefits</a:t>
            </a:r>
          </a:p>
        </p:txBody>
      </p:sp>
      <p:sp>
        <p:nvSpPr>
          <p:cNvPr id="3" name="Content Placeholder 2">
            <a:extLst>
              <a:ext uri="{FF2B5EF4-FFF2-40B4-BE49-F238E27FC236}">
                <a16:creationId xmlns:a16="http://schemas.microsoft.com/office/drawing/2014/main" id="{9674A99D-BF41-E0B6-521E-459504CDF5A4}"/>
              </a:ext>
            </a:extLst>
          </p:cNvPr>
          <p:cNvSpPr>
            <a:spLocks noGrp="1"/>
          </p:cNvSpPr>
          <p:nvPr>
            <p:ph idx="1"/>
          </p:nvPr>
        </p:nvSpPr>
        <p:spPr>
          <a:xfrm>
            <a:off x="677334" y="1934501"/>
            <a:ext cx="8596668" cy="4115234"/>
          </a:xfrm>
        </p:spPr>
        <p:txBody>
          <a:bodyPr vert="horz" lIns="91440" tIns="45720" rIns="91440" bIns="45720" rtlCol="0" anchor="t">
            <a:noAutofit/>
          </a:bodyPr>
          <a:lstStyle/>
          <a:p>
            <a:pPr algn="ctr"/>
            <a:r>
              <a:rPr lang="en-US" sz="2000" u="sng" dirty="0"/>
              <a:t>Changes that were made with the PACT Act:</a:t>
            </a:r>
            <a:endParaRPr lang="en-US" sz="2000" dirty="0"/>
          </a:p>
          <a:p>
            <a:r>
              <a:rPr lang="en-US" sz="2000" dirty="0"/>
              <a:t>Added 20+ presumptive medical conditions from burn pit exposure, Agent Orange and other toxic exposures </a:t>
            </a:r>
            <a:r>
              <a:rPr lang="en-US" sz="2000" dirty="0">
                <a:hlinkClick r:id="rId2"/>
              </a:rPr>
              <a:t>https://www.va.gov/resources/the-pact-act-and-your-va-benefits/</a:t>
            </a:r>
            <a:endParaRPr lang="en-US" sz="2000" dirty="0"/>
          </a:p>
          <a:p>
            <a:r>
              <a:rPr lang="en-US" sz="2000" dirty="0"/>
              <a:t>Added more locations (duty stations) of presumptive exposures </a:t>
            </a:r>
          </a:p>
          <a:p>
            <a:endParaRPr lang="en-US" sz="2000" dirty="0"/>
          </a:p>
          <a:p>
            <a:r>
              <a:rPr lang="en-US" sz="2000" dirty="0">
                <a:hlinkClick r:id="rId3"/>
              </a:rPr>
              <a:t>800-698-2411</a:t>
            </a:r>
            <a:r>
              <a:rPr lang="en-US" sz="2000" u="sng" dirty="0">
                <a:solidFill>
                  <a:srgbClr val="0B4778"/>
                </a:solidFill>
              </a:rPr>
              <a:t> </a:t>
            </a:r>
            <a:r>
              <a:rPr lang="en-US" sz="2000" u="sng" dirty="0">
                <a:solidFill>
                  <a:schemeClr val="tx1"/>
                </a:solidFill>
              </a:rPr>
              <a:t>VA number to call for questions about PACT Act</a:t>
            </a:r>
            <a:endParaRPr lang="en-US" sz="2000" dirty="0">
              <a:solidFill>
                <a:schemeClr val="tx1"/>
              </a:solidFill>
            </a:endParaRPr>
          </a:p>
          <a:p>
            <a:r>
              <a:rPr lang="en-US" sz="2000" dirty="0">
                <a:solidFill>
                  <a:schemeClr val="tx1"/>
                </a:solidFill>
              </a:rPr>
              <a:t>Scan the QR code for the Public Health page for quick reference and more information on the PACT Act and the toxic exposure disease related research</a:t>
            </a:r>
          </a:p>
          <a:p>
            <a:endParaRPr lang="en-US" sz="2000" dirty="0"/>
          </a:p>
          <a:p>
            <a:endParaRPr lang="en-US" dirty="0">
              <a:solidFill>
                <a:schemeClr val="tx1"/>
              </a:solidFill>
            </a:endParaRPr>
          </a:p>
        </p:txBody>
      </p:sp>
      <p:pic>
        <p:nvPicPr>
          <p:cNvPr id="5" name="Picture 4" descr="A qr code with a dinosaur&#10;&#10;Description automatically generated">
            <a:extLst>
              <a:ext uri="{FF2B5EF4-FFF2-40B4-BE49-F238E27FC236}">
                <a16:creationId xmlns:a16="http://schemas.microsoft.com/office/drawing/2014/main" id="{06C9C710-033F-238E-612C-18199E93B0D6}"/>
              </a:ext>
            </a:extLst>
          </p:cNvPr>
          <p:cNvPicPr>
            <a:picLocks noChangeAspect="1"/>
          </p:cNvPicPr>
          <p:nvPr/>
        </p:nvPicPr>
        <p:blipFill>
          <a:blip r:embed="rId4"/>
          <a:stretch>
            <a:fillRect/>
          </a:stretch>
        </p:blipFill>
        <p:spPr>
          <a:xfrm>
            <a:off x="9504971" y="3176612"/>
            <a:ext cx="1087905" cy="1096098"/>
          </a:xfrm>
          <a:prstGeom prst="rect">
            <a:avLst/>
          </a:prstGeom>
        </p:spPr>
      </p:pic>
      <p:grpSp>
        <p:nvGrpSpPr>
          <p:cNvPr id="9" name="Group 8">
            <a:extLst>
              <a:ext uri="{FF2B5EF4-FFF2-40B4-BE49-F238E27FC236}">
                <a16:creationId xmlns:a16="http://schemas.microsoft.com/office/drawing/2014/main" id="{1522B2BE-3EE7-F101-6505-31F7B2EC3AA9}"/>
              </a:ext>
            </a:extLst>
          </p:cNvPr>
          <p:cNvGrpSpPr/>
          <p:nvPr/>
        </p:nvGrpSpPr>
        <p:grpSpPr>
          <a:xfrm>
            <a:off x="739515" y="6225813"/>
            <a:ext cx="8307986" cy="547861"/>
            <a:chOff x="739515" y="6225813"/>
            <a:chExt cx="8307986" cy="547861"/>
          </a:xfrm>
        </p:grpSpPr>
        <p:pic>
          <p:nvPicPr>
            <p:cNvPr id="7" name="Picture 6" descr="Logo&#10;&#10;Description automatically generated">
              <a:extLst>
                <a:ext uri="{FF2B5EF4-FFF2-40B4-BE49-F238E27FC236}">
                  <a16:creationId xmlns:a16="http://schemas.microsoft.com/office/drawing/2014/main" id="{B28373ED-3CB0-268A-4A08-6DCED5CF7843}"/>
                </a:ext>
              </a:extLst>
            </p:cNvPr>
            <p:cNvPicPr>
              <a:picLocks noChangeAspect="1"/>
            </p:cNvPicPr>
            <p:nvPr/>
          </p:nvPicPr>
          <p:blipFill>
            <a:blip r:embed="rId5"/>
            <a:stretch>
              <a:fillRect/>
            </a:stretch>
          </p:blipFill>
          <p:spPr>
            <a:xfrm>
              <a:off x="739515" y="6225813"/>
              <a:ext cx="1519003" cy="477392"/>
            </a:xfrm>
            <a:prstGeom prst="rect">
              <a:avLst/>
            </a:prstGeom>
          </p:spPr>
        </p:pic>
        <p:sp>
          <p:nvSpPr>
            <p:cNvPr id="8" name="TextBox 7">
              <a:extLst>
                <a:ext uri="{FF2B5EF4-FFF2-40B4-BE49-F238E27FC236}">
                  <a16:creationId xmlns:a16="http://schemas.microsoft.com/office/drawing/2014/main" id="{D280D25B-DEA7-6954-267E-1598ACFBA7D5}"/>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4182814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C8C2B0-855E-F3F0-042E-DCC1399349DA}"/>
              </a:ext>
            </a:extLst>
          </p:cNvPr>
          <p:cNvSpPr txBox="1"/>
          <p:nvPr/>
        </p:nvSpPr>
        <p:spPr>
          <a:xfrm>
            <a:off x="1786411" y="1744021"/>
            <a:ext cx="7362452" cy="1938992"/>
          </a:xfrm>
          <a:prstGeom prst="rect">
            <a:avLst/>
          </a:prstGeom>
          <a:noFill/>
        </p:spPr>
        <p:txBody>
          <a:bodyPr wrap="square">
            <a:spAutoFit/>
          </a:bodyPr>
          <a:lstStyle/>
          <a:p>
            <a:pPr algn="ctr"/>
            <a:r>
              <a:rPr lang="en-US" sz="6000" dirty="0">
                <a:latin typeface="Calibri" panose="020F0502020204030204" pitchFamily="34" charset="0"/>
              </a:rPr>
              <a:t>                              Questions?</a:t>
            </a:r>
            <a:endParaRPr lang="en-US" sz="6000" dirty="0"/>
          </a:p>
        </p:txBody>
      </p:sp>
      <p:grpSp>
        <p:nvGrpSpPr>
          <p:cNvPr id="6" name="Group 5">
            <a:extLst>
              <a:ext uri="{FF2B5EF4-FFF2-40B4-BE49-F238E27FC236}">
                <a16:creationId xmlns:a16="http://schemas.microsoft.com/office/drawing/2014/main" id="{3635C7AE-A6F8-5691-8CE3-39E54A9FBD84}"/>
              </a:ext>
            </a:extLst>
          </p:cNvPr>
          <p:cNvGrpSpPr/>
          <p:nvPr/>
        </p:nvGrpSpPr>
        <p:grpSpPr>
          <a:xfrm>
            <a:off x="739515" y="6225813"/>
            <a:ext cx="8307986" cy="547861"/>
            <a:chOff x="739515" y="6225813"/>
            <a:chExt cx="8307986" cy="547861"/>
          </a:xfrm>
        </p:grpSpPr>
        <p:pic>
          <p:nvPicPr>
            <p:cNvPr id="4" name="Picture 3" descr="Logo&#10;&#10;Description automatically generated">
              <a:extLst>
                <a:ext uri="{FF2B5EF4-FFF2-40B4-BE49-F238E27FC236}">
                  <a16:creationId xmlns:a16="http://schemas.microsoft.com/office/drawing/2014/main" id="{89E83A90-18D5-5909-409F-FAE497BA1278}"/>
                </a:ext>
              </a:extLst>
            </p:cNvPr>
            <p:cNvPicPr>
              <a:picLocks noChangeAspect="1"/>
            </p:cNvPicPr>
            <p:nvPr/>
          </p:nvPicPr>
          <p:blipFill>
            <a:blip r:embed="rId2"/>
            <a:stretch>
              <a:fillRect/>
            </a:stretch>
          </p:blipFill>
          <p:spPr>
            <a:xfrm>
              <a:off x="739515" y="6225813"/>
              <a:ext cx="1519003" cy="477392"/>
            </a:xfrm>
            <a:prstGeom prst="rect">
              <a:avLst/>
            </a:prstGeom>
          </p:spPr>
        </p:pic>
        <p:sp>
          <p:nvSpPr>
            <p:cNvPr id="5" name="TextBox 4">
              <a:extLst>
                <a:ext uri="{FF2B5EF4-FFF2-40B4-BE49-F238E27FC236}">
                  <a16:creationId xmlns:a16="http://schemas.microsoft.com/office/drawing/2014/main" id="{E52755A1-7F89-4902-3760-2CE6796C7128}"/>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133628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039A7-F8C6-C0E3-8FA0-17356767B3DF}"/>
              </a:ext>
            </a:extLst>
          </p:cNvPr>
          <p:cNvSpPr>
            <a:spLocks noGrp="1"/>
          </p:cNvSpPr>
          <p:nvPr>
            <p:ph type="title"/>
          </p:nvPr>
        </p:nvSpPr>
        <p:spPr>
          <a:xfrm>
            <a:off x="91180" y="601227"/>
            <a:ext cx="10671511" cy="2743003"/>
          </a:xfrm>
        </p:spPr>
        <p:txBody>
          <a:bodyPr>
            <a:normAutofit fontScale="90000"/>
          </a:bodyPr>
          <a:lstStyle/>
          <a:p>
            <a:pPr algn="ctr"/>
            <a:r>
              <a:rPr lang="en-US" dirty="0">
                <a:solidFill>
                  <a:schemeClr val="tx1"/>
                </a:solidFill>
              </a:rPr>
              <a:t>MSHN VIRTUAL TRAINING REMINDER</a:t>
            </a:r>
            <a:br>
              <a:rPr lang="en-US" dirty="0">
                <a:solidFill>
                  <a:srgbClr val="FFFF00"/>
                </a:solidFill>
              </a:rPr>
            </a:br>
            <a:r>
              <a:rPr lang="en-US" dirty="0"/>
              <a:t>Military and Veteran Culture</a:t>
            </a:r>
            <a:endParaRPr lang="en-US" dirty="0">
              <a:solidFill>
                <a:srgbClr val="000000"/>
              </a:solidFill>
            </a:endParaRPr>
          </a:p>
          <a:p>
            <a:pPr algn="ctr"/>
            <a:r>
              <a:rPr lang="en-US" dirty="0"/>
              <a:t>Building Trust by Building Understanding</a:t>
            </a:r>
            <a:br>
              <a:rPr lang="en-US" dirty="0"/>
            </a:br>
            <a:r>
              <a:rPr lang="en-US" dirty="0"/>
              <a:t> </a:t>
            </a:r>
            <a:br>
              <a:rPr lang="en-US" dirty="0"/>
            </a:br>
            <a:r>
              <a:rPr lang="en-US" dirty="0"/>
              <a:t>Wednesday, 7/31/24 ~9:30 AM - 11:30 AM</a:t>
            </a:r>
          </a:p>
          <a:p>
            <a:pPr algn="ctr"/>
            <a:br>
              <a:rPr lang="en-US" dirty="0"/>
            </a:br>
            <a:r>
              <a:rPr lang="en-US" dirty="0"/>
              <a:t>Scan the QR code to go directly </a:t>
            </a:r>
            <a:br>
              <a:rPr lang="en-US" dirty="0"/>
            </a:br>
            <a:r>
              <a:rPr lang="en-US" dirty="0"/>
              <a:t>to the CMHA registration link.</a:t>
            </a:r>
            <a:br>
              <a:rPr lang="en-US" dirty="0"/>
            </a:br>
            <a:br>
              <a:rPr lang="en-US" dirty="0"/>
            </a:br>
            <a:r>
              <a:rPr lang="en-US" dirty="0"/>
              <a:t>Link to brochure: </a:t>
            </a:r>
            <a:r>
              <a:rPr lang="en-US" dirty="0">
                <a:solidFill>
                  <a:schemeClr val="tx1"/>
                </a:solidFill>
                <a:ea typeface="+mj-lt"/>
                <a:cs typeface="+mj-lt"/>
                <a:hlinkClick r:id="rId2">
                  <a:extLst>
                    <a:ext uri="{A12FA001-AC4F-418D-AE19-62706E023703}">
                      <ahyp:hlinkClr xmlns:ahyp="http://schemas.microsoft.com/office/drawing/2018/hyperlinkcolor" val="tx"/>
                    </a:ext>
                  </a:extLst>
                </a:hlinkClick>
              </a:rPr>
              <a:t>HERE</a:t>
            </a:r>
            <a:br>
              <a:rPr lang="en-US" dirty="0">
                <a:ea typeface="+mj-lt"/>
                <a:cs typeface="+mj-lt"/>
              </a:rPr>
            </a:br>
            <a:endParaRPr lang="en-US" dirty="0">
              <a:ea typeface="+mj-lt"/>
              <a:cs typeface="+mj-lt"/>
            </a:endParaRPr>
          </a:p>
        </p:txBody>
      </p:sp>
      <p:pic>
        <p:nvPicPr>
          <p:cNvPr id="5" name="Picture 4" descr="A qr code with dots&#10;&#10;Description automatically generated">
            <a:extLst>
              <a:ext uri="{FF2B5EF4-FFF2-40B4-BE49-F238E27FC236}">
                <a16:creationId xmlns:a16="http://schemas.microsoft.com/office/drawing/2014/main" id="{F09F5944-C722-00FA-ECEF-DFDF45E83F80}"/>
              </a:ext>
            </a:extLst>
          </p:cNvPr>
          <p:cNvPicPr>
            <a:picLocks noChangeAspect="1"/>
          </p:cNvPicPr>
          <p:nvPr/>
        </p:nvPicPr>
        <p:blipFill>
          <a:blip r:embed="rId3"/>
          <a:stretch>
            <a:fillRect/>
          </a:stretch>
        </p:blipFill>
        <p:spPr>
          <a:xfrm>
            <a:off x="9582954" y="3702701"/>
            <a:ext cx="1316287" cy="1307107"/>
          </a:xfrm>
          <a:prstGeom prst="rect">
            <a:avLst/>
          </a:prstGeom>
        </p:spPr>
      </p:pic>
      <p:grpSp>
        <p:nvGrpSpPr>
          <p:cNvPr id="8" name="Group 7">
            <a:extLst>
              <a:ext uri="{FF2B5EF4-FFF2-40B4-BE49-F238E27FC236}">
                <a16:creationId xmlns:a16="http://schemas.microsoft.com/office/drawing/2014/main" id="{666B9C18-F19E-973D-AFF1-EEBAC1D6C854}"/>
              </a:ext>
            </a:extLst>
          </p:cNvPr>
          <p:cNvGrpSpPr/>
          <p:nvPr/>
        </p:nvGrpSpPr>
        <p:grpSpPr>
          <a:xfrm>
            <a:off x="739515" y="6225813"/>
            <a:ext cx="8307986" cy="547861"/>
            <a:chOff x="739515" y="6225813"/>
            <a:chExt cx="8307986" cy="547861"/>
          </a:xfrm>
        </p:grpSpPr>
        <p:pic>
          <p:nvPicPr>
            <p:cNvPr id="4" name="Picture 3" descr="Logo&#10;&#10;Description automatically generated">
              <a:extLst>
                <a:ext uri="{FF2B5EF4-FFF2-40B4-BE49-F238E27FC236}">
                  <a16:creationId xmlns:a16="http://schemas.microsoft.com/office/drawing/2014/main" id="{A3E3EBEB-7574-D40F-B9B3-2B89DA37DD6A}"/>
                </a:ext>
              </a:extLst>
            </p:cNvPr>
            <p:cNvPicPr>
              <a:picLocks noChangeAspect="1"/>
            </p:cNvPicPr>
            <p:nvPr/>
          </p:nvPicPr>
          <p:blipFill>
            <a:blip r:embed="rId4"/>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D40B8A0D-9C6F-7070-316C-0B477A1C155D}"/>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3248118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58109-68B0-E156-FA33-620D6A3BC4DC}"/>
              </a:ext>
            </a:extLst>
          </p:cNvPr>
          <p:cNvSpPr>
            <a:spLocks noGrp="1"/>
          </p:cNvSpPr>
          <p:nvPr>
            <p:ph type="title"/>
          </p:nvPr>
        </p:nvSpPr>
        <p:spPr>
          <a:xfrm>
            <a:off x="677335" y="701738"/>
            <a:ext cx="8596668" cy="1952087"/>
          </a:xfrm>
        </p:spPr>
        <p:txBody>
          <a:bodyPr/>
          <a:lstStyle/>
          <a:p>
            <a:pPr algn="ctr"/>
            <a:r>
              <a:rPr lang="en-US" dirty="0"/>
              <a:t>Social Determinates of Health (SDOH) Data</a:t>
            </a:r>
          </a:p>
        </p:txBody>
      </p:sp>
      <p:sp>
        <p:nvSpPr>
          <p:cNvPr id="3" name="Text Placeholder 2">
            <a:extLst>
              <a:ext uri="{FF2B5EF4-FFF2-40B4-BE49-F238E27FC236}">
                <a16:creationId xmlns:a16="http://schemas.microsoft.com/office/drawing/2014/main" id="{7A0B171C-FD7B-4583-A9A6-F3FBCBBE207D}"/>
              </a:ext>
            </a:extLst>
          </p:cNvPr>
          <p:cNvSpPr>
            <a:spLocks noGrp="1"/>
          </p:cNvSpPr>
          <p:nvPr>
            <p:ph type="body" idx="1"/>
          </p:nvPr>
        </p:nvSpPr>
        <p:spPr>
          <a:xfrm>
            <a:off x="677335" y="3164814"/>
            <a:ext cx="8596668" cy="1837552"/>
          </a:xfrm>
        </p:spPr>
        <p:txBody>
          <a:bodyPr>
            <a:normAutofit/>
          </a:bodyPr>
          <a:lstStyle/>
          <a:p>
            <a:pPr algn="ctr"/>
            <a:r>
              <a:rPr lang="en-US" sz="2800" dirty="0"/>
              <a:t>Joseph Wager</a:t>
            </a:r>
          </a:p>
          <a:p>
            <a:pPr algn="ctr"/>
            <a:r>
              <a:rPr lang="en-US" sz="2800" i="1" dirty="0"/>
              <a:t>Information Technology Project Manager  </a:t>
            </a:r>
            <a:endParaRPr lang="en-US" dirty="0"/>
          </a:p>
        </p:txBody>
      </p:sp>
      <p:grpSp>
        <p:nvGrpSpPr>
          <p:cNvPr id="7" name="Group 6">
            <a:extLst>
              <a:ext uri="{FF2B5EF4-FFF2-40B4-BE49-F238E27FC236}">
                <a16:creationId xmlns:a16="http://schemas.microsoft.com/office/drawing/2014/main" id="{66435820-F079-8E9F-3D22-6D55A4B6BBDF}"/>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D56B9E87-DDE8-DC76-A805-39934374B1C4}"/>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EBA1E417-C25F-45D2-DA5E-E40558789A0F}"/>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65928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4D8B7-EF41-A965-3C1C-929E79AADAFB}"/>
              </a:ext>
            </a:extLst>
          </p:cNvPr>
          <p:cNvSpPr>
            <a:spLocks noGrp="1"/>
          </p:cNvSpPr>
          <p:nvPr>
            <p:ph type="title"/>
          </p:nvPr>
        </p:nvSpPr>
        <p:spPr/>
        <p:txBody>
          <a:bodyPr/>
          <a:lstStyle/>
          <a:p>
            <a:pPr algn="ctr"/>
            <a:r>
              <a:rPr lang="en-US" dirty="0"/>
              <a:t>Agenda</a:t>
            </a:r>
          </a:p>
        </p:txBody>
      </p:sp>
      <p:sp>
        <p:nvSpPr>
          <p:cNvPr id="3" name="Content Placeholder 2">
            <a:extLst>
              <a:ext uri="{FF2B5EF4-FFF2-40B4-BE49-F238E27FC236}">
                <a16:creationId xmlns:a16="http://schemas.microsoft.com/office/drawing/2014/main" id="{FD89CF5D-8E92-C216-AD42-C67091095366}"/>
              </a:ext>
            </a:extLst>
          </p:cNvPr>
          <p:cNvSpPr>
            <a:spLocks noGrp="1"/>
          </p:cNvSpPr>
          <p:nvPr>
            <p:ph idx="1"/>
          </p:nvPr>
        </p:nvSpPr>
        <p:spPr>
          <a:xfrm>
            <a:off x="1058949" y="1549083"/>
            <a:ext cx="8596668" cy="4409085"/>
          </a:xfrm>
        </p:spPr>
        <p:txBody>
          <a:bodyPr vert="horz" lIns="91440" tIns="45720" rIns="91440" bIns="45720" rtlCol="0" anchor="t">
            <a:normAutofit fontScale="92500" lnSpcReduction="20000"/>
          </a:bodyPr>
          <a:lstStyle/>
          <a:p>
            <a:pPr indent="0">
              <a:spcBef>
                <a:spcPts val="0"/>
              </a:spcBef>
            </a:pPr>
            <a:r>
              <a:rPr lang="en-US" sz="2400" dirty="0">
                <a:ea typeface="+mn-lt"/>
                <a:cs typeface="+mn-lt"/>
              </a:rPr>
              <a:t>Dani Meier:  Welcome &amp; General Remarks</a:t>
            </a:r>
            <a:endParaRPr lang="en-US" sz="2400" dirty="0"/>
          </a:p>
          <a:p>
            <a:pPr indent="0">
              <a:spcBef>
                <a:spcPts val="0"/>
              </a:spcBef>
              <a:buNone/>
            </a:pPr>
            <a:endParaRPr lang="en-US" sz="2400" dirty="0">
              <a:ea typeface="+mn-lt"/>
              <a:cs typeface="+mn-lt"/>
            </a:endParaRPr>
          </a:p>
          <a:p>
            <a:pPr indent="0">
              <a:spcBef>
                <a:spcPts val="0"/>
              </a:spcBef>
            </a:pPr>
            <a:r>
              <a:rPr lang="en-US" sz="2400" dirty="0">
                <a:ea typeface="+mn-lt"/>
                <a:cs typeface="+mn-lt"/>
              </a:rPr>
              <a:t>Amanda Ittner:  FY23 Network Adequacy Assessment</a:t>
            </a:r>
          </a:p>
          <a:p>
            <a:pPr indent="0">
              <a:spcBef>
                <a:spcPts val="0"/>
              </a:spcBef>
              <a:buNone/>
            </a:pPr>
            <a:endParaRPr lang="en-US" sz="2400" dirty="0">
              <a:ea typeface="+mn-lt"/>
              <a:cs typeface="+mn-lt"/>
            </a:endParaRPr>
          </a:p>
          <a:p>
            <a:pPr indent="0">
              <a:spcBef>
                <a:spcPts val="0"/>
              </a:spcBef>
            </a:pPr>
            <a:r>
              <a:rPr lang="en-US" sz="2400" dirty="0">
                <a:ea typeface="+mn-lt"/>
                <a:cs typeface="+mn-lt"/>
              </a:rPr>
              <a:t>Amy </a:t>
            </a:r>
            <a:r>
              <a:rPr lang="en-US" sz="2400" dirty="0" err="1">
                <a:ea typeface="+mn-lt"/>
                <a:cs typeface="+mn-lt"/>
              </a:rPr>
              <a:t>Dolinky</a:t>
            </a:r>
            <a:r>
              <a:rPr lang="en-US" sz="2400" dirty="0">
                <a:ea typeface="+mn-lt"/>
                <a:cs typeface="+mn-lt"/>
              </a:rPr>
              <a:t>:  Opioid Settlement Funds</a:t>
            </a:r>
          </a:p>
          <a:p>
            <a:pPr indent="0">
              <a:spcBef>
                <a:spcPts val="0"/>
              </a:spcBef>
              <a:buNone/>
            </a:pPr>
            <a:endParaRPr lang="en-US" sz="2400" dirty="0">
              <a:ea typeface="+mn-lt"/>
              <a:cs typeface="+mn-lt"/>
            </a:endParaRPr>
          </a:p>
          <a:p>
            <a:pPr indent="0">
              <a:spcBef>
                <a:spcPts val="0"/>
              </a:spcBef>
            </a:pPr>
            <a:r>
              <a:rPr lang="en-US" sz="2400" dirty="0">
                <a:ea typeface="+mn-lt"/>
                <a:cs typeface="+mn-lt"/>
              </a:rPr>
              <a:t>Katrina Hernandez: Overdose Prevention Engagement Network (OPEN)</a:t>
            </a:r>
          </a:p>
          <a:p>
            <a:pPr indent="0">
              <a:spcBef>
                <a:spcPts val="0"/>
              </a:spcBef>
              <a:buNone/>
            </a:pPr>
            <a:endParaRPr lang="en-US" sz="2400" dirty="0">
              <a:ea typeface="+mn-lt"/>
              <a:cs typeface="+mn-lt"/>
            </a:endParaRPr>
          </a:p>
          <a:p>
            <a:pPr indent="0">
              <a:spcBef>
                <a:spcPts val="0"/>
              </a:spcBef>
            </a:pPr>
            <a:r>
              <a:rPr lang="en-US" sz="2400" dirty="0">
                <a:ea typeface="+mn-lt"/>
                <a:cs typeface="+mn-lt"/>
              </a:rPr>
              <a:t>Cammie Myers:  Partial Centralization for WM, Residential &amp; Recovery Housing</a:t>
            </a:r>
          </a:p>
          <a:p>
            <a:pPr indent="0">
              <a:spcBef>
                <a:spcPts val="0"/>
              </a:spcBef>
              <a:buNone/>
            </a:pPr>
            <a:endParaRPr lang="en-US" sz="2400" dirty="0">
              <a:ea typeface="+mn-lt"/>
              <a:cs typeface="+mn-lt"/>
            </a:endParaRPr>
          </a:p>
          <a:p>
            <a:pPr indent="0">
              <a:spcBef>
                <a:spcPts val="300"/>
              </a:spcBef>
            </a:pPr>
            <a:r>
              <a:rPr lang="en-US" sz="2200" dirty="0">
                <a:ea typeface="+mn-lt"/>
                <a:cs typeface="+mn-lt"/>
              </a:rPr>
              <a:t>Tammy Foster:  PACT Act &amp; VA Health Care &amp; Benefits</a:t>
            </a:r>
          </a:p>
          <a:p>
            <a:pPr indent="0">
              <a:spcBef>
                <a:spcPts val="300"/>
              </a:spcBef>
              <a:buNone/>
            </a:pPr>
            <a:endParaRPr lang="en-US" sz="2200" dirty="0">
              <a:ea typeface="+mn-lt"/>
              <a:cs typeface="+mn-lt"/>
            </a:endParaRPr>
          </a:p>
          <a:p>
            <a:pPr indent="0">
              <a:spcBef>
                <a:spcPts val="300"/>
              </a:spcBef>
            </a:pPr>
            <a:r>
              <a:rPr lang="en-US" sz="2200" dirty="0">
                <a:ea typeface="+mn-lt"/>
                <a:cs typeface="+mn-lt"/>
              </a:rPr>
              <a:t>Joe Wager:  Social Determinates of Health Data</a:t>
            </a:r>
          </a:p>
          <a:p>
            <a:pPr indent="0">
              <a:spcBef>
                <a:spcPts val="0"/>
              </a:spcBef>
            </a:pPr>
            <a:endParaRPr lang="en-US" sz="2400" dirty="0">
              <a:ea typeface="+mn-lt"/>
              <a:cs typeface="+mn-lt"/>
            </a:endParaRPr>
          </a:p>
          <a:p>
            <a:pPr indent="0">
              <a:spcBef>
                <a:spcPts val="0"/>
              </a:spcBef>
              <a:buNone/>
            </a:pPr>
            <a:endParaRPr lang="en-US" sz="2400" dirty="0">
              <a:ea typeface="+mn-lt"/>
              <a:cs typeface="+mn-lt"/>
            </a:endParaRPr>
          </a:p>
          <a:p>
            <a:pPr marL="0" indent="0">
              <a:buNone/>
            </a:pPr>
            <a:endParaRPr lang="en-US" dirty="0">
              <a:ea typeface="+mn-lt"/>
              <a:cs typeface="+mn-lt"/>
            </a:endParaRPr>
          </a:p>
          <a:p>
            <a:endParaRPr lang="en-US" dirty="0">
              <a:ea typeface="+mn-lt"/>
              <a:cs typeface="+mn-lt"/>
            </a:endParaRPr>
          </a:p>
          <a:p>
            <a:pPr marL="0" indent="0">
              <a:buNone/>
            </a:pPr>
            <a:endParaRPr lang="en-US" dirty="0">
              <a:ea typeface="+mn-lt"/>
              <a:cs typeface="+mn-lt"/>
            </a:endParaRPr>
          </a:p>
          <a:p>
            <a:endParaRPr lang="en-US" dirty="0">
              <a:ea typeface="+mn-lt"/>
              <a:cs typeface="+mn-lt"/>
            </a:endParaRPr>
          </a:p>
          <a:p>
            <a:pPr marL="0" indent="0">
              <a:buNone/>
            </a:pPr>
            <a:endParaRPr lang="en-US" dirty="0">
              <a:ea typeface="+mn-lt"/>
              <a:cs typeface="+mn-lt"/>
            </a:endParaRPr>
          </a:p>
        </p:txBody>
      </p:sp>
      <p:grpSp>
        <p:nvGrpSpPr>
          <p:cNvPr id="7" name="Group 6">
            <a:extLst>
              <a:ext uri="{FF2B5EF4-FFF2-40B4-BE49-F238E27FC236}">
                <a16:creationId xmlns:a16="http://schemas.microsoft.com/office/drawing/2014/main" id="{EE022173-F811-848A-95D2-5589A898083E}"/>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F62A41D7-B3B3-405A-F06B-FB7B9B736B57}"/>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F8F290E2-6B55-13FE-CB6C-88EF03768F2E}"/>
                </a:ext>
              </a:extLst>
            </p:cNvPr>
            <p:cNvSpPr txBox="1"/>
            <p:nvPr/>
          </p:nvSpPr>
          <p:spPr>
            <a:xfrm>
              <a:off x="5380327" y="6496675"/>
              <a:ext cx="3667174"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sz="1200" b="1">
                <a:latin typeface="Garamond"/>
              </a:endParaRPr>
            </a:p>
          </p:txBody>
        </p:sp>
      </p:grpSp>
    </p:spTree>
    <p:extLst>
      <p:ext uri="{BB962C8B-B14F-4D97-AF65-F5344CB8AC3E}">
        <p14:creationId xmlns:p14="http://schemas.microsoft.com/office/powerpoint/2010/main" val="2571975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60861-AA4C-00FA-74C1-BC4C95CDF077}"/>
              </a:ext>
            </a:extLst>
          </p:cNvPr>
          <p:cNvSpPr>
            <a:spLocks noGrp="1"/>
          </p:cNvSpPr>
          <p:nvPr>
            <p:ph type="title"/>
          </p:nvPr>
        </p:nvSpPr>
        <p:spPr>
          <a:xfrm>
            <a:off x="705615" y="222495"/>
            <a:ext cx="8596668" cy="1320800"/>
          </a:xfrm>
        </p:spPr>
        <p:txBody>
          <a:bodyPr/>
          <a:lstStyle/>
          <a:p>
            <a:pPr algn="ctr"/>
            <a:r>
              <a:rPr lang="en-US" dirty="0"/>
              <a:t>Housing and Employment Report</a:t>
            </a:r>
          </a:p>
        </p:txBody>
      </p:sp>
      <p:sp>
        <p:nvSpPr>
          <p:cNvPr id="3" name="Content Placeholder 2">
            <a:extLst>
              <a:ext uri="{FF2B5EF4-FFF2-40B4-BE49-F238E27FC236}">
                <a16:creationId xmlns:a16="http://schemas.microsoft.com/office/drawing/2014/main" id="{04DBE438-E64E-5790-8373-49A669A5CA2A}"/>
              </a:ext>
            </a:extLst>
          </p:cNvPr>
          <p:cNvSpPr>
            <a:spLocks noGrp="1"/>
          </p:cNvSpPr>
          <p:nvPr>
            <p:ph idx="1"/>
          </p:nvPr>
        </p:nvSpPr>
        <p:spPr>
          <a:xfrm>
            <a:off x="705615" y="1047781"/>
            <a:ext cx="8596668" cy="5284008"/>
          </a:xfrm>
        </p:spPr>
        <p:txBody>
          <a:bodyPr vert="horz" lIns="91440" tIns="45720" rIns="91440" bIns="45720" rtlCol="0" anchor="t">
            <a:normAutofit/>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endParaRPr lang="en-US" sz="1200" b="0" i="0" u="none" strike="noStrike" kern="1200" cap="none" spc="0" normalizeH="0" baseline="0" noProof="0" dirty="0">
              <a:ln>
                <a:noFill/>
              </a:ln>
              <a:solidFill>
                <a:prstClr val="white">
                  <a:lumMod val="75000"/>
                  <a:lumOff val="25000"/>
                </a:prstClr>
              </a:solidFill>
              <a:effectLst/>
              <a:uLnTx/>
              <a:uFillTx/>
              <a:latin typeface="Trebuchet MS" panose="020B0603020202020204"/>
            </a:endParaRPr>
          </a:p>
          <a:p>
            <a:endParaRPr lang="en-US" dirty="0"/>
          </a:p>
        </p:txBody>
      </p:sp>
      <p:grpSp>
        <p:nvGrpSpPr>
          <p:cNvPr id="4" name="Group 3">
            <a:extLst>
              <a:ext uri="{FF2B5EF4-FFF2-40B4-BE49-F238E27FC236}">
                <a16:creationId xmlns:a16="http://schemas.microsoft.com/office/drawing/2014/main" id="{DD4A19DC-5553-8C11-AE3B-77C8477416C7}"/>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58185DC6-3678-8DCB-1DBE-2D3E9F90C4B9}"/>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5330833D-C789-122A-1DB6-6DD2461D7931}"/>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19E39"/>
                  </a:solidFill>
                  <a:effectLst/>
                  <a:uLnTx/>
                  <a:uFillTx/>
                  <a:latin typeface="Garamond"/>
                  <a:ea typeface="+mn-ea"/>
                  <a:cs typeface="+mn-cs"/>
                </a:rPr>
                <a:t>www.midstatehealthnetwork.org</a:t>
              </a:r>
              <a:endParaRPr kumimoji="0" lang="en-US" sz="1800" b="1" i="0" u="none" strike="noStrike" kern="1200" cap="none" spc="0" normalizeH="0" baseline="0" noProof="0">
                <a:ln>
                  <a:noFill/>
                </a:ln>
                <a:solidFill>
                  <a:prstClr val="white"/>
                </a:solidFill>
                <a:effectLst/>
                <a:uLnTx/>
                <a:uFillTx/>
                <a:latin typeface="Garamond"/>
                <a:ea typeface="+mn-ea"/>
                <a:cs typeface="+mn-cs"/>
              </a:endParaRPr>
            </a:p>
          </p:txBody>
        </p:sp>
      </p:grpSp>
      <p:pic>
        <p:nvPicPr>
          <p:cNvPr id="10" name="Picture 9">
            <a:extLst>
              <a:ext uri="{FF2B5EF4-FFF2-40B4-BE49-F238E27FC236}">
                <a16:creationId xmlns:a16="http://schemas.microsoft.com/office/drawing/2014/main" id="{3D35D0E7-C25E-26D5-B769-5634C40849BB}"/>
              </a:ext>
            </a:extLst>
          </p:cNvPr>
          <p:cNvPicPr>
            <a:picLocks noChangeAspect="1"/>
          </p:cNvPicPr>
          <p:nvPr/>
        </p:nvPicPr>
        <p:blipFill>
          <a:blip r:embed="rId3"/>
          <a:stretch>
            <a:fillRect/>
          </a:stretch>
        </p:blipFill>
        <p:spPr>
          <a:xfrm>
            <a:off x="739515" y="882895"/>
            <a:ext cx="9325370" cy="5198011"/>
          </a:xfrm>
          <a:prstGeom prst="rect">
            <a:avLst/>
          </a:prstGeom>
        </p:spPr>
      </p:pic>
    </p:spTree>
    <p:extLst>
      <p:ext uri="{BB962C8B-B14F-4D97-AF65-F5344CB8AC3E}">
        <p14:creationId xmlns:p14="http://schemas.microsoft.com/office/powerpoint/2010/main" val="2643568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2E4E5-480A-4434-6E0C-64D90486EA3E}"/>
              </a:ext>
            </a:extLst>
          </p:cNvPr>
          <p:cNvSpPr>
            <a:spLocks noGrp="1"/>
          </p:cNvSpPr>
          <p:nvPr>
            <p:ph type="title"/>
          </p:nvPr>
        </p:nvSpPr>
        <p:spPr/>
        <p:txBody>
          <a:bodyPr/>
          <a:lstStyle/>
          <a:p>
            <a:r>
              <a:rPr lang="en-US" dirty="0"/>
              <a:t>BH-TEDS ‘S’ Update Record</a:t>
            </a:r>
          </a:p>
        </p:txBody>
      </p:sp>
      <p:pic>
        <p:nvPicPr>
          <p:cNvPr id="5" name="Content Placeholder 4">
            <a:extLst>
              <a:ext uri="{FF2B5EF4-FFF2-40B4-BE49-F238E27FC236}">
                <a16:creationId xmlns:a16="http://schemas.microsoft.com/office/drawing/2014/main" id="{F30B7FF9-8DF9-E1DE-5681-86F56423DCFF}"/>
              </a:ext>
            </a:extLst>
          </p:cNvPr>
          <p:cNvPicPr>
            <a:picLocks noGrp="1" noChangeAspect="1"/>
          </p:cNvPicPr>
          <p:nvPr>
            <p:ph idx="1"/>
          </p:nvPr>
        </p:nvPicPr>
        <p:blipFill>
          <a:blip r:embed="rId2"/>
          <a:stretch>
            <a:fillRect/>
          </a:stretch>
        </p:blipFill>
        <p:spPr>
          <a:xfrm>
            <a:off x="1171464" y="3185139"/>
            <a:ext cx="1844200" cy="243861"/>
          </a:xfrm>
        </p:spPr>
      </p:pic>
      <p:pic>
        <p:nvPicPr>
          <p:cNvPr id="7" name="Picture 6">
            <a:extLst>
              <a:ext uri="{FF2B5EF4-FFF2-40B4-BE49-F238E27FC236}">
                <a16:creationId xmlns:a16="http://schemas.microsoft.com/office/drawing/2014/main" id="{AF70F637-3AF1-976F-0C69-2389F4EBF70E}"/>
              </a:ext>
            </a:extLst>
          </p:cNvPr>
          <p:cNvPicPr>
            <a:picLocks noChangeAspect="1"/>
          </p:cNvPicPr>
          <p:nvPr/>
        </p:nvPicPr>
        <p:blipFill>
          <a:blip r:embed="rId3"/>
          <a:stretch>
            <a:fillRect/>
          </a:stretch>
        </p:blipFill>
        <p:spPr>
          <a:xfrm>
            <a:off x="1171464" y="3609972"/>
            <a:ext cx="2049502" cy="535118"/>
          </a:xfrm>
          <a:prstGeom prst="rect">
            <a:avLst/>
          </a:prstGeom>
        </p:spPr>
      </p:pic>
      <p:pic>
        <p:nvPicPr>
          <p:cNvPr id="9" name="Picture 8">
            <a:extLst>
              <a:ext uri="{FF2B5EF4-FFF2-40B4-BE49-F238E27FC236}">
                <a16:creationId xmlns:a16="http://schemas.microsoft.com/office/drawing/2014/main" id="{2483DC7C-D471-51B8-7711-2D78F3F1EF80}"/>
              </a:ext>
            </a:extLst>
          </p:cNvPr>
          <p:cNvPicPr>
            <a:picLocks noChangeAspect="1"/>
          </p:cNvPicPr>
          <p:nvPr/>
        </p:nvPicPr>
        <p:blipFill>
          <a:blip r:embed="rId4"/>
          <a:stretch>
            <a:fillRect/>
          </a:stretch>
        </p:blipFill>
        <p:spPr>
          <a:xfrm>
            <a:off x="1171464" y="4326062"/>
            <a:ext cx="9083827" cy="358171"/>
          </a:xfrm>
          <a:prstGeom prst="rect">
            <a:avLst/>
          </a:prstGeom>
        </p:spPr>
      </p:pic>
      <p:sp>
        <p:nvSpPr>
          <p:cNvPr id="10" name="TextBox 9">
            <a:extLst>
              <a:ext uri="{FF2B5EF4-FFF2-40B4-BE49-F238E27FC236}">
                <a16:creationId xmlns:a16="http://schemas.microsoft.com/office/drawing/2014/main" id="{5464C136-27F6-27FC-3B3D-19EA6F982D4F}"/>
              </a:ext>
            </a:extLst>
          </p:cNvPr>
          <p:cNvSpPr txBox="1"/>
          <p:nvPr/>
        </p:nvSpPr>
        <p:spPr>
          <a:xfrm>
            <a:off x="625455" y="1544909"/>
            <a:ext cx="8408298" cy="3046988"/>
          </a:xfrm>
          <a:prstGeom prst="rect">
            <a:avLst/>
          </a:prstGeom>
          <a:noFill/>
        </p:spPr>
        <p:txBody>
          <a:bodyPr wrap="square" rtlCol="0">
            <a:spAutoFit/>
          </a:bodyPr>
          <a:lstStyle/>
          <a:p>
            <a:r>
              <a:rPr lang="en-US" dirty="0"/>
              <a:t>REMI has a report: SUD BH-TEDS ‘S’ (Update) Record Completion Report</a:t>
            </a:r>
          </a:p>
          <a:p>
            <a:endParaRPr lang="en-US" dirty="0"/>
          </a:p>
          <a:p>
            <a:endParaRPr lang="en-US" dirty="0"/>
          </a:p>
          <a:p>
            <a:endParaRPr lang="en-US" dirty="0"/>
          </a:p>
          <a:p>
            <a:r>
              <a:rPr lang="en-US" dirty="0"/>
              <a:t>To access the report:</a:t>
            </a:r>
          </a:p>
          <a:p>
            <a:endParaRPr lang="en-US" dirty="0"/>
          </a:p>
          <a:p>
            <a:pPr marL="171450" indent="-171450">
              <a:buFont typeface="Arial" panose="020B0604020202020204" pitchFamily="34" charset="0"/>
              <a:buChar char="•"/>
            </a:pPr>
            <a:r>
              <a:rPr lang="en-US" sz="1200" dirty="0"/>
              <a:t>1:</a:t>
            </a:r>
          </a:p>
          <a:p>
            <a:endParaRPr lang="en-US" sz="1200" dirty="0"/>
          </a:p>
          <a:p>
            <a:endParaRPr lang="en-US" sz="1200" dirty="0"/>
          </a:p>
          <a:p>
            <a:pPr marL="171450" indent="-171450">
              <a:buFont typeface="Arial" panose="020B0604020202020204" pitchFamily="34" charset="0"/>
              <a:buChar char="•"/>
            </a:pPr>
            <a:r>
              <a:rPr lang="en-US" sz="1200" dirty="0"/>
              <a:t>2:</a:t>
            </a:r>
          </a:p>
          <a:p>
            <a:endParaRPr lang="en-US" sz="1200" dirty="0"/>
          </a:p>
          <a:p>
            <a:endParaRPr lang="en-US" sz="1200" dirty="0"/>
          </a:p>
          <a:p>
            <a:pPr marL="171450" indent="-171450">
              <a:buFont typeface="Arial" panose="020B0604020202020204" pitchFamily="34" charset="0"/>
              <a:buChar char="•"/>
            </a:pPr>
            <a:r>
              <a:rPr lang="en-US" sz="1200" dirty="0"/>
              <a:t>3:</a:t>
            </a:r>
          </a:p>
        </p:txBody>
      </p:sp>
      <p:grpSp>
        <p:nvGrpSpPr>
          <p:cNvPr id="8" name="Group 7">
            <a:extLst>
              <a:ext uri="{FF2B5EF4-FFF2-40B4-BE49-F238E27FC236}">
                <a16:creationId xmlns:a16="http://schemas.microsoft.com/office/drawing/2014/main" id="{EA6B8EBC-D7A6-0F26-5D4A-274D30685400}"/>
              </a:ext>
            </a:extLst>
          </p:cNvPr>
          <p:cNvGrpSpPr/>
          <p:nvPr/>
        </p:nvGrpSpPr>
        <p:grpSpPr>
          <a:xfrm>
            <a:off x="739515" y="6225813"/>
            <a:ext cx="8307986" cy="547861"/>
            <a:chOff x="739515" y="6225813"/>
            <a:chExt cx="8307986" cy="547861"/>
          </a:xfrm>
        </p:grpSpPr>
        <p:pic>
          <p:nvPicPr>
            <p:cNvPr id="4" name="Picture 3" descr="Logo&#10;&#10;Description automatically generated">
              <a:extLst>
                <a:ext uri="{FF2B5EF4-FFF2-40B4-BE49-F238E27FC236}">
                  <a16:creationId xmlns:a16="http://schemas.microsoft.com/office/drawing/2014/main" id="{6FF458DF-1D09-AB6A-8E16-7C107928AC32}"/>
                </a:ext>
              </a:extLst>
            </p:cNvPr>
            <p:cNvPicPr>
              <a:picLocks noChangeAspect="1"/>
            </p:cNvPicPr>
            <p:nvPr/>
          </p:nvPicPr>
          <p:blipFill>
            <a:blip r:embed="rId5"/>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2778F0B8-5478-35F7-8E70-A78EAA542618}"/>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3668973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A3975-44E6-E429-325E-E629DE231444}"/>
              </a:ext>
            </a:extLst>
          </p:cNvPr>
          <p:cNvSpPr>
            <a:spLocks noGrp="1"/>
          </p:cNvSpPr>
          <p:nvPr>
            <p:ph type="ctrTitle"/>
          </p:nvPr>
        </p:nvSpPr>
        <p:spPr/>
        <p:txBody>
          <a:bodyPr/>
          <a:lstStyle/>
          <a:p>
            <a:pPr algn="ctr"/>
            <a:r>
              <a:rPr lang="en-US" dirty="0">
                <a:solidFill>
                  <a:schemeClr val="tx1"/>
                </a:solidFill>
              </a:rPr>
              <a:t>Questions?</a:t>
            </a:r>
          </a:p>
        </p:txBody>
      </p:sp>
      <p:pic>
        <p:nvPicPr>
          <p:cNvPr id="4" name="Picture 3" descr="Logo&#10;&#10;Description automatically generated">
            <a:extLst>
              <a:ext uri="{FF2B5EF4-FFF2-40B4-BE49-F238E27FC236}">
                <a16:creationId xmlns:a16="http://schemas.microsoft.com/office/drawing/2014/main" id="{8E31F236-4B7D-DA93-02B2-F090DAF0FA41}"/>
              </a:ext>
            </a:extLst>
          </p:cNvPr>
          <p:cNvPicPr>
            <a:picLocks noChangeAspect="1"/>
          </p:cNvPicPr>
          <p:nvPr/>
        </p:nvPicPr>
        <p:blipFill>
          <a:blip r:embed="rId2"/>
          <a:stretch>
            <a:fillRect/>
          </a:stretch>
        </p:blipFill>
        <p:spPr>
          <a:xfrm>
            <a:off x="739515" y="6225813"/>
            <a:ext cx="1519003" cy="477392"/>
          </a:xfrm>
          <a:prstGeom prst="rect">
            <a:avLst/>
          </a:prstGeom>
        </p:spPr>
      </p:pic>
      <p:sp>
        <p:nvSpPr>
          <p:cNvPr id="3" name="TextBox 2">
            <a:extLst>
              <a:ext uri="{FF2B5EF4-FFF2-40B4-BE49-F238E27FC236}">
                <a16:creationId xmlns:a16="http://schemas.microsoft.com/office/drawing/2014/main" id="{1F194923-9F03-242C-C817-A7BC9B146A24}"/>
              </a:ext>
            </a:extLst>
          </p:cNvPr>
          <p:cNvSpPr txBox="1"/>
          <p:nvPr/>
        </p:nvSpPr>
        <p:spPr>
          <a:xfrm>
            <a:off x="6656230" y="6371919"/>
            <a:ext cx="2399764"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919E39"/>
                </a:solidFill>
                <a:latin typeface="Garamond"/>
              </a:rPr>
              <a:t>www.midstatehealthnetwork.org</a:t>
            </a:r>
            <a:endParaRPr lang="en-US" sz="1200" dirty="0"/>
          </a:p>
        </p:txBody>
      </p:sp>
    </p:spTree>
    <p:extLst>
      <p:ext uri="{BB962C8B-B14F-4D97-AF65-F5344CB8AC3E}">
        <p14:creationId xmlns:p14="http://schemas.microsoft.com/office/powerpoint/2010/main" val="502167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4D8B7-EF41-A965-3C1C-929E79AADAFB}"/>
              </a:ext>
            </a:extLst>
          </p:cNvPr>
          <p:cNvSpPr>
            <a:spLocks noGrp="1"/>
          </p:cNvSpPr>
          <p:nvPr>
            <p:ph type="title"/>
          </p:nvPr>
        </p:nvSpPr>
        <p:spPr/>
        <p:txBody>
          <a:bodyPr/>
          <a:lstStyle/>
          <a:p>
            <a:pPr algn="ctr"/>
            <a:r>
              <a:rPr lang="en-US" dirty="0"/>
              <a:t>Upcoming SUD Provider Meetings</a:t>
            </a:r>
            <a:endParaRPr lang="en-US"/>
          </a:p>
        </p:txBody>
      </p:sp>
      <p:sp>
        <p:nvSpPr>
          <p:cNvPr id="3" name="Content Placeholder 2">
            <a:extLst>
              <a:ext uri="{FF2B5EF4-FFF2-40B4-BE49-F238E27FC236}">
                <a16:creationId xmlns:a16="http://schemas.microsoft.com/office/drawing/2014/main" id="{FD89CF5D-8E92-C216-AD42-C67091095366}"/>
              </a:ext>
            </a:extLst>
          </p:cNvPr>
          <p:cNvSpPr>
            <a:spLocks noGrp="1"/>
          </p:cNvSpPr>
          <p:nvPr>
            <p:ph idx="1"/>
          </p:nvPr>
        </p:nvSpPr>
        <p:spPr>
          <a:xfrm>
            <a:off x="741622" y="1270890"/>
            <a:ext cx="8596668" cy="4784551"/>
          </a:xfrm>
        </p:spPr>
        <p:txBody>
          <a:bodyPr vert="horz" lIns="91440" tIns="45720" rIns="91440" bIns="45720" rtlCol="0" anchor="t">
            <a:noAutofit/>
          </a:bodyPr>
          <a:lstStyle/>
          <a:p>
            <a:pPr marL="0" indent="0">
              <a:buNone/>
            </a:pPr>
            <a:endParaRPr lang="en-US" dirty="0">
              <a:solidFill>
                <a:srgbClr val="FFFFFF"/>
              </a:solidFill>
            </a:endParaRPr>
          </a:p>
          <a:p>
            <a:r>
              <a:rPr lang="en-US" sz="2000" dirty="0">
                <a:solidFill>
                  <a:srgbClr val="FFFFFF"/>
                </a:solidFill>
              </a:rPr>
              <a:t>September 19, 2024  12-2pm</a:t>
            </a:r>
          </a:p>
          <a:p>
            <a:r>
              <a:rPr lang="en-US" sz="2000" dirty="0">
                <a:solidFill>
                  <a:srgbClr val="FFFFFF"/>
                </a:solidFill>
              </a:rPr>
              <a:t>December 19, 2024  12-2pm</a:t>
            </a:r>
          </a:p>
          <a:p>
            <a:r>
              <a:rPr lang="en-US" sz="2000" dirty="0">
                <a:solidFill>
                  <a:srgbClr val="FFFFFF"/>
                </a:solidFill>
              </a:rPr>
              <a:t>March 20, 2025  12-2pm</a:t>
            </a:r>
          </a:p>
          <a:p>
            <a:endParaRPr lang="en-US" sz="2000" dirty="0">
              <a:solidFill>
                <a:srgbClr val="FFFFFF"/>
              </a:solidFill>
            </a:endParaRPr>
          </a:p>
          <a:p>
            <a:r>
              <a:rPr lang="en-US" sz="2000" dirty="0">
                <a:solidFill>
                  <a:srgbClr val="FFFFFF"/>
                </a:solidFill>
              </a:rPr>
              <a:t>NOTE: All meetings will be held via Zoom </a:t>
            </a:r>
          </a:p>
          <a:p>
            <a:pPr marL="0" indent="0">
              <a:buNone/>
            </a:pPr>
            <a:endParaRPr lang="en-US" sz="2000" dirty="0">
              <a:solidFill>
                <a:srgbClr val="FFFFFF"/>
              </a:solidFill>
            </a:endParaRPr>
          </a:p>
          <a:p>
            <a:r>
              <a:rPr lang="en-US" sz="2000" dirty="0">
                <a:solidFill>
                  <a:srgbClr val="FFFFFF"/>
                </a:solidFill>
              </a:rPr>
              <a:t>Agendas and old meeting notes can be found on our website here: </a:t>
            </a:r>
            <a:r>
              <a:rPr lang="en-US" sz="2000" dirty="0">
                <a:ea typeface="+mn-lt"/>
                <a:cs typeface="+mn-lt"/>
                <a:hlinkClick r:id="rId2"/>
              </a:rPr>
              <a:t>https://tinyurl.com/mshnsudmtgs</a:t>
            </a:r>
            <a:endParaRPr lang="en-US" sz="2000" dirty="0">
              <a:solidFill>
                <a:srgbClr val="FFFFFF"/>
              </a:solidFill>
            </a:endParaRPr>
          </a:p>
          <a:p>
            <a:pPr marL="0" indent="0">
              <a:buNone/>
            </a:pPr>
            <a:endParaRPr lang="en-US" sz="2000" dirty="0">
              <a:ea typeface="+mn-lt"/>
              <a:cs typeface="+mn-lt"/>
            </a:endParaRPr>
          </a:p>
          <a:p>
            <a:r>
              <a:rPr lang="en-US" sz="2000" dirty="0">
                <a:solidFill>
                  <a:srgbClr val="FFFFFF"/>
                </a:solidFill>
              </a:rPr>
              <a:t>Sign up for the Constant Contact weekly SUD Provider Newsletter here: </a:t>
            </a:r>
            <a:r>
              <a:rPr lang="en-US" sz="2000" dirty="0">
                <a:ea typeface="+mn-lt"/>
                <a:cs typeface="+mn-lt"/>
                <a:hlinkClick r:id="rId3"/>
              </a:rPr>
              <a:t>https://tinyurl.com/mshnnews</a:t>
            </a:r>
            <a:r>
              <a:rPr lang="en-US" sz="2000" dirty="0">
                <a:ea typeface="+mn-lt"/>
                <a:cs typeface="+mn-lt"/>
              </a:rPr>
              <a:t> </a:t>
            </a:r>
            <a:endParaRPr lang="en-US" sz="2000" dirty="0">
              <a:solidFill>
                <a:srgbClr val="FFFFFF"/>
              </a:solidFill>
            </a:endParaRPr>
          </a:p>
          <a:p>
            <a:endParaRPr lang="en-US" dirty="0">
              <a:solidFill>
                <a:srgbClr val="FFFFFF"/>
              </a:solidFill>
            </a:endParaRPr>
          </a:p>
        </p:txBody>
      </p:sp>
      <p:grpSp>
        <p:nvGrpSpPr>
          <p:cNvPr id="7" name="Group 6">
            <a:extLst>
              <a:ext uri="{FF2B5EF4-FFF2-40B4-BE49-F238E27FC236}">
                <a16:creationId xmlns:a16="http://schemas.microsoft.com/office/drawing/2014/main" id="{EE022173-F811-848A-95D2-5589A898083E}"/>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F62A41D7-B3B3-405A-F06B-FB7B9B736B57}"/>
                </a:ext>
              </a:extLst>
            </p:cNvPr>
            <p:cNvPicPr>
              <a:picLocks noChangeAspect="1"/>
            </p:cNvPicPr>
            <p:nvPr/>
          </p:nvPicPr>
          <p:blipFill>
            <a:blip r:embed="rId4"/>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F8F290E2-6B55-13FE-CB6C-88EF03768F2E}"/>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333462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990D1-9CAD-1862-DD69-456E11B5D0CA}"/>
              </a:ext>
            </a:extLst>
          </p:cNvPr>
          <p:cNvSpPr>
            <a:spLocks noGrp="1"/>
          </p:cNvSpPr>
          <p:nvPr>
            <p:ph type="ctrTitle"/>
          </p:nvPr>
        </p:nvSpPr>
        <p:spPr>
          <a:xfrm>
            <a:off x="1432605" y="1285349"/>
            <a:ext cx="7766936" cy="2358060"/>
          </a:xfrm>
        </p:spPr>
        <p:txBody>
          <a:bodyPr/>
          <a:lstStyle/>
          <a:p>
            <a:pPr algn="ctr"/>
            <a:r>
              <a:rPr lang="en-US" sz="4800" dirty="0"/>
              <a:t>Welcome </a:t>
            </a:r>
            <a:br>
              <a:rPr lang="en-US" sz="4800" dirty="0"/>
            </a:br>
            <a:r>
              <a:rPr lang="en-US" sz="4800" dirty="0"/>
              <a:t>&amp; </a:t>
            </a:r>
            <a:br>
              <a:rPr lang="en-US" sz="4800" dirty="0"/>
            </a:br>
            <a:r>
              <a:rPr lang="en-US" sz="4800" dirty="0"/>
              <a:t>MSHN General Remarks</a:t>
            </a:r>
          </a:p>
        </p:txBody>
      </p:sp>
      <p:sp>
        <p:nvSpPr>
          <p:cNvPr id="3" name="Subtitle 2">
            <a:extLst>
              <a:ext uri="{FF2B5EF4-FFF2-40B4-BE49-F238E27FC236}">
                <a16:creationId xmlns:a16="http://schemas.microsoft.com/office/drawing/2014/main" id="{19D118D7-FDCA-3482-9169-7A890445A3DB}"/>
              </a:ext>
            </a:extLst>
          </p:cNvPr>
          <p:cNvSpPr>
            <a:spLocks noGrp="1"/>
          </p:cNvSpPr>
          <p:nvPr>
            <p:ph type="subTitle" idx="1"/>
          </p:nvPr>
        </p:nvSpPr>
        <p:spPr>
          <a:xfrm>
            <a:off x="1433325" y="4246757"/>
            <a:ext cx="7766936" cy="1096899"/>
          </a:xfrm>
        </p:spPr>
        <p:txBody>
          <a:bodyPr/>
          <a:lstStyle/>
          <a:p>
            <a:pPr algn="ctr"/>
            <a:r>
              <a:rPr lang="en-US" sz="2800" dirty="0"/>
              <a:t>Dani Meier</a:t>
            </a:r>
            <a:endParaRPr lang="en-US" dirty="0"/>
          </a:p>
          <a:p>
            <a:pPr algn="ctr"/>
            <a:r>
              <a:rPr lang="en-US" sz="2800" i="1" dirty="0"/>
              <a:t>Chief Clinical Officer</a:t>
            </a:r>
            <a:endParaRPr lang="en-US" dirty="0"/>
          </a:p>
        </p:txBody>
      </p:sp>
      <p:grpSp>
        <p:nvGrpSpPr>
          <p:cNvPr id="7" name="Group 6">
            <a:extLst>
              <a:ext uri="{FF2B5EF4-FFF2-40B4-BE49-F238E27FC236}">
                <a16:creationId xmlns:a16="http://schemas.microsoft.com/office/drawing/2014/main" id="{6B69508F-6D93-EDFF-6169-C1A7877A3380}"/>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B8A209EC-F5F4-A94A-6AA1-F4029B20FA0C}"/>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729DBA49-6E57-1D15-41DB-7466F97E6514}"/>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40310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3D3D9-5604-87F1-25D5-8FE269674F3C}"/>
              </a:ext>
            </a:extLst>
          </p:cNvPr>
          <p:cNvSpPr>
            <a:spLocks noGrp="1"/>
          </p:cNvSpPr>
          <p:nvPr>
            <p:ph type="title"/>
          </p:nvPr>
        </p:nvSpPr>
        <p:spPr>
          <a:xfrm>
            <a:off x="945291" y="1005417"/>
            <a:ext cx="8596668" cy="2121856"/>
          </a:xfrm>
        </p:spPr>
        <p:txBody>
          <a:bodyPr>
            <a:normAutofit/>
          </a:bodyPr>
          <a:lstStyle/>
          <a:p>
            <a:pPr algn="ctr"/>
            <a:r>
              <a:rPr lang="en-US" sz="4800" dirty="0"/>
              <a:t>Network Adequacy Assessment</a:t>
            </a:r>
          </a:p>
        </p:txBody>
      </p:sp>
      <p:sp>
        <p:nvSpPr>
          <p:cNvPr id="3" name="Text Placeholder 2">
            <a:extLst>
              <a:ext uri="{FF2B5EF4-FFF2-40B4-BE49-F238E27FC236}">
                <a16:creationId xmlns:a16="http://schemas.microsoft.com/office/drawing/2014/main" id="{107BA66B-CC28-7C32-A66C-1E4A4A460EF9}"/>
              </a:ext>
            </a:extLst>
          </p:cNvPr>
          <p:cNvSpPr>
            <a:spLocks noGrp="1"/>
          </p:cNvSpPr>
          <p:nvPr>
            <p:ph type="body" idx="1"/>
          </p:nvPr>
        </p:nvSpPr>
        <p:spPr>
          <a:xfrm>
            <a:off x="677335" y="3936898"/>
            <a:ext cx="8596668" cy="1022325"/>
          </a:xfrm>
        </p:spPr>
        <p:txBody>
          <a:bodyPr>
            <a:normAutofit lnSpcReduction="10000"/>
          </a:bodyPr>
          <a:lstStyle/>
          <a:p>
            <a:pPr algn="ctr"/>
            <a:r>
              <a:rPr lang="en-US" sz="2800" dirty="0"/>
              <a:t>Amanda Ittner</a:t>
            </a:r>
          </a:p>
          <a:p>
            <a:pPr algn="ctr"/>
            <a:r>
              <a:rPr lang="en-US" sz="2800" dirty="0"/>
              <a:t> </a:t>
            </a:r>
            <a:r>
              <a:rPr lang="en-US" sz="2800" i="1" dirty="0"/>
              <a:t>Deputy Director</a:t>
            </a:r>
          </a:p>
          <a:p>
            <a:pPr algn="ctr"/>
            <a:endParaRPr lang="en-US" sz="2800" dirty="0"/>
          </a:p>
        </p:txBody>
      </p:sp>
      <p:grpSp>
        <p:nvGrpSpPr>
          <p:cNvPr id="7" name="Group 6">
            <a:extLst>
              <a:ext uri="{FF2B5EF4-FFF2-40B4-BE49-F238E27FC236}">
                <a16:creationId xmlns:a16="http://schemas.microsoft.com/office/drawing/2014/main" id="{E12F6515-4F04-FBFB-9DD4-AA70D05C427E}"/>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F71FC4B3-087E-C799-0E30-ADAFE54B4208}"/>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49C51E69-DC61-9ED3-9238-3D30E2B28379}"/>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3799361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3D3D9-5604-87F1-25D5-8FE269674F3C}"/>
              </a:ext>
            </a:extLst>
          </p:cNvPr>
          <p:cNvSpPr>
            <a:spLocks noGrp="1"/>
          </p:cNvSpPr>
          <p:nvPr>
            <p:ph type="title"/>
          </p:nvPr>
        </p:nvSpPr>
        <p:spPr>
          <a:xfrm>
            <a:off x="735950" y="720714"/>
            <a:ext cx="8596668" cy="2121856"/>
          </a:xfrm>
        </p:spPr>
        <p:txBody>
          <a:bodyPr>
            <a:normAutofit/>
          </a:bodyPr>
          <a:lstStyle/>
          <a:p>
            <a:pPr algn="ctr"/>
            <a:r>
              <a:rPr lang="en-US" sz="4800" dirty="0"/>
              <a:t>Opioid Settlement Funds</a:t>
            </a:r>
          </a:p>
        </p:txBody>
      </p:sp>
      <p:sp>
        <p:nvSpPr>
          <p:cNvPr id="3" name="Text Placeholder 2">
            <a:extLst>
              <a:ext uri="{FF2B5EF4-FFF2-40B4-BE49-F238E27FC236}">
                <a16:creationId xmlns:a16="http://schemas.microsoft.com/office/drawing/2014/main" id="{107BA66B-CC28-7C32-A66C-1E4A4A460EF9}"/>
              </a:ext>
            </a:extLst>
          </p:cNvPr>
          <p:cNvSpPr>
            <a:spLocks noGrp="1"/>
          </p:cNvSpPr>
          <p:nvPr>
            <p:ph type="body" idx="1"/>
          </p:nvPr>
        </p:nvSpPr>
        <p:spPr>
          <a:xfrm>
            <a:off x="677335" y="3576833"/>
            <a:ext cx="8596668" cy="1668140"/>
          </a:xfrm>
        </p:spPr>
        <p:txBody>
          <a:bodyPr>
            <a:normAutofit fontScale="92500" lnSpcReduction="10000"/>
          </a:bodyPr>
          <a:lstStyle/>
          <a:p>
            <a:pPr algn="ctr"/>
            <a:r>
              <a:rPr lang="en-US" sz="2800" dirty="0"/>
              <a:t>Amy </a:t>
            </a:r>
            <a:r>
              <a:rPr lang="en-US" sz="2800" dirty="0" err="1"/>
              <a:t>Dolinky</a:t>
            </a:r>
            <a:endParaRPr lang="en-US" dirty="0" err="1"/>
          </a:p>
          <a:p>
            <a:pPr algn="ctr"/>
            <a:r>
              <a:rPr lang="en-US" sz="2400" i="1" dirty="0">
                <a:solidFill>
                  <a:schemeClr val="tx1"/>
                </a:solidFill>
                <a:latin typeface="Trebuchet MS"/>
                <a:ea typeface="Roboto"/>
                <a:cs typeface="Roboto"/>
              </a:rPr>
              <a:t>Technical Adviser, Opioid Settlement Funds Planning and Capacity Building</a:t>
            </a:r>
            <a:endParaRPr lang="en-US" sz="2400" i="1">
              <a:solidFill>
                <a:schemeClr val="tx1"/>
              </a:solidFill>
              <a:latin typeface="Trebuchet MS"/>
            </a:endParaRPr>
          </a:p>
          <a:p>
            <a:pPr algn="ctr"/>
            <a:r>
              <a:rPr lang="en-US" sz="2400" i="1" dirty="0">
                <a:solidFill>
                  <a:schemeClr val="accent1"/>
                </a:solidFill>
              </a:rPr>
              <a:t>Michigan Association of Counties</a:t>
            </a:r>
          </a:p>
          <a:p>
            <a:pPr algn="ctr"/>
            <a:endParaRPr lang="en-US" sz="2800" dirty="0"/>
          </a:p>
        </p:txBody>
      </p:sp>
      <p:grpSp>
        <p:nvGrpSpPr>
          <p:cNvPr id="7" name="Group 6">
            <a:extLst>
              <a:ext uri="{FF2B5EF4-FFF2-40B4-BE49-F238E27FC236}">
                <a16:creationId xmlns:a16="http://schemas.microsoft.com/office/drawing/2014/main" id="{E12F6515-4F04-FBFB-9DD4-AA70D05C427E}"/>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F71FC4B3-087E-C799-0E30-ADAFE54B4208}"/>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49C51E69-DC61-9ED3-9238-3D30E2B28379}"/>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573413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76F5-0001-E12B-F70B-24CE2D88F75D}"/>
              </a:ext>
            </a:extLst>
          </p:cNvPr>
          <p:cNvSpPr>
            <a:spLocks noGrp="1"/>
          </p:cNvSpPr>
          <p:nvPr>
            <p:ph type="title"/>
          </p:nvPr>
        </p:nvSpPr>
        <p:spPr>
          <a:xfrm>
            <a:off x="1097188" y="1382787"/>
            <a:ext cx="8596668" cy="1795493"/>
          </a:xfrm>
        </p:spPr>
        <p:txBody>
          <a:bodyPr>
            <a:normAutofit/>
          </a:bodyPr>
          <a:lstStyle/>
          <a:p>
            <a:pPr algn="ctr"/>
            <a:r>
              <a:rPr lang="en-US" sz="4800" dirty="0"/>
              <a:t>Overdose Prevention Engagement Network (OPEN) </a:t>
            </a:r>
          </a:p>
        </p:txBody>
      </p:sp>
      <p:sp>
        <p:nvSpPr>
          <p:cNvPr id="3" name="Text Placeholder 2">
            <a:extLst>
              <a:ext uri="{FF2B5EF4-FFF2-40B4-BE49-F238E27FC236}">
                <a16:creationId xmlns:a16="http://schemas.microsoft.com/office/drawing/2014/main" id="{C866133E-E966-CE78-32C5-27614AC46DCA}"/>
              </a:ext>
            </a:extLst>
          </p:cNvPr>
          <p:cNvSpPr>
            <a:spLocks noGrp="1"/>
          </p:cNvSpPr>
          <p:nvPr>
            <p:ph type="body" idx="1"/>
          </p:nvPr>
        </p:nvSpPr>
        <p:spPr>
          <a:xfrm>
            <a:off x="1040019" y="3671557"/>
            <a:ext cx="8596668" cy="2079599"/>
          </a:xfrm>
        </p:spPr>
        <p:txBody>
          <a:bodyPr>
            <a:normAutofit/>
          </a:bodyPr>
          <a:lstStyle/>
          <a:p>
            <a:pPr algn="ctr"/>
            <a:r>
              <a:rPr lang="en-US" sz="2800" dirty="0">
                <a:solidFill>
                  <a:schemeClr val="tx1"/>
                </a:solidFill>
              </a:rPr>
              <a:t>Katrina Hernandez</a:t>
            </a:r>
            <a:r>
              <a:rPr lang="en-US" sz="2800" i="1" dirty="0">
                <a:solidFill>
                  <a:schemeClr val="tx1"/>
                </a:solidFill>
              </a:rPr>
              <a:t> </a:t>
            </a:r>
          </a:p>
          <a:p>
            <a:pPr algn="ctr"/>
            <a:r>
              <a:rPr lang="en-US" sz="2400" i="1" dirty="0">
                <a:solidFill>
                  <a:schemeClr val="tx1"/>
                </a:solidFill>
              </a:rPr>
              <a:t>Behavioral Health Consultant</a:t>
            </a:r>
          </a:p>
          <a:p>
            <a:pPr algn="ctr"/>
            <a:r>
              <a:rPr lang="en-US" sz="2400" i="1" dirty="0">
                <a:solidFill>
                  <a:schemeClr val="accent1"/>
                </a:solidFill>
              </a:rPr>
              <a:t>Overdose Prevention Engagement Network (OPEN)</a:t>
            </a:r>
          </a:p>
          <a:p>
            <a:pPr algn="ctr"/>
            <a:endParaRPr lang="en-US" sz="2800" i="1" dirty="0">
              <a:solidFill>
                <a:schemeClr val="tx1"/>
              </a:solidFill>
            </a:endParaRPr>
          </a:p>
        </p:txBody>
      </p:sp>
      <p:grpSp>
        <p:nvGrpSpPr>
          <p:cNvPr id="9" name="Group 8">
            <a:extLst>
              <a:ext uri="{FF2B5EF4-FFF2-40B4-BE49-F238E27FC236}">
                <a16:creationId xmlns:a16="http://schemas.microsoft.com/office/drawing/2014/main" id="{5297A09B-A4E7-294B-45F3-26EDB003A3AB}"/>
              </a:ext>
            </a:extLst>
          </p:cNvPr>
          <p:cNvGrpSpPr/>
          <p:nvPr/>
        </p:nvGrpSpPr>
        <p:grpSpPr>
          <a:xfrm>
            <a:off x="739515" y="6225813"/>
            <a:ext cx="8307986" cy="547861"/>
            <a:chOff x="739515" y="6225813"/>
            <a:chExt cx="8307986" cy="547861"/>
          </a:xfrm>
        </p:grpSpPr>
        <p:pic>
          <p:nvPicPr>
            <p:cNvPr id="7" name="Picture 6" descr="Logo&#10;&#10;Description automatically generated">
              <a:extLst>
                <a:ext uri="{FF2B5EF4-FFF2-40B4-BE49-F238E27FC236}">
                  <a16:creationId xmlns:a16="http://schemas.microsoft.com/office/drawing/2014/main" id="{ED86DED9-E055-0DCF-7525-41799AD23481}"/>
                </a:ext>
              </a:extLst>
            </p:cNvPr>
            <p:cNvPicPr>
              <a:picLocks noChangeAspect="1"/>
            </p:cNvPicPr>
            <p:nvPr/>
          </p:nvPicPr>
          <p:blipFill>
            <a:blip r:embed="rId2"/>
            <a:stretch>
              <a:fillRect/>
            </a:stretch>
          </p:blipFill>
          <p:spPr>
            <a:xfrm>
              <a:off x="739515" y="6225813"/>
              <a:ext cx="1519003" cy="477392"/>
            </a:xfrm>
            <a:prstGeom prst="rect">
              <a:avLst/>
            </a:prstGeom>
          </p:spPr>
        </p:pic>
        <p:sp>
          <p:nvSpPr>
            <p:cNvPr id="8" name="TextBox 7">
              <a:extLst>
                <a:ext uri="{FF2B5EF4-FFF2-40B4-BE49-F238E27FC236}">
                  <a16:creationId xmlns:a16="http://schemas.microsoft.com/office/drawing/2014/main" id="{F1210F0A-75B0-B027-1BEA-5C7D9F14E052}"/>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919E39"/>
                  </a:solidFill>
                  <a:effectLst/>
                  <a:uLnTx/>
                  <a:uFillTx/>
                  <a:latin typeface="Garamond"/>
                  <a:ea typeface="+mn-ea"/>
                  <a:cs typeface="+mn-cs"/>
                </a:rPr>
                <a:t>www.midstatehealthnetwork.org</a:t>
              </a:r>
              <a:endParaRPr kumimoji="0" lang="en-US" sz="1800" b="1" i="0" u="none" strike="noStrike" kern="1200" cap="none" spc="0" normalizeH="0" baseline="0" noProof="0" dirty="0">
                <a:ln>
                  <a:noFill/>
                </a:ln>
                <a:solidFill>
                  <a:prstClr val="white"/>
                </a:solidFill>
                <a:effectLst/>
                <a:uLnTx/>
                <a:uFillTx/>
                <a:latin typeface="Garamond"/>
                <a:ea typeface="+mn-ea"/>
                <a:cs typeface="+mn-cs"/>
              </a:endParaRPr>
            </a:p>
          </p:txBody>
        </p:sp>
      </p:grpSp>
    </p:spTree>
    <p:extLst>
      <p:ext uri="{BB962C8B-B14F-4D97-AF65-F5344CB8AC3E}">
        <p14:creationId xmlns:p14="http://schemas.microsoft.com/office/powerpoint/2010/main" val="1675425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58109-68B0-E156-FA33-620D6A3BC4DC}"/>
              </a:ext>
            </a:extLst>
          </p:cNvPr>
          <p:cNvSpPr>
            <a:spLocks noGrp="1"/>
          </p:cNvSpPr>
          <p:nvPr>
            <p:ph type="title"/>
          </p:nvPr>
        </p:nvSpPr>
        <p:spPr>
          <a:xfrm>
            <a:off x="677335" y="701738"/>
            <a:ext cx="8596668" cy="1952087"/>
          </a:xfrm>
        </p:spPr>
        <p:txBody>
          <a:bodyPr/>
          <a:lstStyle/>
          <a:p>
            <a:pPr algn="ctr"/>
            <a:r>
              <a:rPr lang="en-US" dirty="0"/>
              <a:t>Partial Centralization for WM, Residential and Recovery Housing</a:t>
            </a:r>
          </a:p>
        </p:txBody>
      </p:sp>
      <p:sp>
        <p:nvSpPr>
          <p:cNvPr id="3" name="Text Placeholder 2">
            <a:extLst>
              <a:ext uri="{FF2B5EF4-FFF2-40B4-BE49-F238E27FC236}">
                <a16:creationId xmlns:a16="http://schemas.microsoft.com/office/drawing/2014/main" id="{7A0B171C-FD7B-4583-A9A6-F3FBCBBE207D}"/>
              </a:ext>
            </a:extLst>
          </p:cNvPr>
          <p:cNvSpPr>
            <a:spLocks noGrp="1"/>
          </p:cNvSpPr>
          <p:nvPr>
            <p:ph type="body" idx="1"/>
          </p:nvPr>
        </p:nvSpPr>
        <p:spPr>
          <a:xfrm>
            <a:off x="677335" y="3164814"/>
            <a:ext cx="8596668" cy="1837552"/>
          </a:xfrm>
        </p:spPr>
        <p:txBody>
          <a:bodyPr>
            <a:normAutofit/>
          </a:bodyPr>
          <a:lstStyle/>
          <a:p>
            <a:pPr algn="ctr"/>
            <a:r>
              <a:rPr lang="en-US" sz="2800"/>
              <a:t>Cammie Myers</a:t>
            </a:r>
            <a:endParaRPr lang="en-US" sz="2800" dirty="0"/>
          </a:p>
          <a:p>
            <a:pPr algn="ctr"/>
            <a:r>
              <a:rPr lang="en-US" sz="2800" i="1"/>
              <a:t>Utilization Management Administrator</a:t>
            </a:r>
            <a:endParaRPr lang="en-US" dirty="0"/>
          </a:p>
        </p:txBody>
      </p:sp>
      <p:grpSp>
        <p:nvGrpSpPr>
          <p:cNvPr id="7" name="Group 6">
            <a:extLst>
              <a:ext uri="{FF2B5EF4-FFF2-40B4-BE49-F238E27FC236}">
                <a16:creationId xmlns:a16="http://schemas.microsoft.com/office/drawing/2014/main" id="{2EBA698D-61EE-81B5-6894-CE05F9388FF2}"/>
              </a:ext>
            </a:extLst>
          </p:cNvPr>
          <p:cNvGrpSpPr/>
          <p:nvPr/>
        </p:nvGrpSpPr>
        <p:grpSpPr>
          <a:xfrm>
            <a:off x="739515" y="6225813"/>
            <a:ext cx="8307986" cy="547861"/>
            <a:chOff x="739515" y="6225813"/>
            <a:chExt cx="8307986" cy="547861"/>
          </a:xfrm>
        </p:grpSpPr>
        <p:pic>
          <p:nvPicPr>
            <p:cNvPr id="5" name="Picture 4" descr="Logo&#10;&#10;Description automatically generated">
              <a:extLst>
                <a:ext uri="{FF2B5EF4-FFF2-40B4-BE49-F238E27FC236}">
                  <a16:creationId xmlns:a16="http://schemas.microsoft.com/office/drawing/2014/main" id="{0F6FACAF-92A2-A082-C61B-10D2694E5A97}"/>
                </a:ext>
              </a:extLst>
            </p:cNvPr>
            <p:cNvPicPr>
              <a:picLocks noChangeAspect="1"/>
            </p:cNvPicPr>
            <p:nvPr/>
          </p:nvPicPr>
          <p:blipFill>
            <a:blip r:embed="rId2"/>
            <a:stretch>
              <a:fillRect/>
            </a:stretch>
          </p:blipFill>
          <p:spPr>
            <a:xfrm>
              <a:off x="739515" y="6225813"/>
              <a:ext cx="1519003" cy="477392"/>
            </a:xfrm>
            <a:prstGeom prst="rect">
              <a:avLst/>
            </a:prstGeom>
          </p:spPr>
        </p:pic>
        <p:sp>
          <p:nvSpPr>
            <p:cNvPr id="6" name="TextBox 5">
              <a:extLst>
                <a:ext uri="{FF2B5EF4-FFF2-40B4-BE49-F238E27FC236}">
                  <a16:creationId xmlns:a16="http://schemas.microsoft.com/office/drawing/2014/main" id="{9C05AAA7-CC24-41B6-972A-B85A7E3D2321}"/>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2141390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C19C7-385A-B352-A1D9-2244B8CBD6E8}"/>
              </a:ext>
            </a:extLst>
          </p:cNvPr>
          <p:cNvSpPr>
            <a:spLocks noGrp="1"/>
          </p:cNvSpPr>
          <p:nvPr>
            <p:ph type="title"/>
          </p:nvPr>
        </p:nvSpPr>
        <p:spPr>
          <a:xfrm>
            <a:off x="658284" y="523875"/>
            <a:ext cx="8596668" cy="1320800"/>
          </a:xfrm>
        </p:spPr>
        <p:txBody>
          <a:bodyPr/>
          <a:lstStyle/>
          <a:p>
            <a:pPr algn="ctr"/>
            <a:r>
              <a:rPr lang="en-US" sz="4000" dirty="0"/>
              <a:t>Partial Centralization</a:t>
            </a:r>
            <a:endParaRPr lang="en-US" dirty="0"/>
          </a:p>
        </p:txBody>
      </p:sp>
      <p:sp>
        <p:nvSpPr>
          <p:cNvPr id="3" name="Content Placeholder 2">
            <a:extLst>
              <a:ext uri="{FF2B5EF4-FFF2-40B4-BE49-F238E27FC236}">
                <a16:creationId xmlns:a16="http://schemas.microsoft.com/office/drawing/2014/main" id="{1E58AD56-D59A-2B53-83A0-668C9AF0CB69}"/>
              </a:ext>
            </a:extLst>
          </p:cNvPr>
          <p:cNvSpPr>
            <a:spLocks noGrp="1"/>
          </p:cNvSpPr>
          <p:nvPr>
            <p:ph idx="1"/>
          </p:nvPr>
        </p:nvSpPr>
        <p:spPr>
          <a:xfrm>
            <a:off x="744009" y="1846264"/>
            <a:ext cx="8596668" cy="5119023"/>
          </a:xfrm>
        </p:spPr>
        <p:txBody>
          <a:bodyPr vert="horz" lIns="91440" tIns="45720" rIns="91440" bIns="45720" rtlCol="0" anchor="t">
            <a:noAutofit/>
          </a:bodyPr>
          <a:lstStyle/>
          <a:p>
            <a:r>
              <a:rPr lang="en-US" sz="2200" dirty="0">
                <a:ea typeface="+mn-lt"/>
                <a:cs typeface="+mn-lt"/>
              </a:rPr>
              <a:t>MSHN’s current delegated “no wrong door” access model for SUD services has the important advantage of allowing individuals to directly access a service provider of their choice.</a:t>
            </a:r>
          </a:p>
          <a:p>
            <a:r>
              <a:rPr lang="en-US" sz="2200" dirty="0">
                <a:solidFill>
                  <a:schemeClr val="tx1"/>
                </a:solidFill>
                <a:latin typeface="Calibri"/>
                <a:ea typeface="Calibri"/>
                <a:cs typeface="Calibri"/>
              </a:rPr>
              <a:t>That model has also presented a number of ongoing challenges which have led to inconsistent access and screening practices throughout the region resulting in system inefficiencies and in many cases, a poor access experience for individuals seeking services.  </a:t>
            </a:r>
          </a:p>
          <a:p>
            <a:r>
              <a:rPr lang="en-US" sz="2200" dirty="0">
                <a:solidFill>
                  <a:schemeClr val="tx1"/>
                </a:solidFill>
                <a:latin typeface="Calibri"/>
                <a:ea typeface="Calibri"/>
                <a:cs typeface="Calibri"/>
              </a:rPr>
              <a:t>For this reason, MSHN has made the decision to move to a centralized access for better efficiency beginning 10/1/24. </a:t>
            </a:r>
          </a:p>
        </p:txBody>
      </p:sp>
      <p:grpSp>
        <p:nvGrpSpPr>
          <p:cNvPr id="13" name="Group 12">
            <a:extLst>
              <a:ext uri="{FF2B5EF4-FFF2-40B4-BE49-F238E27FC236}">
                <a16:creationId xmlns:a16="http://schemas.microsoft.com/office/drawing/2014/main" id="{792F8F21-E360-AAB3-7435-58887F4E2E8F}"/>
              </a:ext>
            </a:extLst>
          </p:cNvPr>
          <p:cNvGrpSpPr/>
          <p:nvPr/>
        </p:nvGrpSpPr>
        <p:grpSpPr>
          <a:xfrm>
            <a:off x="739515" y="6225813"/>
            <a:ext cx="8307986" cy="547861"/>
            <a:chOff x="739515" y="6225813"/>
            <a:chExt cx="8307986" cy="547861"/>
          </a:xfrm>
        </p:grpSpPr>
        <p:pic>
          <p:nvPicPr>
            <p:cNvPr id="11" name="Picture 10" descr="Logo&#10;&#10;Description automatically generated">
              <a:extLst>
                <a:ext uri="{FF2B5EF4-FFF2-40B4-BE49-F238E27FC236}">
                  <a16:creationId xmlns:a16="http://schemas.microsoft.com/office/drawing/2014/main" id="{A10BF624-DAA6-9A7D-148A-EAE02BEBCA11}"/>
                </a:ext>
              </a:extLst>
            </p:cNvPr>
            <p:cNvPicPr>
              <a:picLocks noChangeAspect="1"/>
            </p:cNvPicPr>
            <p:nvPr/>
          </p:nvPicPr>
          <p:blipFill>
            <a:blip r:embed="rId2"/>
            <a:stretch>
              <a:fillRect/>
            </a:stretch>
          </p:blipFill>
          <p:spPr>
            <a:xfrm>
              <a:off x="739515" y="6225813"/>
              <a:ext cx="1519003" cy="477392"/>
            </a:xfrm>
            <a:prstGeom prst="rect">
              <a:avLst/>
            </a:prstGeom>
          </p:spPr>
        </p:pic>
        <p:sp>
          <p:nvSpPr>
            <p:cNvPr id="12" name="TextBox 11">
              <a:extLst>
                <a:ext uri="{FF2B5EF4-FFF2-40B4-BE49-F238E27FC236}">
                  <a16:creationId xmlns:a16="http://schemas.microsoft.com/office/drawing/2014/main" id="{7A83440A-78B0-0B91-98EC-7ECDC590EE5C}"/>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264746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EE8A1-BDD1-8852-10B9-97271449D493}"/>
              </a:ext>
            </a:extLst>
          </p:cNvPr>
          <p:cNvSpPr>
            <a:spLocks noGrp="1"/>
          </p:cNvSpPr>
          <p:nvPr>
            <p:ph type="title"/>
          </p:nvPr>
        </p:nvSpPr>
        <p:spPr/>
        <p:txBody>
          <a:bodyPr/>
          <a:lstStyle/>
          <a:p>
            <a:pPr algn="ctr"/>
            <a:r>
              <a:rPr lang="en-US" sz="4000" dirty="0"/>
              <a:t>Partial Centralization</a:t>
            </a:r>
            <a:endParaRPr lang="en-US" dirty="0"/>
          </a:p>
        </p:txBody>
      </p:sp>
      <p:sp>
        <p:nvSpPr>
          <p:cNvPr id="3" name="Content Placeholder 2">
            <a:extLst>
              <a:ext uri="{FF2B5EF4-FFF2-40B4-BE49-F238E27FC236}">
                <a16:creationId xmlns:a16="http://schemas.microsoft.com/office/drawing/2014/main" id="{B8E0E16F-5D58-839B-BDDF-D970A2A28118}"/>
              </a:ext>
            </a:extLst>
          </p:cNvPr>
          <p:cNvSpPr>
            <a:spLocks noGrp="1"/>
          </p:cNvSpPr>
          <p:nvPr>
            <p:ph idx="1"/>
          </p:nvPr>
        </p:nvSpPr>
        <p:spPr>
          <a:xfrm>
            <a:off x="677334" y="1557688"/>
            <a:ext cx="8948360" cy="4483674"/>
          </a:xfrm>
        </p:spPr>
        <p:txBody>
          <a:bodyPr vert="horz" lIns="91440" tIns="45720" rIns="91440" bIns="45720" rtlCol="0" anchor="t">
            <a:normAutofit/>
          </a:bodyPr>
          <a:lstStyle/>
          <a:p>
            <a:r>
              <a:rPr lang="en-US" sz="2000" dirty="0">
                <a:solidFill>
                  <a:schemeClr val="tx1"/>
                </a:solidFill>
                <a:latin typeface="Calibri"/>
                <a:ea typeface="Calibri"/>
                <a:cs typeface="Calibri"/>
              </a:rPr>
              <a:t>The plans are to centralize access for high-cost high-intensity SUD services to the MSHN Utilization Management Department, including withdrawal management, residential treatment, and recovery housing.</a:t>
            </a:r>
          </a:p>
          <a:p>
            <a:r>
              <a:rPr lang="en-US" sz="2000" dirty="0">
                <a:solidFill>
                  <a:schemeClr val="tx1"/>
                </a:solidFill>
                <a:latin typeface="Calibri"/>
                <a:ea typeface="Calibri"/>
                <a:cs typeface="Calibri"/>
              </a:rPr>
              <a:t>Access to all other types of service and levels of care would continue to be delegated to the CMHSP and SUD provider networks.</a:t>
            </a:r>
          </a:p>
          <a:p>
            <a:r>
              <a:rPr lang="en-US" sz="2000" dirty="0">
                <a:solidFill>
                  <a:schemeClr val="tx1"/>
                </a:solidFill>
                <a:latin typeface="Calibri"/>
                <a:ea typeface="Calibri"/>
                <a:cs typeface="Calibri"/>
              </a:rPr>
              <a:t>Centralizing access for high-cost high-intensity services will allow for a more streamlined and consistent process by having highly trained MSHN staff facilitate access to services and supports that have complex eligibility requirements. </a:t>
            </a:r>
          </a:p>
          <a:p>
            <a:r>
              <a:rPr lang="en-US" sz="2000" dirty="0">
                <a:solidFill>
                  <a:schemeClr val="tx1"/>
                </a:solidFill>
                <a:latin typeface="Calibri"/>
                <a:ea typeface="Calibri"/>
                <a:cs typeface="Calibri"/>
              </a:rPr>
              <a:t>MSHN staff are uniquely positioned to seamlessly link and bridge referrals between behavioral health, substance use, and physical health systems of care for individuals with complex care needs, as well as facilitating transfers between different SUD levels of care.</a:t>
            </a:r>
            <a:r>
              <a:rPr lang="en-US" dirty="0">
                <a:solidFill>
                  <a:schemeClr val="tx1"/>
                </a:solidFill>
                <a:latin typeface="Calibri"/>
                <a:ea typeface="Calibri"/>
                <a:cs typeface="Calibri"/>
              </a:rPr>
              <a:t> </a:t>
            </a:r>
          </a:p>
        </p:txBody>
      </p:sp>
      <p:grpSp>
        <p:nvGrpSpPr>
          <p:cNvPr id="11" name="Group 10">
            <a:extLst>
              <a:ext uri="{FF2B5EF4-FFF2-40B4-BE49-F238E27FC236}">
                <a16:creationId xmlns:a16="http://schemas.microsoft.com/office/drawing/2014/main" id="{5D8C801F-4C25-025C-7756-316A7AB6FE67}"/>
              </a:ext>
            </a:extLst>
          </p:cNvPr>
          <p:cNvGrpSpPr/>
          <p:nvPr/>
        </p:nvGrpSpPr>
        <p:grpSpPr>
          <a:xfrm>
            <a:off x="739515" y="6225813"/>
            <a:ext cx="8307986" cy="547861"/>
            <a:chOff x="739515" y="6225813"/>
            <a:chExt cx="8307986" cy="547861"/>
          </a:xfrm>
        </p:grpSpPr>
        <p:pic>
          <p:nvPicPr>
            <p:cNvPr id="9" name="Picture 8" descr="Logo&#10;&#10;Description automatically generated">
              <a:extLst>
                <a:ext uri="{FF2B5EF4-FFF2-40B4-BE49-F238E27FC236}">
                  <a16:creationId xmlns:a16="http://schemas.microsoft.com/office/drawing/2014/main" id="{D9A983C5-3510-E276-7D73-808D4E4E6BCB}"/>
                </a:ext>
              </a:extLst>
            </p:cNvPr>
            <p:cNvPicPr>
              <a:picLocks noChangeAspect="1"/>
            </p:cNvPicPr>
            <p:nvPr/>
          </p:nvPicPr>
          <p:blipFill>
            <a:blip r:embed="rId2"/>
            <a:stretch>
              <a:fillRect/>
            </a:stretch>
          </p:blipFill>
          <p:spPr>
            <a:xfrm>
              <a:off x="739515" y="6225813"/>
              <a:ext cx="1519003" cy="477392"/>
            </a:xfrm>
            <a:prstGeom prst="rect">
              <a:avLst/>
            </a:prstGeom>
          </p:spPr>
        </p:pic>
        <p:sp>
          <p:nvSpPr>
            <p:cNvPr id="10" name="TextBox 9">
              <a:extLst>
                <a:ext uri="{FF2B5EF4-FFF2-40B4-BE49-F238E27FC236}">
                  <a16:creationId xmlns:a16="http://schemas.microsoft.com/office/drawing/2014/main" id="{59BFAD7A-8462-D973-A34C-B2B51C7F67A9}"/>
                </a:ext>
              </a:extLst>
            </p:cNvPr>
            <p:cNvSpPr txBox="1"/>
            <p:nvPr/>
          </p:nvSpPr>
          <p:spPr>
            <a:xfrm>
              <a:off x="6249650" y="6496675"/>
              <a:ext cx="2797851"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b="1" dirty="0">
                  <a:solidFill>
                    <a:srgbClr val="919E39"/>
                  </a:solidFill>
                  <a:latin typeface="Garamond"/>
                </a:rPr>
                <a:t>www.midstatehealthnetwork.org</a:t>
              </a:r>
              <a:endParaRPr lang="en-US" b="1">
                <a:latin typeface="Garamond"/>
              </a:endParaRPr>
            </a:p>
          </p:txBody>
        </p:sp>
      </p:grpSp>
    </p:spTree>
    <p:extLst>
      <p:ext uri="{BB962C8B-B14F-4D97-AF65-F5344CB8AC3E}">
        <p14:creationId xmlns:p14="http://schemas.microsoft.com/office/powerpoint/2010/main" val="367286975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4186</TotalTime>
  <Words>1135</Words>
  <Application>Microsoft Office PowerPoint</Application>
  <PresentationFormat>Widescreen</PresentationFormat>
  <Paragraphs>135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Garamond</vt:lpstr>
      <vt:lpstr>Roboto</vt:lpstr>
      <vt:lpstr>Trebuchet MS</vt:lpstr>
      <vt:lpstr>Wingdings 3</vt:lpstr>
      <vt:lpstr>Facet</vt:lpstr>
      <vt:lpstr>Quarterly SUD Provider Meeting</vt:lpstr>
      <vt:lpstr>Agenda</vt:lpstr>
      <vt:lpstr>Welcome  &amp;  MSHN General Remarks</vt:lpstr>
      <vt:lpstr>Network Adequacy Assessment</vt:lpstr>
      <vt:lpstr>Opioid Settlement Funds</vt:lpstr>
      <vt:lpstr>Overdose Prevention Engagement Network (OPEN) </vt:lpstr>
      <vt:lpstr>Partial Centralization for WM, Residential and Recovery Housing</vt:lpstr>
      <vt:lpstr>Partial Centralization</vt:lpstr>
      <vt:lpstr>Partial Centralization</vt:lpstr>
      <vt:lpstr>Partial Centralization</vt:lpstr>
      <vt:lpstr>Additional Information</vt:lpstr>
      <vt:lpstr>PowerPoint Presentation</vt:lpstr>
      <vt:lpstr>PACT Act &amp; VA Health Care  &amp; Benefits </vt:lpstr>
      <vt:lpstr>PACT Act &amp; VA Health Care  &amp; Benefits</vt:lpstr>
      <vt:lpstr>PACT Act &amp; VA Health Care  &amp; Benefits</vt:lpstr>
      <vt:lpstr>PACT Act &amp; VA Health Care  &amp; Benefits</vt:lpstr>
      <vt:lpstr>PowerPoint Presentation</vt:lpstr>
      <vt:lpstr>MSHN VIRTUAL TRAINING REMINDER Military and Veteran Culture Building Trust by Building Understanding   Wednesday, 7/31/24 ~9:30 AM - 11:30 AM  Scan the QR code to go directly  to the CMHA registration link.  Link to brochure: HERE </vt:lpstr>
      <vt:lpstr>Social Determinates of Health (SDOH) Data</vt:lpstr>
      <vt:lpstr>Housing and Employment Report</vt:lpstr>
      <vt:lpstr>BH-TEDS ‘S’ Update Record</vt:lpstr>
      <vt:lpstr>Questions?</vt:lpstr>
      <vt:lpstr>Upcoming SUD Provider Meetings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Mid-State Health Network Strategic Plan FY2022-2023  October 8, 2021</dc:title>
  <dc:creator>Sheryl Kletke</dc:creator>
  <cp:lastModifiedBy>Jodie Smith</cp:lastModifiedBy>
  <cp:revision>7513</cp:revision>
  <dcterms:created xsi:type="dcterms:W3CDTF">2021-10-05T13:06:53Z</dcterms:created>
  <dcterms:modified xsi:type="dcterms:W3CDTF">2024-07-23T16:14:34Z</dcterms:modified>
</cp:coreProperties>
</file>