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2" r:id="rId2"/>
    <p:sldId id="6084" r:id="rId3"/>
    <p:sldId id="6085" r:id="rId4"/>
    <p:sldId id="393" r:id="rId5"/>
    <p:sldId id="4688" r:id="rId6"/>
    <p:sldId id="4672" r:id="rId7"/>
    <p:sldId id="4690" r:id="rId8"/>
    <p:sldId id="4676" r:id="rId9"/>
    <p:sldId id="4677" r:id="rId10"/>
    <p:sldId id="4692" r:id="rId11"/>
    <p:sldId id="4683" r:id="rId12"/>
    <p:sldId id="4684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D6AA11-C461-B48F-350E-2DC62CEEFDDB}" name="Manderachia, Deb" initials="DM" userId="S::davalent@med.umich.edu::1fbc60ae-cba5-48d1-a3bc-0b83a58582a8" providerId="AD"/>
  <p188:author id="{FBFB1A75-384C-942C-E069-75FEC10E169B}" name="Skaff, Jessica" initials="JS" userId="S::jesskaff@med.umich.edu::1930a261-fb76-49b3-a368-2abdea853352" providerId="AD"/>
  <p188:author id="{30591EA2-4F96-3386-1437-F9D33BDF35B4}" name="Sulkowski, Lisa" initials="LS" userId="S::sulkowsl@med.umich.edu::f148d6a0-8d9e-44fc-bb5c-2e134456d309" providerId="AD"/>
  <p188:author id="{9C5D5CB6-3240-AE93-B481-4AA8B8BBA16D}" name="Lin, Lewei (Allison)" initials="LL" userId="S::leweil@med.umich.edu::a2ddc246-1587-47f2-a412-ca18600df963" providerId="AD"/>
  <p188:author id="{0CE9C2D7-B3F2-895D-009D-5BE4FBA4CCFC}" name="Coleman, Andrew" initials="AC" userId="S::andrco@med.umich.edu::f263e008-0909-42fe-837d-cd8ee2f053c8" providerId="AD"/>
  <p188:author id="{70EBCFE9-B499-D065-63A9-F59117293CA4}" name="Andrew Coleman" initials="AC" userId="Andrew Colema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FF"/>
    <a:srgbClr val="004A80"/>
    <a:srgbClr val="FACF0E"/>
    <a:srgbClr val="E8F0F2"/>
    <a:srgbClr val="FFFFFF"/>
    <a:srgbClr val="FDE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84" autoAdjust="0"/>
    <p:restoredTop sz="77754" autoAdjust="0"/>
  </p:normalViewPr>
  <p:slideViewPr>
    <p:cSldViewPr snapToGrid="0">
      <p:cViewPr varScale="1">
        <p:scale>
          <a:sx n="91" d="100"/>
          <a:sy n="91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AE833C-D63A-4D75-9EA5-95166293630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FBC754-4642-4E11-A273-D5E750410D46}">
      <dgm:prSet custT="1"/>
      <dgm:spPr>
        <a:solidFill>
          <a:srgbClr val="0094FF"/>
        </a:solidFill>
      </dgm:spPr>
      <dgm:t>
        <a:bodyPr/>
        <a:lstStyle/>
        <a:p>
          <a:pPr algn="ctr"/>
          <a:r>
            <a:rPr lang="en-US" sz="3200" dirty="0">
              <a:latin typeface="Aptos" panose="020B0004020202020204" pitchFamily="34" charset="0"/>
            </a:rPr>
            <a:t>What is working well? What could use some extra help?</a:t>
          </a:r>
        </a:p>
      </dgm:t>
    </dgm:pt>
    <dgm:pt modelId="{E44117EA-5163-476A-B4CC-D6CF5CC6F42B}" type="parTrans" cxnId="{D36C201C-52A3-4BF5-A389-9F3B348A5529}">
      <dgm:prSet/>
      <dgm:spPr/>
      <dgm:t>
        <a:bodyPr/>
        <a:lstStyle/>
        <a:p>
          <a:endParaRPr lang="en-US"/>
        </a:p>
      </dgm:t>
    </dgm:pt>
    <dgm:pt modelId="{565C8B89-21AC-4457-AED3-69BB042CCB2D}" type="sibTrans" cxnId="{D36C201C-52A3-4BF5-A389-9F3B348A5529}">
      <dgm:prSet/>
      <dgm:spPr/>
      <dgm:t>
        <a:bodyPr/>
        <a:lstStyle/>
        <a:p>
          <a:endParaRPr lang="en-US"/>
        </a:p>
      </dgm:t>
    </dgm:pt>
    <dgm:pt modelId="{E233D451-A206-42BC-939D-F310804C08E1}">
      <dgm:prSet custT="1"/>
      <dgm:spPr>
        <a:solidFill>
          <a:srgbClr val="FACF0E"/>
        </a:solidFill>
      </dgm:spPr>
      <dgm:t>
        <a:bodyPr/>
        <a:lstStyle/>
        <a:p>
          <a:pPr algn="ctr"/>
          <a:r>
            <a:rPr lang="en-US" sz="3200" dirty="0">
              <a:solidFill>
                <a:srgbClr val="004A80"/>
              </a:solidFill>
              <a:latin typeface="Aptos" panose="020B0004020202020204" pitchFamily="34" charset="0"/>
            </a:rPr>
            <a:t>What resources do you wish you had more access to for supporting patients who use substances?</a:t>
          </a:r>
        </a:p>
      </dgm:t>
    </dgm:pt>
    <dgm:pt modelId="{03D77DB6-9D2C-4145-8EC0-0C10B5B5E689}" type="parTrans" cxnId="{33120AF3-6B51-449C-B5D5-20657F75D614}">
      <dgm:prSet/>
      <dgm:spPr/>
      <dgm:t>
        <a:bodyPr/>
        <a:lstStyle/>
        <a:p>
          <a:endParaRPr lang="en-US"/>
        </a:p>
      </dgm:t>
    </dgm:pt>
    <dgm:pt modelId="{777BBBE8-ECDF-4DC0-911C-D67C92147116}" type="sibTrans" cxnId="{33120AF3-6B51-449C-B5D5-20657F75D614}">
      <dgm:prSet/>
      <dgm:spPr/>
      <dgm:t>
        <a:bodyPr/>
        <a:lstStyle/>
        <a:p>
          <a:endParaRPr lang="en-US"/>
        </a:p>
      </dgm:t>
    </dgm:pt>
    <dgm:pt modelId="{997CA306-2559-4D2E-B344-0E567A89B60E}" type="pres">
      <dgm:prSet presAssocID="{49AE833C-D63A-4D75-9EA5-95166293630B}" presName="linear" presStyleCnt="0">
        <dgm:presLayoutVars>
          <dgm:animLvl val="lvl"/>
          <dgm:resizeHandles val="exact"/>
        </dgm:presLayoutVars>
      </dgm:prSet>
      <dgm:spPr/>
    </dgm:pt>
    <dgm:pt modelId="{1ED7CC1F-57DA-4D54-AF6C-2DAB07C3F211}" type="pres">
      <dgm:prSet presAssocID="{46FBC754-4642-4E11-A273-D5E750410D4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52C7072-B243-4C5E-BB59-F5EC7C425B5D}" type="pres">
      <dgm:prSet presAssocID="{565C8B89-21AC-4457-AED3-69BB042CCB2D}" presName="spacer" presStyleCnt="0"/>
      <dgm:spPr/>
    </dgm:pt>
    <dgm:pt modelId="{BAD0E7AF-BDA4-4D58-A334-78836082CC8E}" type="pres">
      <dgm:prSet presAssocID="{E233D451-A206-42BC-939D-F310804C08E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4E8960B-8B8C-4B26-9CDE-8E964616F557}" type="presOf" srcId="{46FBC754-4642-4E11-A273-D5E750410D46}" destId="{1ED7CC1F-57DA-4D54-AF6C-2DAB07C3F211}" srcOrd="0" destOrd="0" presId="urn:microsoft.com/office/officeart/2005/8/layout/vList2"/>
    <dgm:cxn modelId="{D36C201C-52A3-4BF5-A389-9F3B348A5529}" srcId="{49AE833C-D63A-4D75-9EA5-95166293630B}" destId="{46FBC754-4642-4E11-A273-D5E750410D46}" srcOrd="0" destOrd="0" parTransId="{E44117EA-5163-476A-B4CC-D6CF5CC6F42B}" sibTransId="{565C8B89-21AC-4457-AED3-69BB042CCB2D}"/>
    <dgm:cxn modelId="{6FB59C64-E459-45A5-9EED-4AEABBB09FBD}" type="presOf" srcId="{49AE833C-D63A-4D75-9EA5-95166293630B}" destId="{997CA306-2559-4D2E-B344-0E567A89B60E}" srcOrd="0" destOrd="0" presId="urn:microsoft.com/office/officeart/2005/8/layout/vList2"/>
    <dgm:cxn modelId="{604A5F7B-73F0-45AB-A740-62A03F2D0C52}" type="presOf" srcId="{E233D451-A206-42BC-939D-F310804C08E1}" destId="{BAD0E7AF-BDA4-4D58-A334-78836082CC8E}" srcOrd="0" destOrd="0" presId="urn:microsoft.com/office/officeart/2005/8/layout/vList2"/>
    <dgm:cxn modelId="{33120AF3-6B51-449C-B5D5-20657F75D614}" srcId="{49AE833C-D63A-4D75-9EA5-95166293630B}" destId="{E233D451-A206-42BC-939D-F310804C08E1}" srcOrd="1" destOrd="0" parTransId="{03D77DB6-9D2C-4145-8EC0-0C10B5B5E689}" sibTransId="{777BBBE8-ECDF-4DC0-911C-D67C92147116}"/>
    <dgm:cxn modelId="{1A62F215-27B8-4A70-B8FF-93A9E58C7258}" type="presParOf" srcId="{997CA306-2559-4D2E-B344-0E567A89B60E}" destId="{1ED7CC1F-57DA-4D54-AF6C-2DAB07C3F211}" srcOrd="0" destOrd="0" presId="urn:microsoft.com/office/officeart/2005/8/layout/vList2"/>
    <dgm:cxn modelId="{5E50319C-C0C4-4F25-AA1B-A8BC934BDB32}" type="presParOf" srcId="{997CA306-2559-4D2E-B344-0E567A89B60E}" destId="{B52C7072-B243-4C5E-BB59-F5EC7C425B5D}" srcOrd="1" destOrd="0" presId="urn:microsoft.com/office/officeart/2005/8/layout/vList2"/>
    <dgm:cxn modelId="{C9102504-F274-4F92-8F14-631CFE5F60A4}" type="presParOf" srcId="{997CA306-2559-4D2E-B344-0E567A89B60E}" destId="{BAD0E7AF-BDA4-4D58-A334-78836082CC8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59972E-29D7-4F3F-A055-8A32576F615A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CF5E4639-B766-4446-BA28-9545BE347164}">
      <dgm:prSet phldrT="[Text]"/>
      <dgm:spPr>
        <a:xfrm rot="10800000">
          <a:off x="1093583" y="512132"/>
          <a:ext cx="3935180" cy="409565"/>
        </a:xfrm>
        <a:prstGeom prst="homePlate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2. Implementation support tailored to needs of your clinic with our Hub Champion</a:t>
          </a:r>
        </a:p>
      </dgm:t>
    </dgm:pt>
    <dgm:pt modelId="{80232510-A668-4951-93AE-A9FC07124B5D}" type="parTrans" cxnId="{DB31119C-BA59-487C-898D-4D9763663534}">
      <dgm:prSet/>
      <dgm:spPr/>
      <dgm:t>
        <a:bodyPr/>
        <a:lstStyle/>
        <a:p>
          <a:endParaRPr lang="en-US"/>
        </a:p>
      </dgm:t>
    </dgm:pt>
    <dgm:pt modelId="{E111819B-1918-407F-80D3-3CB8ACEA0064}" type="sibTrans" cxnId="{DB31119C-BA59-487C-898D-4D9763663534}">
      <dgm:prSet/>
      <dgm:spPr/>
      <dgm:t>
        <a:bodyPr/>
        <a:lstStyle/>
        <a:p>
          <a:endParaRPr lang="en-US"/>
        </a:p>
      </dgm:t>
    </dgm:pt>
    <dgm:pt modelId="{F45CFED8-1864-453B-B741-0B95328B7040}">
      <dgm:prSet phldrT="[Text]"/>
      <dgm:spPr>
        <a:xfrm rot="10800000">
          <a:off x="1093583" y="1024089"/>
          <a:ext cx="3935180" cy="409565"/>
        </a:xfrm>
        <a:prstGeom prst="homePlate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1100" b="1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3. Free Resources for your patients - Service Navigator, tele-counseling, transportation cards</a:t>
          </a:r>
        </a:p>
      </dgm:t>
    </dgm:pt>
    <dgm:pt modelId="{DF05F541-5BCE-42E9-AAB2-3C147D193938}" type="parTrans" cxnId="{5D392DAC-A7D1-440A-96A2-B7AEED588E02}">
      <dgm:prSet/>
      <dgm:spPr/>
      <dgm:t>
        <a:bodyPr/>
        <a:lstStyle/>
        <a:p>
          <a:endParaRPr lang="en-US"/>
        </a:p>
      </dgm:t>
    </dgm:pt>
    <dgm:pt modelId="{8632DBAD-25C5-47FA-9B87-253AD7088B16}" type="sibTrans" cxnId="{5D392DAC-A7D1-440A-96A2-B7AEED588E02}">
      <dgm:prSet/>
      <dgm:spPr/>
      <dgm:t>
        <a:bodyPr/>
        <a:lstStyle/>
        <a:p>
          <a:endParaRPr lang="en-US"/>
        </a:p>
      </dgm:t>
    </dgm:pt>
    <dgm:pt modelId="{9F6693DB-BA1C-4E46-B414-3B40EB83B95D}">
      <dgm:prSet phldrT="[Text]"/>
      <dgm:spPr>
        <a:xfrm rot="10800000">
          <a:off x="1093583" y="175"/>
          <a:ext cx="3935180" cy="409565"/>
        </a:xfr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1. Monthly case-based education/training for your clinic staff</a:t>
          </a:r>
        </a:p>
      </dgm:t>
    </dgm:pt>
    <dgm:pt modelId="{F95C256A-9A13-4071-AB2D-1BEC3AE74352}" type="parTrans" cxnId="{482D000C-9370-4A77-B6C5-44FBE637DC50}">
      <dgm:prSet/>
      <dgm:spPr/>
      <dgm:t>
        <a:bodyPr/>
        <a:lstStyle/>
        <a:p>
          <a:endParaRPr lang="en-US"/>
        </a:p>
      </dgm:t>
    </dgm:pt>
    <dgm:pt modelId="{02DF925C-9056-46B0-AB20-6C404713FE41}" type="sibTrans" cxnId="{482D000C-9370-4A77-B6C5-44FBE637DC50}">
      <dgm:prSet/>
      <dgm:spPr/>
      <dgm:t>
        <a:bodyPr/>
        <a:lstStyle/>
        <a:p>
          <a:endParaRPr lang="en-US"/>
        </a:p>
      </dgm:t>
    </dgm:pt>
    <dgm:pt modelId="{35C500E6-8BF3-4635-99DE-F328FE883F00}" type="pres">
      <dgm:prSet presAssocID="{3559972E-29D7-4F3F-A055-8A32576F615A}" presName="linearFlow" presStyleCnt="0">
        <dgm:presLayoutVars>
          <dgm:dir/>
          <dgm:resizeHandles val="exact"/>
        </dgm:presLayoutVars>
      </dgm:prSet>
      <dgm:spPr/>
    </dgm:pt>
    <dgm:pt modelId="{F0B70759-EF48-44E4-BF71-D42EB20E92A4}" type="pres">
      <dgm:prSet presAssocID="{9F6693DB-BA1C-4E46-B414-3B40EB83B95D}" presName="composite" presStyleCnt="0"/>
      <dgm:spPr/>
    </dgm:pt>
    <dgm:pt modelId="{99FC6A47-1E54-425C-B740-65C21470C3FB}" type="pres">
      <dgm:prSet presAssocID="{9F6693DB-BA1C-4E46-B414-3B40EB83B95D}" presName="imgShp" presStyleLbl="fgImgPlace1" presStyleIdx="0" presStyleCnt="3" custLinFactNeighborX="-63119" custLinFactNeighborY="-820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816B11D6-5ACC-4E28-BB0D-4CF6413076EB}" type="pres">
      <dgm:prSet presAssocID="{9F6693DB-BA1C-4E46-B414-3B40EB83B95D}" presName="txShp" presStyleLbl="node1" presStyleIdx="0" presStyleCnt="3">
        <dgm:presLayoutVars>
          <dgm:bulletEnabled val="1"/>
        </dgm:presLayoutVars>
      </dgm:prSet>
      <dgm:spPr>
        <a:prstGeom prst="homePlate">
          <a:avLst/>
        </a:prstGeom>
      </dgm:spPr>
    </dgm:pt>
    <dgm:pt modelId="{A8EC0025-1E61-4B2C-9112-F3DC0AD61BBF}" type="pres">
      <dgm:prSet presAssocID="{02DF925C-9056-46B0-AB20-6C404713FE41}" presName="spacing" presStyleCnt="0"/>
      <dgm:spPr/>
    </dgm:pt>
    <dgm:pt modelId="{E33CEAA9-F081-4B41-93BC-81A4E7909C91}" type="pres">
      <dgm:prSet presAssocID="{CF5E4639-B766-4446-BA28-9545BE347164}" presName="composite" presStyleCnt="0"/>
      <dgm:spPr/>
    </dgm:pt>
    <dgm:pt modelId="{0AD35CB5-9403-408E-8076-CD101E67334F}" type="pres">
      <dgm:prSet presAssocID="{CF5E4639-B766-4446-BA28-9545BE347164}" presName="imgShp" presStyleLbl="fgImgPlace1" presStyleIdx="1" presStyleCnt="3" custLinFactNeighborX="-55766" custLinFactNeighborY="-4110"/>
      <dgm:spPr>
        <a:xfrm>
          <a:off x="660402" y="495299"/>
          <a:ext cx="409565" cy="40956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7344B94D-6507-40DB-B6F6-996E5FD63173}" type="pres">
      <dgm:prSet presAssocID="{CF5E4639-B766-4446-BA28-9545BE347164}" presName="txShp" presStyleLbl="node1" presStyleIdx="1" presStyleCnt="3">
        <dgm:presLayoutVars>
          <dgm:bulletEnabled val="1"/>
        </dgm:presLayoutVars>
      </dgm:prSet>
      <dgm:spPr/>
    </dgm:pt>
    <dgm:pt modelId="{951DFB1C-D658-4A5E-B671-FA79D53CE16D}" type="pres">
      <dgm:prSet presAssocID="{E111819B-1918-407F-80D3-3CB8ACEA0064}" presName="spacing" presStyleCnt="0"/>
      <dgm:spPr/>
    </dgm:pt>
    <dgm:pt modelId="{5B409F75-5351-4088-8D5D-FDE9FB8D76F8}" type="pres">
      <dgm:prSet presAssocID="{F45CFED8-1864-453B-B741-0B95328B7040}" presName="composite" presStyleCnt="0"/>
      <dgm:spPr/>
    </dgm:pt>
    <dgm:pt modelId="{7DC4543A-80A8-40EE-832F-E9718B57E4F9}" type="pres">
      <dgm:prSet presAssocID="{F45CFED8-1864-453B-B741-0B95328B7040}" presName="imgShp" presStyleLbl="fgImgPlace1" presStyleIdx="2" presStyleCnt="3" custLinFactNeighborX="-55815" custLinFactNeighborY="-4609"/>
      <dgm:spPr>
        <a:xfrm>
          <a:off x="660201" y="1005212"/>
          <a:ext cx="409565" cy="40956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Programmer female with solid fill"/>
        </a:ext>
      </dgm:extLst>
    </dgm:pt>
    <dgm:pt modelId="{99CBCA85-8D2B-4773-B78D-D2BDC6CBB57D}" type="pres">
      <dgm:prSet presAssocID="{F45CFED8-1864-453B-B741-0B95328B7040}" presName="txShp" presStyleLbl="node1" presStyleIdx="2" presStyleCnt="3">
        <dgm:presLayoutVars>
          <dgm:bulletEnabled val="1"/>
        </dgm:presLayoutVars>
      </dgm:prSet>
      <dgm:spPr/>
    </dgm:pt>
  </dgm:ptLst>
  <dgm:cxnLst>
    <dgm:cxn modelId="{482D000C-9370-4A77-B6C5-44FBE637DC50}" srcId="{3559972E-29D7-4F3F-A055-8A32576F615A}" destId="{9F6693DB-BA1C-4E46-B414-3B40EB83B95D}" srcOrd="0" destOrd="0" parTransId="{F95C256A-9A13-4071-AB2D-1BEC3AE74352}" sibTransId="{02DF925C-9056-46B0-AB20-6C404713FE41}"/>
    <dgm:cxn modelId="{03AD9F4B-3E27-42E1-BF54-7D4387F46309}" type="presOf" srcId="{3559972E-29D7-4F3F-A055-8A32576F615A}" destId="{35C500E6-8BF3-4635-99DE-F328FE883F00}" srcOrd="0" destOrd="0" presId="urn:microsoft.com/office/officeart/2005/8/layout/vList3"/>
    <dgm:cxn modelId="{1B7C3C61-4218-482B-A6B3-DBB936322FAF}" type="presOf" srcId="{CF5E4639-B766-4446-BA28-9545BE347164}" destId="{7344B94D-6507-40DB-B6F6-996E5FD63173}" srcOrd="0" destOrd="0" presId="urn:microsoft.com/office/officeart/2005/8/layout/vList3"/>
    <dgm:cxn modelId="{DB31119C-BA59-487C-898D-4D9763663534}" srcId="{3559972E-29D7-4F3F-A055-8A32576F615A}" destId="{CF5E4639-B766-4446-BA28-9545BE347164}" srcOrd="1" destOrd="0" parTransId="{80232510-A668-4951-93AE-A9FC07124B5D}" sibTransId="{E111819B-1918-407F-80D3-3CB8ACEA0064}"/>
    <dgm:cxn modelId="{5D392DAC-A7D1-440A-96A2-B7AEED588E02}" srcId="{3559972E-29D7-4F3F-A055-8A32576F615A}" destId="{F45CFED8-1864-453B-B741-0B95328B7040}" srcOrd="2" destOrd="0" parTransId="{DF05F541-5BCE-42E9-AAB2-3C147D193938}" sibTransId="{8632DBAD-25C5-47FA-9B87-253AD7088B16}"/>
    <dgm:cxn modelId="{8DBA4CD2-8EAB-452C-BAAE-5B5D70431BF6}" type="presOf" srcId="{9F6693DB-BA1C-4E46-B414-3B40EB83B95D}" destId="{816B11D6-5ACC-4E28-BB0D-4CF6413076EB}" srcOrd="0" destOrd="0" presId="urn:microsoft.com/office/officeart/2005/8/layout/vList3"/>
    <dgm:cxn modelId="{75DF7BF1-ED87-4100-83C6-80ABF29CA0F9}" type="presOf" srcId="{F45CFED8-1864-453B-B741-0B95328B7040}" destId="{99CBCA85-8D2B-4773-B78D-D2BDC6CBB57D}" srcOrd="0" destOrd="0" presId="urn:microsoft.com/office/officeart/2005/8/layout/vList3"/>
    <dgm:cxn modelId="{E5B4EC3F-BD79-4D4E-BC5D-11DF8A2DD1E9}" type="presParOf" srcId="{35C500E6-8BF3-4635-99DE-F328FE883F00}" destId="{F0B70759-EF48-44E4-BF71-D42EB20E92A4}" srcOrd="0" destOrd="0" presId="urn:microsoft.com/office/officeart/2005/8/layout/vList3"/>
    <dgm:cxn modelId="{CAF7FC66-4D7B-4AE8-B0FD-6157E897C663}" type="presParOf" srcId="{F0B70759-EF48-44E4-BF71-D42EB20E92A4}" destId="{99FC6A47-1E54-425C-B740-65C21470C3FB}" srcOrd="0" destOrd="0" presId="urn:microsoft.com/office/officeart/2005/8/layout/vList3"/>
    <dgm:cxn modelId="{696CFD18-9361-4837-A432-0F29B6001CA8}" type="presParOf" srcId="{F0B70759-EF48-44E4-BF71-D42EB20E92A4}" destId="{816B11D6-5ACC-4E28-BB0D-4CF6413076EB}" srcOrd="1" destOrd="0" presId="urn:microsoft.com/office/officeart/2005/8/layout/vList3"/>
    <dgm:cxn modelId="{27AC5383-C867-45ED-984A-62C80196AFDB}" type="presParOf" srcId="{35C500E6-8BF3-4635-99DE-F328FE883F00}" destId="{A8EC0025-1E61-4B2C-9112-F3DC0AD61BBF}" srcOrd="1" destOrd="0" presId="urn:microsoft.com/office/officeart/2005/8/layout/vList3"/>
    <dgm:cxn modelId="{3351AE3E-647F-4231-81EC-39A04827669F}" type="presParOf" srcId="{35C500E6-8BF3-4635-99DE-F328FE883F00}" destId="{E33CEAA9-F081-4B41-93BC-81A4E7909C91}" srcOrd="2" destOrd="0" presId="urn:microsoft.com/office/officeart/2005/8/layout/vList3"/>
    <dgm:cxn modelId="{3D6C3236-B5DE-4DD8-AF01-A1E6CD7C4875}" type="presParOf" srcId="{E33CEAA9-F081-4B41-93BC-81A4E7909C91}" destId="{0AD35CB5-9403-408E-8076-CD101E67334F}" srcOrd="0" destOrd="0" presId="urn:microsoft.com/office/officeart/2005/8/layout/vList3"/>
    <dgm:cxn modelId="{20B08C6E-8205-4154-8A4E-C1DB53A57D8F}" type="presParOf" srcId="{E33CEAA9-F081-4B41-93BC-81A4E7909C91}" destId="{7344B94D-6507-40DB-B6F6-996E5FD63173}" srcOrd="1" destOrd="0" presId="urn:microsoft.com/office/officeart/2005/8/layout/vList3"/>
    <dgm:cxn modelId="{E354DBA9-041C-44AF-BCBE-5E107F3C5510}" type="presParOf" srcId="{35C500E6-8BF3-4635-99DE-F328FE883F00}" destId="{951DFB1C-D658-4A5E-B671-FA79D53CE16D}" srcOrd="3" destOrd="0" presId="urn:microsoft.com/office/officeart/2005/8/layout/vList3"/>
    <dgm:cxn modelId="{2FAFFC85-6F62-4B15-B430-B2D6CB51E37B}" type="presParOf" srcId="{35C500E6-8BF3-4635-99DE-F328FE883F00}" destId="{5B409F75-5351-4088-8D5D-FDE9FB8D76F8}" srcOrd="4" destOrd="0" presId="urn:microsoft.com/office/officeart/2005/8/layout/vList3"/>
    <dgm:cxn modelId="{96D14815-1DAC-4722-8A60-5C719A4405A7}" type="presParOf" srcId="{5B409F75-5351-4088-8D5D-FDE9FB8D76F8}" destId="{7DC4543A-80A8-40EE-832F-E9718B57E4F9}" srcOrd="0" destOrd="0" presId="urn:microsoft.com/office/officeart/2005/8/layout/vList3"/>
    <dgm:cxn modelId="{BBF66EE4-0C83-4DE1-B5FE-2BD66FBD395E}" type="presParOf" srcId="{5B409F75-5351-4088-8D5D-FDE9FB8D76F8}" destId="{99CBCA85-8D2B-4773-B78D-D2BDC6CBB5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7CC1F-57DA-4D54-AF6C-2DAB07C3F211}">
      <dsp:nvSpPr>
        <dsp:cNvPr id="0" name=""/>
        <dsp:cNvSpPr/>
      </dsp:nvSpPr>
      <dsp:spPr>
        <a:xfrm>
          <a:off x="0" y="968837"/>
          <a:ext cx="6797675" cy="1762518"/>
        </a:xfrm>
        <a:prstGeom prst="roundRect">
          <a:avLst/>
        </a:prstGeom>
        <a:solidFill>
          <a:srgbClr val="0094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ptos" panose="020B0004020202020204" pitchFamily="34" charset="0"/>
            </a:rPr>
            <a:t>What is working well? What could use some extra help?</a:t>
          </a:r>
        </a:p>
      </dsp:txBody>
      <dsp:txXfrm>
        <a:off x="86039" y="1054876"/>
        <a:ext cx="6625597" cy="1590440"/>
      </dsp:txXfrm>
    </dsp:sp>
    <dsp:sp modelId="{BAD0E7AF-BDA4-4D58-A334-78836082CC8E}">
      <dsp:nvSpPr>
        <dsp:cNvPr id="0" name=""/>
        <dsp:cNvSpPr/>
      </dsp:nvSpPr>
      <dsp:spPr>
        <a:xfrm>
          <a:off x="0" y="2918556"/>
          <a:ext cx="6797675" cy="1762518"/>
        </a:xfrm>
        <a:prstGeom prst="roundRect">
          <a:avLst/>
        </a:prstGeom>
        <a:solidFill>
          <a:srgbClr val="FACF0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4A80"/>
              </a:solidFill>
              <a:latin typeface="Aptos" panose="020B0004020202020204" pitchFamily="34" charset="0"/>
            </a:rPr>
            <a:t>What resources do you wish you had more access to for supporting patients who use substances?</a:t>
          </a:r>
        </a:p>
      </dsp:txBody>
      <dsp:txXfrm>
        <a:off x="86039" y="3004595"/>
        <a:ext cx="6625597" cy="1590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B11D6-5ACC-4E28-BB0D-4CF6413076EB}">
      <dsp:nvSpPr>
        <dsp:cNvPr id="0" name=""/>
        <dsp:cNvSpPr/>
      </dsp:nvSpPr>
      <dsp:spPr>
        <a:xfrm rot="10800000">
          <a:off x="1876597" y="1027"/>
          <a:ext cx="6454467" cy="1003392"/>
        </a:xfrm>
        <a:prstGeom prst="homePlate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46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1. Monthly case-based education/training for your clinic staff</a:t>
          </a:r>
        </a:p>
      </dsp:txBody>
      <dsp:txXfrm rot="10800000">
        <a:off x="2127445" y="1027"/>
        <a:ext cx="6203619" cy="1003392"/>
      </dsp:txXfrm>
    </dsp:sp>
    <dsp:sp modelId="{99FC6A47-1E54-425C-B740-65C21470C3FB}">
      <dsp:nvSpPr>
        <dsp:cNvPr id="0" name=""/>
        <dsp:cNvSpPr/>
      </dsp:nvSpPr>
      <dsp:spPr>
        <a:xfrm>
          <a:off x="741570" y="0"/>
          <a:ext cx="1003392" cy="1003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4B94D-6507-40DB-B6F6-996E5FD63173}">
      <dsp:nvSpPr>
        <dsp:cNvPr id="0" name=""/>
        <dsp:cNvSpPr/>
      </dsp:nvSpPr>
      <dsp:spPr>
        <a:xfrm rot="10800000">
          <a:off x="1876597" y="1279207"/>
          <a:ext cx="6454467" cy="1003392"/>
        </a:xfrm>
        <a:prstGeom prst="homePlate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46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2. Implementation support tailored to needs of your clinic with our Hub Champion</a:t>
          </a:r>
        </a:p>
      </dsp:txBody>
      <dsp:txXfrm rot="10800000">
        <a:off x="2127445" y="1279207"/>
        <a:ext cx="6203619" cy="1003392"/>
      </dsp:txXfrm>
    </dsp:sp>
    <dsp:sp modelId="{0AD35CB5-9403-408E-8076-CD101E67334F}">
      <dsp:nvSpPr>
        <dsp:cNvPr id="0" name=""/>
        <dsp:cNvSpPr/>
      </dsp:nvSpPr>
      <dsp:spPr>
        <a:xfrm>
          <a:off x="815349" y="1237968"/>
          <a:ext cx="1003392" cy="100339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BCA85-8D2B-4773-B78D-D2BDC6CBB57D}">
      <dsp:nvSpPr>
        <dsp:cNvPr id="0" name=""/>
        <dsp:cNvSpPr/>
      </dsp:nvSpPr>
      <dsp:spPr>
        <a:xfrm rot="10800000">
          <a:off x="1876597" y="2557387"/>
          <a:ext cx="6454467" cy="1003392"/>
        </a:xfrm>
        <a:prstGeom prst="homePlate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46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3. Free Resources for your patients - Service Navigator, tele-counseling, transportation cards</a:t>
          </a:r>
        </a:p>
      </dsp:txBody>
      <dsp:txXfrm rot="10800000">
        <a:off x="2127445" y="2557387"/>
        <a:ext cx="6203619" cy="1003392"/>
      </dsp:txXfrm>
    </dsp:sp>
    <dsp:sp modelId="{7DC4543A-80A8-40EE-832F-E9718B57E4F9}">
      <dsp:nvSpPr>
        <dsp:cNvPr id="0" name=""/>
        <dsp:cNvSpPr/>
      </dsp:nvSpPr>
      <dsp:spPr>
        <a:xfrm>
          <a:off x="814857" y="2511141"/>
          <a:ext cx="1003392" cy="100339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AAAE-8EF4-4BB9-B38E-851C9D317F97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CA85C-A229-4BCA-ABB8-64C77E1FE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9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CHRPStudyUM &lt;CHRPStudyUM@med.umich.edu&gt;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167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520E5-9DD6-41C2-817A-CC47864A87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8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CHRP is funded by NIH and very different. Broad overview of the goals of CHRP and why the team has an interest in rural addiction care</a:t>
            </a:r>
          </a:p>
          <a:p>
            <a:r>
              <a:rPr lang="en-US" dirty="0"/>
              <a:t>Review Hub and Spoke model</a:t>
            </a:r>
          </a:p>
          <a:p>
            <a:r>
              <a:rPr lang="en-US" dirty="0"/>
              <a:t>NIH – there are assessments and requirements – this is rare opportunity from NIH to put into practice a new program and test it</a:t>
            </a:r>
          </a:p>
          <a:p>
            <a:r>
              <a:rPr lang="en-US" dirty="0"/>
              <a:t>Goal – impact readiness and knowledge in HR and prevention </a:t>
            </a:r>
          </a:p>
          <a:p>
            <a:pPr lvl="1"/>
            <a:r>
              <a:rPr lang="en-US" dirty="0"/>
              <a:t>Get your clinic more comfortable with substance work, risk reduction</a:t>
            </a:r>
          </a:p>
          <a:p>
            <a:pPr lvl="1"/>
            <a:r>
              <a:rPr lang="en-US" dirty="0"/>
              <a:t>2 Goals for clinic </a:t>
            </a:r>
          </a:p>
          <a:p>
            <a:pPr lvl="2"/>
            <a:r>
              <a:rPr lang="en-US" dirty="0"/>
              <a:t>OD prevention and HR </a:t>
            </a:r>
          </a:p>
          <a:p>
            <a:pPr lvl="3"/>
            <a:r>
              <a:rPr lang="en-US" dirty="0"/>
              <a:t>Ex – naloxone procedures</a:t>
            </a:r>
          </a:p>
          <a:p>
            <a:pPr lvl="2"/>
            <a:r>
              <a:rPr lang="en-US" dirty="0"/>
              <a:t>Other Sub related goal that our experts can help with</a:t>
            </a:r>
          </a:p>
          <a:p>
            <a:r>
              <a:rPr lang="en-US" dirty="0"/>
              <a:t>CHRP is all about building networks across rural MI and support feasibility and sustainability of SUD care across the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0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263B-FC04-670A-D216-C60C1532A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F40BA-AAB6-545A-F16B-30E08B714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3EA31-71B2-D666-BBFB-C37C0F018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 been informed by CAB members from all over the state – people with lived experience and other providers/advocates</a:t>
            </a:r>
          </a:p>
          <a:p>
            <a:endParaRPr lang="en-US" dirty="0"/>
          </a:p>
          <a:p>
            <a:r>
              <a:rPr lang="en-US" dirty="0"/>
              <a:t>We are aware that each region has their own resources, strengths and needs – so this intervention focuses on the clinic’s being the experts and utilizing our added support to work towards goals around overdose prevention and risk reduction.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5F300-841B-EC5B-110C-A3D5902CC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33543-33EF-1E4A-88EC-80BF1F8401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73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*Reference email sent to Allison before meeting*, what the site is, services provided, service area, qualitative information (if qual completed)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8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928AA-D052-9A53-9B2F-F347A34A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B3A652-DDC9-4DC6-F559-652A4792A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1828D-C7F9-26CB-45AE-8B3DEDD23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CHRP: toolkit of strategies and materials to assist clinics in harm reduction and addiction prevention services</a:t>
            </a:r>
          </a:p>
          <a:p>
            <a:r>
              <a:rPr lang="en-US" dirty="0"/>
              <a:t>If you sign on to CHRP: free partnership with specialists to help you implement things to help address the needs of patients who use substances and the staff who encounter them. </a:t>
            </a:r>
          </a:p>
          <a:p>
            <a:r>
              <a:rPr lang="en-US" dirty="0"/>
              <a:t>CHRP is a toolkit of options to help. You choose what is most helpful and realistic.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210FC-0B83-A9CB-1A24-5F0D27888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1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CCAB0-E1DB-7B9A-C23C-4AF2AD1F0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F9D69-4B39-BD22-B296-AEDDDF539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D3D35-558C-0BF2-7032-B05C77B46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Components</a:t>
            </a:r>
          </a:p>
          <a:p>
            <a:r>
              <a:rPr lang="en-US" dirty="0"/>
              <a:t>Focus discussion on not just medical/clinical staff, but also support and admin staff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7AEEE-E5E9-5E80-6CA8-A6ECB44FD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4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176FC-FC1E-671D-C230-95CF0C4CA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0C49F-D947-8CA9-72E6-B361B5BAB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B705E-D645-6329-6684-FEECF3A85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Funded by NIH</a:t>
            </a:r>
          </a:p>
          <a:p>
            <a:r>
              <a:rPr lang="en-US" dirty="0"/>
              <a:t>Review Hub and Spoke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Place significant emphasis on the community building aspect of CHRP. Spokes to become Hubs in the future.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68DD4-BF8D-14EF-F7F3-AE3534516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01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31BA7-4ED7-D21A-94CC-0E3B607FD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07F19-B024-8E6B-1B84-EEC80E51E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2E4CC-5775-A3B1-3A92-1F9B1FCD9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lots of discussion here – address any questions</a:t>
            </a:r>
          </a:p>
          <a:p>
            <a:endParaRPr lang="en-US" dirty="0"/>
          </a:p>
          <a:p>
            <a:r>
              <a:rPr lang="en-US" dirty="0"/>
              <a:t>Assessments are collected through 30m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EE82-11F2-F856-E3EA-B1BE7D222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04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D9658-2E3B-7836-3B72-396E5AAA2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4296F-4F5B-BF4E-996C-E26540441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38DB-95C7-9710-4146-FD84AB41C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have 4 cohorts that start every 6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5C1FC-3E03-3499-2FDC-765E49D2A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CA85C-A229-4BCA-ABB8-64C77E1FEA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0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yellow logo&#10;&#10;AI-generated content may be incorrect.">
            <a:extLst>
              <a:ext uri="{FF2B5EF4-FFF2-40B4-BE49-F238E27FC236}">
                <a16:creationId xmlns:a16="http://schemas.microsoft.com/office/drawing/2014/main" id="{28595214-C407-7A6B-3450-C6D587E97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3" y="33090"/>
            <a:ext cx="1670734" cy="16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0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7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her-figure_no-sig-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5"/>
          </p:nvPr>
        </p:nvSpPr>
        <p:spPr>
          <a:xfrm>
            <a:off x="1574351" y="1600221"/>
            <a:ext cx="8128900" cy="4114779"/>
          </a:xfrm>
        </p:spPr>
        <p:txBody>
          <a:bodyPr/>
          <a:lstStyle>
            <a:lvl1pPr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7118" y="6446488"/>
            <a:ext cx="8683367" cy="285509"/>
          </a:xfrm>
        </p:spPr>
        <p:txBody>
          <a:bodyPr anchor="b" anchorCtr="0">
            <a:noAutofit/>
          </a:bodyPr>
          <a:lstStyle>
            <a:lvl1pPr marL="83344" indent="-83344">
              <a:spcBef>
                <a:spcPts val="225"/>
              </a:spcBef>
              <a:buNone/>
              <a:defRPr sz="825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255988" indent="0">
              <a:buNone/>
              <a:defRPr/>
            </a:lvl2pPr>
            <a:lvl3pPr marL="764126" indent="0">
              <a:buNone/>
              <a:defRPr/>
            </a:lvl3pPr>
            <a:lvl4pPr marL="1146188" indent="0">
              <a:buNone/>
              <a:defRPr/>
            </a:lvl4pPr>
            <a:lvl5pPr marL="1528250" indent="0">
              <a:buNone/>
              <a:defRPr/>
            </a:lvl5pPr>
          </a:lstStyle>
          <a:p>
            <a:pPr lvl="0"/>
            <a:r>
              <a:rPr lang="en-US" dirty="0"/>
              <a:t>Notes: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27" y="67236"/>
            <a:ext cx="838200" cy="195158"/>
          </a:xfrm>
        </p:spPr>
        <p:txBody>
          <a:bodyPr wrap="square" anchor="b" anchorCtr="0">
            <a:noAutofit/>
          </a:bodyPr>
          <a:lstStyle>
            <a:lvl1pPr marL="85725" indent="-85725">
              <a:spcBef>
                <a:spcPts val="225"/>
              </a:spcBef>
              <a:buNone/>
              <a:defRPr sz="675" b="1">
                <a:solidFill>
                  <a:schemeClr val="bg1"/>
                </a:solidFill>
                <a:latin typeface="+mn-lt"/>
              </a:defRPr>
            </a:lvl1pPr>
            <a:lvl2pPr marL="255988" indent="0">
              <a:buNone/>
              <a:defRPr/>
            </a:lvl2pPr>
            <a:lvl3pPr marL="764126" indent="0">
              <a:buNone/>
              <a:defRPr/>
            </a:lvl3pPr>
            <a:lvl4pPr marL="1146188" indent="0">
              <a:buNone/>
              <a:defRPr/>
            </a:lvl4pPr>
            <a:lvl5pPr marL="1528250" indent="0">
              <a:buNone/>
              <a:defRPr/>
            </a:lvl5pPr>
          </a:lstStyle>
          <a:p>
            <a:pPr lvl="0"/>
            <a:r>
              <a:rPr lang="en-US" dirty="0"/>
              <a:t>NNR-</a:t>
            </a:r>
          </a:p>
        </p:txBody>
      </p:sp>
    </p:spTree>
    <p:extLst>
      <p:ext uri="{BB962C8B-B14F-4D97-AF65-F5344CB8AC3E}">
        <p14:creationId xmlns:p14="http://schemas.microsoft.com/office/powerpoint/2010/main" val="1004141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orient="horz" pos="36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1" y="260774"/>
            <a:ext cx="11392180" cy="11985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3413" y="1838039"/>
            <a:ext cx="11392180" cy="4005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2652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652" y="177746"/>
            <a:ext cx="10058400" cy="1450757"/>
          </a:xfrm>
        </p:spPr>
        <p:txBody>
          <a:bodyPr/>
          <a:lstStyle>
            <a:lvl1pPr marL="0"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2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59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8023" y="263526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1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32708" y="275718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4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66" y="286603"/>
            <a:ext cx="10058400" cy="1450757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A blue and yellow logo&#10;&#10;AI-generated content may be incorrect.">
            <a:extLst>
              <a:ext uri="{FF2B5EF4-FFF2-40B4-BE49-F238E27FC236}">
                <a16:creationId xmlns:a16="http://schemas.microsoft.com/office/drawing/2014/main" id="{12951353-C469-CCC2-7B95-5B24F7313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" y="34368"/>
            <a:ext cx="1647729" cy="165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B5CC0CF4-31E6-BCE2-0475-059AEFB64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6305204"/>
            <a:ext cx="2590779" cy="3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9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485" y="13714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F0A216-8E60-4F7A-BBD4-CEDE2DF1E030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DB8BE3C-DE08-4679-9C56-BD0C5DBEDA5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yellow logo&#10;&#10;AI-generated content may be incorrect.">
            <a:extLst>
              <a:ext uri="{FF2B5EF4-FFF2-40B4-BE49-F238E27FC236}">
                <a16:creationId xmlns:a16="http://schemas.microsoft.com/office/drawing/2014/main" id="{001C89C4-CCF5-693C-71BF-A92C0202DA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" y="34368"/>
            <a:ext cx="1647729" cy="165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8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ndrco@med.umich.ed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3ECEE-1AC5-5751-3A8C-F6526A1EA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F2A31-9AB1-6115-3DCA-46530D40C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149" y="2159240"/>
            <a:ext cx="10616301" cy="17471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Partnering to Support Clinics Helping Rural Michigan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6A718-16FA-78A9-8E09-84B2D721E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3409" y="4489560"/>
            <a:ext cx="4813880" cy="1336037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Andrew Coleman, LMSW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Deb Manderachia, LMSW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Allison Lin MD, MS, DFASAM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5F08C5-F309-F6B0-CAB8-1D0263B6E906}"/>
              </a:ext>
            </a:extLst>
          </p:cNvPr>
          <p:cNvSpPr txBox="1">
            <a:spLocks/>
          </p:cNvSpPr>
          <p:nvPr/>
        </p:nvSpPr>
        <p:spPr>
          <a:xfrm>
            <a:off x="1809122" y="491923"/>
            <a:ext cx="10616301" cy="1071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4A80"/>
                </a:solidFill>
              </a:rPr>
              <a:t>CHRP</a:t>
            </a:r>
            <a:br>
              <a:rPr lang="en-US" sz="3200" dirty="0">
                <a:solidFill>
                  <a:srgbClr val="004A80"/>
                </a:solidFill>
              </a:rPr>
            </a:br>
            <a:r>
              <a:rPr lang="en-US" sz="3200" dirty="0">
                <a:solidFill>
                  <a:srgbClr val="004A80"/>
                </a:solidFill>
              </a:rPr>
              <a:t>Coalition for Harm Reduction &amp; Prevention</a:t>
            </a:r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FEADF96-20B0-BAFB-FF64-881EC4B09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98" y="5737300"/>
            <a:ext cx="3073264" cy="384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624237-9F6B-1C44-80B1-17C24725C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880" y="5792796"/>
            <a:ext cx="1934201" cy="413673"/>
          </a:xfrm>
          <a:prstGeom prst="rect">
            <a:avLst/>
          </a:prstGeom>
        </p:spPr>
      </p:pic>
      <p:pic>
        <p:nvPicPr>
          <p:cNvPr id="7" name="Picture 6" descr="A close up of a sign&#10;&#10;AI-generated content may be incorrect.">
            <a:extLst>
              <a:ext uri="{FF2B5EF4-FFF2-40B4-BE49-F238E27FC236}">
                <a16:creationId xmlns:a16="http://schemas.microsoft.com/office/drawing/2014/main" id="{51BEFB46-A72A-6005-9AA7-77B8EE907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14" y="5696256"/>
            <a:ext cx="2247614" cy="606755"/>
          </a:xfrm>
          <a:prstGeom prst="rect">
            <a:avLst/>
          </a:prstGeom>
        </p:spPr>
      </p:pic>
      <p:pic>
        <p:nvPicPr>
          <p:cNvPr id="9" name="Picture 8" descr="A logo of a military service&#10;&#10;AI-generated content may be incorrect.">
            <a:extLst>
              <a:ext uri="{FF2B5EF4-FFF2-40B4-BE49-F238E27FC236}">
                <a16:creationId xmlns:a16="http://schemas.microsoft.com/office/drawing/2014/main" id="{DFC1FCC6-F16D-8159-6CD8-1C0715CF0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9" y="5251641"/>
            <a:ext cx="1451588" cy="9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8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3B9DB-2424-3428-BEC2-5E716963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B8CF-4082-86BD-F6F0-36517680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Spoke Clinics Can Expect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5E2DF-1B39-B365-ADB6-8EFC29B4C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845734"/>
            <a:ext cx="10686291" cy="4465856"/>
          </a:xfrm>
        </p:spPr>
        <p:txBody>
          <a:bodyPr>
            <a:normAutofit/>
          </a:bodyPr>
          <a:lstStyle/>
          <a:p>
            <a:pPr>
              <a:buFont typeface="Wingdings 3" panose="05040102010807070707" pitchFamily="18" charset="2"/>
              <a:buChar char="u"/>
            </a:pPr>
            <a:r>
              <a:rPr lang="en-US" b="1" dirty="0"/>
              <a:t>Clinic Staff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Monthly case-based educational webinars led by clinical experts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Ask at least 4 staff attending monthly (not necessarily the same staff) who will complete brief surveys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Free CEs and lunches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b="1" dirty="0"/>
              <a:t>Clinic Spoke Champion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Bi-weekly check-ins (~30 min) with Hub Champion to support progress on clinic goals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Brief surveys conducted at intervals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b="1" dirty="0"/>
              <a:t> Resources/incentives for your staff  and your patients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Transportation vouchers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Stipend for you spoke champ (or those funds can be used for transportation vouchers)</a:t>
            </a:r>
          </a:p>
        </p:txBody>
      </p:sp>
    </p:spTree>
    <p:extLst>
      <p:ext uri="{BB962C8B-B14F-4D97-AF65-F5344CB8AC3E}">
        <p14:creationId xmlns:p14="http://schemas.microsoft.com/office/powerpoint/2010/main" val="308210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EA64D-67A6-F591-558B-88A3614CF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D433-0617-ECCB-5226-9C7707B96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CHRP Timeline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DD099-FB2F-1662-0141-D3A8030E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581" y="1845734"/>
            <a:ext cx="10689772" cy="4834520"/>
          </a:xfrm>
        </p:spPr>
        <p:txBody>
          <a:bodyPr>
            <a:normAutofit/>
          </a:bodyPr>
          <a:lstStyle/>
          <a:p>
            <a:pPr marL="201168" lvl="1" indent="0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2800" dirty="0"/>
          </a:p>
          <a:p>
            <a:pPr lv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b="1" dirty="0"/>
              <a:t>Clinic Agreement: </a:t>
            </a:r>
            <a:r>
              <a:rPr lang="en-US" sz="2800" dirty="0"/>
              <a:t>Due by Feb. 2026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b="1" dirty="0"/>
              <a:t>CHRP Communication: </a:t>
            </a:r>
            <a:r>
              <a:rPr lang="en-US" sz="2800" dirty="0"/>
              <a:t>Quarterly updates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b="1" dirty="0"/>
              <a:t>Assignment of CHRP start date: </a:t>
            </a:r>
            <a:r>
              <a:rPr lang="en-US" sz="2800" dirty="0"/>
              <a:t>Sent to clinics in Fall 2026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b="1" dirty="0"/>
              <a:t>CHRP start dates: </a:t>
            </a:r>
            <a:r>
              <a:rPr lang="en-US" sz="2800" dirty="0"/>
              <a:t>2027 – 2028; Randomized</a:t>
            </a:r>
          </a:p>
          <a:p>
            <a:pPr marL="201168" lvl="1" indent="0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201168" lvl="1" indent="0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dirty="0"/>
          </a:p>
        </p:txBody>
      </p:sp>
      <p:pic>
        <p:nvPicPr>
          <p:cNvPr id="5" name="Picture 4" descr="A road with colorful pointers on it&#10;&#10;AI-generated content may be incorrect.">
            <a:extLst>
              <a:ext uri="{FF2B5EF4-FFF2-40B4-BE49-F238E27FC236}">
                <a16:creationId xmlns:a16="http://schemas.microsoft.com/office/drawing/2014/main" id="{FEA6D353-9848-96CC-BF55-6A2D5FCDF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81" y="2300991"/>
            <a:ext cx="3382883" cy="30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0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D60D2-DED6-9873-8CEF-EC023D94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118B-02BE-4B1D-71D8-B07A9AE8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CHRP be helpful in your Clinic?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CF65B-57AF-484F-07ED-0F504C0AE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303" y="1941233"/>
            <a:ext cx="10689772" cy="4023360"/>
          </a:xfrm>
        </p:spPr>
        <p:txBody>
          <a:bodyPr/>
          <a:lstStyle/>
          <a:p>
            <a:r>
              <a:rPr lang="en-US" sz="2200" b="1" dirty="0"/>
              <a:t>Your CHRP Contact: </a:t>
            </a:r>
          </a:p>
          <a:p>
            <a:r>
              <a:rPr lang="en-US" sz="2200" dirty="0"/>
              <a:t>Andrew Coleman, LMSW, Hub Champion</a:t>
            </a:r>
          </a:p>
          <a:p>
            <a:r>
              <a:rPr lang="en-US" sz="2200" b="1" u="sng" dirty="0">
                <a:solidFill>
                  <a:srgbClr val="004A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andrco@med.umich.edu</a:t>
            </a:r>
            <a:r>
              <a:rPr lang="en-US" sz="2200" b="1" dirty="0">
                <a:solidFill>
                  <a:srgbClr val="004A80"/>
                </a:solidFill>
              </a:rPr>
              <a:t>; </a:t>
            </a:r>
            <a:r>
              <a:rPr lang="en-US" sz="2200" b="1" kern="100" dirty="0">
                <a:solidFill>
                  <a:srgbClr val="004A8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734-881-7106</a:t>
            </a:r>
            <a:endParaRPr lang="en-US" sz="2200" kern="100" dirty="0">
              <a:solidFill>
                <a:srgbClr val="004A8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solidFill>
                <a:srgbClr val="004A8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quote on a dark background&#10;&#10;AI-generated content may be incorrect.">
            <a:extLst>
              <a:ext uri="{FF2B5EF4-FFF2-40B4-BE49-F238E27FC236}">
                <a16:creationId xmlns:a16="http://schemas.microsoft.com/office/drawing/2014/main" id="{2BB72833-A2C9-49A2-1BAD-164422E41CE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35" y="3636034"/>
            <a:ext cx="4792772" cy="251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862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4E43C7E1-895B-C431-BD95-5C9175C9D376}"/>
              </a:ext>
            </a:extLst>
          </p:cNvPr>
          <p:cNvSpPr txBox="1">
            <a:spLocks/>
          </p:cNvSpPr>
          <p:nvPr/>
        </p:nvSpPr>
        <p:spPr>
          <a:xfrm>
            <a:off x="627432" y="3980301"/>
            <a:ext cx="5011367" cy="2269313"/>
          </a:xfrm>
          <a:prstGeom prst="rect">
            <a:avLst/>
          </a:prstGeom>
          <a:solidFill>
            <a:srgbClr val="00264D"/>
          </a:solidFill>
        </p:spPr>
        <p:txBody>
          <a:bodyPr vert="horz" lIns="60960" tIns="30480" rIns="60960" bIns="30480" rtlCol="0">
            <a:normAutofit fontScale="77500" lnSpcReduction="20000"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>
                <a:solidFill>
                  <a:schemeClr val="bg2"/>
                </a:solidFill>
              </a:rPr>
              <a:t>We would provide:</a:t>
            </a:r>
          </a:p>
          <a:p>
            <a:pPr marL="609623" lvl="1" indent="-304815" algn="l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chemeClr val="bg1"/>
                </a:solidFill>
              </a:rPr>
              <a:t>Tele-CM training with support for treatment delivery including remote urine testing across 20 clinics in MI</a:t>
            </a:r>
          </a:p>
          <a:p>
            <a:pPr marL="609623" lvl="1" indent="-304815" algn="l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chemeClr val="bg1"/>
                </a:solidFill>
              </a:rPr>
              <a:t>Incentives for your patients and a user-friendly platform to provide incentives</a:t>
            </a:r>
          </a:p>
          <a:p>
            <a:pPr marL="609623" lvl="1" indent="-304815" algn="l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chemeClr val="bg1"/>
                </a:solidFill>
              </a:rPr>
              <a:t>Financial support for your clinic for your involvement</a:t>
            </a:r>
          </a:p>
          <a:p>
            <a:pPr marL="609623" lvl="1" indent="-304815" algn="l">
              <a:buFont typeface="Wingdings" panose="05000000000000000000" pitchFamily="2" charset="2"/>
              <a:buChar char="§"/>
            </a:pPr>
            <a:endParaRPr lang="en-US" sz="1867" dirty="0">
              <a:solidFill>
                <a:schemeClr val="bg1"/>
              </a:solidFill>
            </a:endParaRPr>
          </a:p>
          <a:p>
            <a:pPr lvl="1" algn="l"/>
            <a:endParaRPr lang="en-US" sz="1867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2"/>
                </a:solidFill>
              </a:rPr>
              <a:t>Timeline: </a:t>
            </a:r>
            <a:r>
              <a:rPr lang="en-US" sz="1867" dirty="0">
                <a:solidFill>
                  <a:schemeClr val="bg1"/>
                </a:solidFill>
              </a:rPr>
              <a:t>Earliest</a:t>
            </a:r>
            <a:r>
              <a:rPr lang="en-US" sz="1867" b="1" dirty="0">
                <a:solidFill>
                  <a:schemeClr val="bg1"/>
                </a:solidFill>
              </a:rPr>
              <a:t> a</a:t>
            </a:r>
            <a:r>
              <a:rPr lang="en-US" sz="1867" dirty="0">
                <a:solidFill>
                  <a:schemeClr val="bg1"/>
                </a:solidFill>
              </a:rPr>
              <a:t>nticipated funding 2027</a:t>
            </a:r>
          </a:p>
          <a:p>
            <a:endParaRPr lang="en-US" sz="2133" dirty="0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E2F186B9-E22E-3057-5727-77AD6FAE99F8}"/>
              </a:ext>
            </a:extLst>
          </p:cNvPr>
          <p:cNvSpPr txBox="1">
            <a:spLocks/>
          </p:cNvSpPr>
          <p:nvPr/>
        </p:nvSpPr>
        <p:spPr>
          <a:xfrm>
            <a:off x="6553202" y="3980301"/>
            <a:ext cx="4991912" cy="2269313"/>
          </a:xfrm>
          <a:prstGeom prst="rect">
            <a:avLst/>
          </a:prstGeom>
          <a:solidFill>
            <a:srgbClr val="00264D"/>
          </a:solidFill>
        </p:spPr>
        <p:txBody>
          <a:bodyPr vert="horz" lIns="60960" tIns="30480" rIns="60960" bIns="30480" rtlCol="0">
            <a:norm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2"/>
                </a:solidFill>
              </a:rPr>
              <a:t>Clinic Participation: Our Ask</a:t>
            </a:r>
          </a:p>
          <a:p>
            <a:pPr marL="609623" lvl="1" indent="-304815" algn="l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chemeClr val="bg1"/>
                </a:solidFill>
              </a:rPr>
              <a:t>At this stage, we are trying to show that clinics may be interested in better addressing stimulant use  and CM</a:t>
            </a:r>
          </a:p>
          <a:p>
            <a:pPr marL="609623" lvl="1" indent="-304815" algn="l">
              <a:buFont typeface="Wingdings" panose="05000000000000000000" pitchFamily="2" charset="2"/>
              <a:buChar char="§"/>
            </a:pPr>
            <a:r>
              <a:rPr lang="en-US" sz="1867" b="1" dirty="0">
                <a:solidFill>
                  <a:schemeClr val="bg1"/>
                </a:solidFill>
              </a:rPr>
              <a:t>Asking for a letter of support indicating your clinic may be willing to participate</a:t>
            </a:r>
            <a:endParaRPr lang="en-US" sz="1867" b="1" dirty="0">
              <a:solidFill>
                <a:srgbClr val="00264D"/>
              </a:solidFill>
            </a:endParaRPr>
          </a:p>
          <a:p>
            <a:endParaRPr lang="en-US" sz="2133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5C3BE62-2E86-9E0E-E198-8A659CCE884B}"/>
              </a:ext>
            </a:extLst>
          </p:cNvPr>
          <p:cNvSpPr txBox="1">
            <a:spLocks/>
          </p:cNvSpPr>
          <p:nvPr/>
        </p:nvSpPr>
        <p:spPr>
          <a:xfrm>
            <a:off x="2125821" y="626083"/>
            <a:ext cx="953629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64D"/>
                </a:solidFill>
              </a:rPr>
              <a:t>Developing and Testing Low-Barrier Telehealth Contingency Management Treatment for Stimulant Use Disorder</a:t>
            </a:r>
            <a:endParaRPr lang="en-US" sz="3200" dirty="0">
              <a:solidFill>
                <a:srgbClr val="0026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943CD0-0DD7-599D-9F69-DA4D9ABC6B02}"/>
              </a:ext>
            </a:extLst>
          </p:cNvPr>
          <p:cNvSpPr txBox="1"/>
          <p:nvPr/>
        </p:nvSpPr>
        <p:spPr>
          <a:xfrm>
            <a:off x="627432" y="1960610"/>
            <a:ext cx="105109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264D"/>
                </a:solidFill>
              </a:rPr>
              <a:t>Summary: </a:t>
            </a:r>
            <a:r>
              <a:rPr lang="en-US" sz="2000" dirty="0">
                <a:solidFill>
                  <a:srgbClr val="00264D"/>
                </a:solidFill>
              </a:rPr>
              <a:t>Stimulant use disorder (including cocaine and methamphetamine) is hugely under-addressed. Contingency Management is by far the most effective treatment (associated with 40% decreased mortality) but currently not available to most. We are submitting a research proposal to develop and test a Contingency Management treatment program that would be more feasible for patients and clinics, including reducing barriers for rural patients.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2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8D3643-8230-3946-B2FD-373AF6D0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221" y="1203381"/>
            <a:ext cx="8844068" cy="43143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utura PT Bold" panose="020B0902020204020203" pitchFamily="34" charset="0"/>
              </a:rPr>
              <a:t>Overdose and substance use disorder (SUD) epidemics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1FC6AB-09C9-5AC8-973D-C901593A0675}"/>
              </a:ext>
            </a:extLst>
          </p:cNvPr>
          <p:cNvSpPr txBox="1"/>
          <p:nvPr/>
        </p:nvSpPr>
        <p:spPr>
          <a:xfrm>
            <a:off x="9437716" y="2647644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~105,000</a:t>
            </a:r>
            <a:r>
              <a:rPr lang="en-US" sz="2000" dirty="0"/>
              <a:t> Americans died from overdose in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96413-9011-3A9C-113D-1ED2A6CC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84" y="2221593"/>
            <a:ext cx="71628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7E53-D6DD-3135-CD2A-9C397823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691" y="415550"/>
            <a:ext cx="9922275" cy="1198571"/>
          </a:xfrm>
        </p:spPr>
        <p:txBody>
          <a:bodyPr>
            <a:normAutofit/>
          </a:bodyPr>
          <a:lstStyle/>
          <a:p>
            <a:r>
              <a:rPr lang="en-US" sz="3600" dirty="0"/>
              <a:t>Challenges and successes in caring for people who use substances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7B0F2-54A6-1ADE-18A2-05FF10E7790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Psychosocial barriers including transportation, </a:t>
            </a:r>
            <a:r>
              <a:rPr lang="en-US" dirty="0" err="1"/>
              <a:t>etc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Stigma and symptoms of substance use disorder makes it hard for patients to </a:t>
            </a:r>
            <a:r>
              <a:rPr lang="en-US" dirty="0" err="1"/>
              <a:t>followup</a:t>
            </a:r>
            <a:r>
              <a:rPr lang="en-US" dirty="0"/>
              <a:t> with referrals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Mental health staff don’t always get training on working with patients who use substances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Providing life-saving treatments is rewarding!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Patients truly appreciate our help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6534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33000430-B453-E549-9F66-6257CFEBE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8652" y="219310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Setting the Scene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CE636C4-0746-DD40-94DE-F6A18CFDA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0609" y="2063480"/>
            <a:ext cx="9846314" cy="3338328"/>
          </a:xfrm>
        </p:spPr>
        <p:txBody>
          <a:bodyPr rtlCol="0">
            <a:normAutofit/>
          </a:bodyPr>
          <a:lstStyle/>
          <a:p>
            <a:pPr indent="-457200">
              <a:lnSpc>
                <a:spcPct val="150000"/>
              </a:lnSpc>
              <a:buFont typeface="Wingdings 3" panose="05040102010807070707" pitchFamily="18" charset="2"/>
              <a:buChar char="u"/>
              <a:defRPr/>
            </a:pPr>
            <a:r>
              <a:rPr lang="en-US" sz="2400" dirty="0">
                <a:solidFill>
                  <a:srgbClr val="0070C0"/>
                </a:solidFill>
              </a:rPr>
              <a:t>1/3 </a:t>
            </a:r>
            <a:r>
              <a:rPr lang="en-US" sz="2400" dirty="0"/>
              <a:t>patients with a mental health disorder has a co-occurring SUD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457200">
              <a:lnSpc>
                <a:spcPct val="150000"/>
              </a:lnSpc>
              <a:buFont typeface="Wingdings 3" panose="05040102010807070707" pitchFamily="18" charset="2"/>
              <a:buChar char="u"/>
              <a:defRPr/>
            </a:pPr>
            <a:r>
              <a:rPr lang="en-US" sz="2400" dirty="0"/>
              <a:t>Every clinic is unique – important to tailor support</a:t>
            </a:r>
          </a:p>
          <a:p>
            <a:pPr indent="-457200">
              <a:lnSpc>
                <a:spcPct val="150000"/>
              </a:lnSpc>
              <a:buFont typeface="Wingdings 3" panose="05040102010807070707" pitchFamily="18" charset="2"/>
              <a:buChar char="u"/>
              <a:defRPr/>
            </a:pPr>
            <a:r>
              <a:rPr lang="en-US" sz="2400" dirty="0"/>
              <a:t>Goal: Sustainable network of diverse  “hubs and spokes” in Michigan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0DA40-674A-2717-5CD5-35ABD6A48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4D92-C618-443A-BEC6-359DB6BD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652" y="177746"/>
            <a:ext cx="10341428" cy="1450757"/>
          </a:xfrm>
        </p:spPr>
        <p:txBody>
          <a:bodyPr>
            <a:normAutofit/>
          </a:bodyPr>
          <a:lstStyle/>
          <a:p>
            <a:r>
              <a:rPr lang="en-US" sz="4400" dirty="0"/>
              <a:t>Working with diverse group of clinics</a:t>
            </a:r>
          </a:p>
        </p:txBody>
      </p:sp>
      <p:pic>
        <p:nvPicPr>
          <p:cNvPr id="11" name="Content Placeholder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C531904-AA45-017B-E579-99DEE10D3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23" y="1958805"/>
            <a:ext cx="3627243" cy="40227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D1AA01-61F4-52BD-67A2-BF90010BF7A4}"/>
              </a:ext>
            </a:extLst>
          </p:cNvPr>
          <p:cNvSpPr txBox="1"/>
          <p:nvPr/>
        </p:nvSpPr>
        <p:spPr>
          <a:xfrm>
            <a:off x="1856935" y="2630659"/>
            <a:ext cx="28135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ptos" panose="020B0004020202020204" pitchFamily="34" charset="0"/>
              </a:rPr>
              <a:t>Tailoring of this education and support program to your clinic needs</a:t>
            </a:r>
          </a:p>
        </p:txBody>
      </p:sp>
    </p:spTree>
    <p:extLst>
      <p:ext uri="{BB962C8B-B14F-4D97-AF65-F5344CB8AC3E}">
        <p14:creationId xmlns:p14="http://schemas.microsoft.com/office/powerpoint/2010/main" val="2341949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787FA7-F398-4138-1244-D0F77B8EC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799E8-5CE4-9F79-C97C-2BBD5830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96" y="516835"/>
            <a:ext cx="3494429" cy="577284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What are your prevention/risk reduction goals?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739673-D572-DB3A-416E-E1BBFA318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0183322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34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38B32-AE80-FEF4-A888-AA29994D2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6375D-B4F8-6721-344F-2C601FD9AA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18261" y="335487"/>
            <a:ext cx="6573837" cy="7921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CHRP do to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D32A-E692-DC38-B6EE-381A8362EB0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3937" y="1798435"/>
            <a:ext cx="6575425" cy="4024312"/>
          </a:xfrm>
        </p:spPr>
        <p:txBody>
          <a:bodyPr>
            <a:normAutofit/>
          </a:bodyPr>
          <a:lstStyle/>
          <a:p>
            <a:pPr marL="0" lvl="1" indent="0">
              <a:spcAft>
                <a:spcPts val="0"/>
              </a:spcAft>
              <a:buNone/>
              <a:tabLst>
                <a:tab pos="457200" algn="l"/>
              </a:tabLst>
              <a:defRPr/>
            </a:pPr>
            <a:r>
              <a:rPr lang="en-US" sz="1900" dirty="0"/>
              <a:t>CHRP can provide you with </a:t>
            </a:r>
            <a:r>
              <a:rPr lang="en-US" sz="2200" b="1" dirty="0">
                <a:solidFill>
                  <a:srgbClr val="004A80"/>
                </a:solidFill>
              </a:rPr>
              <a:t>FREE</a:t>
            </a:r>
            <a:r>
              <a:rPr lang="en-US" sz="1900" dirty="0">
                <a:solidFill>
                  <a:srgbClr val="004A80"/>
                </a:solidFill>
              </a:rPr>
              <a:t> </a:t>
            </a:r>
            <a:r>
              <a:rPr lang="en-US" sz="1900" dirty="0"/>
              <a:t>tailored services including:	</a:t>
            </a:r>
          </a:p>
          <a:p>
            <a:pPr lvl="2">
              <a:spcAft>
                <a:spcPts val="0"/>
              </a:spcAft>
              <a:buFont typeface="Wingdings 3" charset="2"/>
              <a:buChar char=""/>
              <a:defRPr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B5C17A-6545-864A-7457-84BF639859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481109"/>
              </p:ext>
            </p:extLst>
          </p:nvPr>
        </p:nvGraphicFramePr>
        <p:xfrm>
          <a:off x="1243017" y="2431028"/>
          <a:ext cx="9705966" cy="356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032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6EC34-4588-54CE-E3CA-D474E536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CF93E-169F-2D0B-749C-43CD89224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034" y="602189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Some Topics…</a:t>
            </a:r>
          </a:p>
        </p:txBody>
      </p:sp>
      <p:pic>
        <p:nvPicPr>
          <p:cNvPr id="5" name="Picture 4" descr="A group of light bulbs with words&#10;&#10;AI-generated content may be incorrect.">
            <a:extLst>
              <a:ext uri="{FF2B5EF4-FFF2-40B4-BE49-F238E27FC236}">
                <a16:creationId xmlns:a16="http://schemas.microsoft.com/office/drawing/2014/main" id="{0F38DB74-70A3-770B-6C2F-E855F1AAE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9" y="2413001"/>
            <a:ext cx="4907476" cy="1962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9D7E-3164-EDAE-F1B6-4AD191167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034" y="2336801"/>
            <a:ext cx="6574973" cy="3670180"/>
          </a:xfrm>
        </p:spPr>
        <p:txBody>
          <a:bodyPr>
            <a:normAutofit fontScale="77500" lnSpcReduction="20000"/>
          </a:bodyPr>
          <a:lstStyle/>
          <a:p>
            <a:pPr marL="91440" lvl="1" indent="-457200"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r>
              <a:rPr lang="en-US" sz="2600" dirty="0"/>
              <a:t>Overdose Prevention Education </a:t>
            </a:r>
          </a:p>
          <a:p>
            <a:pPr marL="0" lvl="1" indent="0">
              <a:spcAft>
                <a:spcPts val="0"/>
              </a:spcAft>
              <a:buClr>
                <a:srgbClr val="FFC000"/>
              </a:buClr>
              <a:buNone/>
              <a:tabLst>
                <a:tab pos="457200" algn="l"/>
              </a:tabLst>
              <a:defRPr/>
            </a:pPr>
            <a:endParaRPr lang="en-US" sz="2600" dirty="0"/>
          </a:p>
          <a:p>
            <a:pPr marL="91440" lvl="1" indent="-457200"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r>
              <a:rPr lang="en-US" sz="2600" dirty="0"/>
              <a:t>Naloxone Distribution</a:t>
            </a:r>
          </a:p>
          <a:p>
            <a:pPr marL="0" lvl="1" indent="0">
              <a:spcAft>
                <a:spcPts val="0"/>
              </a:spcAft>
              <a:buClr>
                <a:srgbClr val="FFC000"/>
              </a:buClr>
              <a:buNone/>
              <a:tabLst>
                <a:tab pos="457200" algn="l"/>
              </a:tabLst>
              <a:defRPr/>
            </a:pPr>
            <a:endParaRPr lang="en-US" sz="2600" dirty="0"/>
          </a:p>
          <a:p>
            <a:pPr marL="91440" lvl="1" indent="-457200"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r>
              <a:rPr lang="en-US" sz="2600" dirty="0"/>
              <a:t>Illness of Addiction 101</a:t>
            </a:r>
          </a:p>
          <a:p>
            <a:pPr marL="0" lvl="1" indent="0">
              <a:spcAft>
                <a:spcPts val="0"/>
              </a:spcAft>
              <a:buClr>
                <a:srgbClr val="FFC000"/>
              </a:buClr>
              <a:buNone/>
              <a:tabLst>
                <a:tab pos="457200" algn="l"/>
              </a:tabLst>
              <a:defRPr/>
            </a:pPr>
            <a:endParaRPr lang="en-US" sz="2600" dirty="0"/>
          </a:p>
          <a:p>
            <a:pPr marL="91440" lvl="1" indent="-457200">
              <a:lnSpc>
                <a:spcPct val="120000"/>
              </a:lnSpc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r>
              <a:rPr lang="en-US" sz="2600" dirty="0">
                <a:highlight>
                  <a:srgbClr val="FFFF00"/>
                </a:highlight>
              </a:rPr>
              <a:t>Supporting Clinic Staff: Well-being, Burnout, 	Perspectives &amp; Beliefs</a:t>
            </a:r>
          </a:p>
          <a:p>
            <a:pPr marL="0" lvl="1" indent="0">
              <a:spcAft>
                <a:spcPts val="0"/>
              </a:spcAft>
              <a:buClr>
                <a:srgbClr val="FFC000"/>
              </a:buClr>
              <a:buNone/>
              <a:tabLst>
                <a:tab pos="457200" algn="l"/>
              </a:tabLst>
              <a:defRPr/>
            </a:pPr>
            <a:endParaRPr lang="en-US" sz="2600" dirty="0"/>
          </a:p>
          <a:p>
            <a:pPr marL="91440" lvl="1" indent="-457200"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r>
              <a:rPr lang="en-US" sz="2600" dirty="0"/>
              <a:t>Reducing Risks: Overview of Harm Reduction</a:t>
            </a:r>
          </a:p>
          <a:p>
            <a:pPr marL="0" lvl="1" indent="0">
              <a:spcAft>
                <a:spcPts val="0"/>
              </a:spcAft>
              <a:buClr>
                <a:srgbClr val="FFC000"/>
              </a:buClr>
              <a:buNone/>
              <a:tabLst>
                <a:tab pos="457200" algn="l"/>
              </a:tabLst>
              <a:defRPr/>
            </a:pPr>
            <a:endParaRPr lang="en-US" sz="2600" dirty="0"/>
          </a:p>
          <a:p>
            <a:pPr marL="91440" lvl="1" indent="-457200"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r>
              <a:rPr lang="en-US" sz="2600" dirty="0"/>
              <a:t>Addiction Prevention</a:t>
            </a:r>
          </a:p>
          <a:p>
            <a:pPr marL="91440" lvl="1" indent="-457200"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endParaRPr lang="en-US" sz="2600" dirty="0"/>
          </a:p>
          <a:p>
            <a:pPr marL="91440" lvl="1" indent="-457200">
              <a:spcAft>
                <a:spcPts val="0"/>
              </a:spcAft>
              <a:buClr>
                <a:srgbClr val="FFC000"/>
              </a:buClr>
              <a:buFont typeface="Wingdings 3" panose="05040102010807070707" pitchFamily="18" charset="2"/>
              <a:buChar char="u"/>
              <a:tabLst>
                <a:tab pos="457200" algn="l"/>
              </a:tabLst>
              <a:defRPr/>
            </a:pPr>
            <a:r>
              <a:rPr lang="en-US" sz="2600" dirty="0"/>
              <a:t>And More!</a:t>
            </a:r>
          </a:p>
          <a:p>
            <a:pPr marL="201168" lvl="1" indent="0">
              <a:spcAft>
                <a:spcPts val="0"/>
              </a:spcAft>
              <a:buNone/>
              <a:defRPr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 descr="A blue and yellow logo&#10;&#10;AI-generated content may be incorrect.">
            <a:extLst>
              <a:ext uri="{FF2B5EF4-FFF2-40B4-BE49-F238E27FC236}">
                <a16:creationId xmlns:a16="http://schemas.microsoft.com/office/drawing/2014/main" id="{97E73695-88BB-9089-ADD1-75308A47D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" y="34368"/>
            <a:ext cx="1647729" cy="165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2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AA17D-C3A0-5D4B-0036-7764E9BD3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AB02A-32A4-D86D-8C9B-FF7A3888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0" y="807975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CHRP Study Details</a:t>
            </a:r>
          </a:p>
        </p:txBody>
      </p:sp>
      <p:pic>
        <p:nvPicPr>
          <p:cNvPr id="7" name="Picture 6" descr="A finger pressing a blue button&#10;&#10;AI-generated content may be incorrect.">
            <a:extLst>
              <a:ext uri="{FF2B5EF4-FFF2-40B4-BE49-F238E27FC236}">
                <a16:creationId xmlns:a16="http://schemas.microsoft.com/office/drawing/2014/main" id="{5CBFAC89-6BFF-0EBD-8C10-DD1E7D9AE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8" y="2600853"/>
            <a:ext cx="3414631" cy="2356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32DF-9735-5A4E-8140-C407D05F6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85" y="2461434"/>
            <a:ext cx="6574973" cy="367018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FACF0E"/>
              </a:buClr>
              <a:buSzPct val="10000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A8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Hub and Spoke Clinical Trial</a:t>
            </a:r>
            <a:endParaRPr lang="en-US" sz="2800" dirty="0">
              <a:solidFill>
                <a:srgbClr val="004A80"/>
              </a:solidFill>
            </a:endParaRP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FACF0E"/>
              </a:buClr>
              <a:buSzPct val="100000"/>
              <a:buNone/>
              <a:tabLst/>
              <a:defRPr/>
            </a:pPr>
            <a:r>
              <a:rPr lang="en-US" sz="2800" b="1" dirty="0">
                <a:solidFill>
                  <a:srgbClr val="004A80"/>
                </a:solidFill>
              </a:rPr>
              <a:t>Goal</a:t>
            </a:r>
            <a:r>
              <a:rPr lang="en-US" sz="2800" dirty="0">
                <a:solidFill>
                  <a:srgbClr val="004A80"/>
                </a:solidFill>
              </a:rPr>
              <a:t>: </a:t>
            </a:r>
            <a:r>
              <a:rPr lang="en-US" sz="2800" dirty="0"/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upport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rural clinics </a:t>
            </a:r>
            <a:r>
              <a:rPr lang="en-US" sz="2800" dirty="0"/>
              <a:t>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improving prevention </a:t>
            </a:r>
            <a:r>
              <a:rPr lang="en-US" sz="2800" dirty="0"/>
              <a:t>&amp;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risk reduction services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FACF0E"/>
              </a:buClr>
              <a:buSzPct val="10000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A8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A8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: </a:t>
            </a:r>
            <a:r>
              <a:rPr lang="en-US" sz="2800" dirty="0"/>
              <a:t>Clinics begin 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2027-2028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 Intervention is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6 months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FACF0E"/>
              </a:buClr>
              <a:buSzPct val="100000"/>
              <a:buNone/>
              <a:tabLst/>
              <a:defRPr/>
            </a:pPr>
            <a:r>
              <a:rPr lang="en-US" sz="2800" b="1" noProof="0" dirty="0">
                <a:solidFill>
                  <a:srgbClr val="004A80"/>
                </a:solidFill>
              </a:rPr>
              <a:t>Who</a:t>
            </a:r>
            <a:r>
              <a:rPr lang="en-US" sz="2800" noProof="0" dirty="0">
                <a:solidFill>
                  <a:srgbClr val="004A80"/>
                </a:solidFill>
              </a:rPr>
              <a:t>: </a:t>
            </a:r>
            <a:r>
              <a:rPr lang="en-US" sz="2800" b="1" noProof="0" dirty="0"/>
              <a:t>16 clinics </a:t>
            </a:r>
            <a:r>
              <a:rPr lang="en-US" sz="2800" noProof="0" dirty="0"/>
              <a:t>across Michigan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FACF0E"/>
              </a:buClr>
              <a:buSzPct val="100000"/>
              <a:buNone/>
              <a:tabLst/>
              <a:defRPr/>
            </a:pP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004A8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Cost:</a:t>
            </a: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004A8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FREE!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blue and yellow logo&#10;&#10;AI-generated content may be incorrect.">
            <a:extLst>
              <a:ext uri="{FF2B5EF4-FFF2-40B4-BE49-F238E27FC236}">
                <a16:creationId xmlns:a16="http://schemas.microsoft.com/office/drawing/2014/main" id="{49F6D339-D61F-46B6-3C90-53BFB023C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6" y="232890"/>
            <a:ext cx="1443525" cy="145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35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ACF0E"/>
      </a:accent1>
      <a:accent2>
        <a:srgbClr val="00498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2930</TotalTime>
  <Words>1025</Words>
  <Application>Microsoft Macintosh PowerPoint</Application>
  <PresentationFormat>Widescreen</PresentationFormat>
  <Paragraphs>121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Arial Narrow</vt:lpstr>
      <vt:lpstr>Calibri</vt:lpstr>
      <vt:lpstr>Futura PT Bold</vt:lpstr>
      <vt:lpstr>Wingdings</vt:lpstr>
      <vt:lpstr>Wingdings 3</vt:lpstr>
      <vt:lpstr>Retrospect</vt:lpstr>
      <vt:lpstr>Partnering to Support Clinics Helping Rural Michigan</vt:lpstr>
      <vt:lpstr>Overdose and substance use disorder (SUD) epidemics</vt:lpstr>
      <vt:lpstr>Challenges and successes in caring for people who use substances</vt:lpstr>
      <vt:lpstr>Setting the Scene</vt:lpstr>
      <vt:lpstr>Working with diverse group of clinics</vt:lpstr>
      <vt:lpstr>What are your prevention/risk reduction goals?</vt:lpstr>
      <vt:lpstr>What can CHRP do to help?</vt:lpstr>
      <vt:lpstr>Some Topics…</vt:lpstr>
      <vt:lpstr>CHRP Study Details</vt:lpstr>
      <vt:lpstr>What Spoke Clinics Can Expect</vt:lpstr>
      <vt:lpstr>CHRP Timeline and Next Steps</vt:lpstr>
      <vt:lpstr>How can CHRP be helpful in your Clinic?</vt:lpstr>
      <vt:lpstr>PowerPoint Presentation</vt:lpstr>
    </vt:vector>
  </TitlesOfParts>
  <Company>Michigan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Sulkowski, Lisa</dc:creator>
  <cp:lastModifiedBy>Lin, Lewei (Allison)</cp:lastModifiedBy>
  <cp:revision>95</cp:revision>
  <dcterms:created xsi:type="dcterms:W3CDTF">2025-03-04T20:23:00Z</dcterms:created>
  <dcterms:modified xsi:type="dcterms:W3CDTF">2025-12-15T16:00:10Z</dcterms:modified>
</cp:coreProperties>
</file>