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1"/>
  </p:notesMasterIdLst>
  <p:sldIdLst>
    <p:sldId id="261" r:id="rId2"/>
    <p:sldId id="265" r:id="rId3"/>
    <p:sldId id="266" r:id="rId4"/>
    <p:sldId id="272" r:id="rId5"/>
    <p:sldId id="264" r:id="rId6"/>
    <p:sldId id="267" r:id="rId7"/>
    <p:sldId id="268" r:id="rId8"/>
    <p:sldId id="270" r:id="rId9"/>
    <p:sldId id="27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D3C831-3BDA-4042-9EC0-FF6F41251087}" v="4" dt="2023-08-21T13:03:30.4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04" d="100"/>
          <a:sy n="104" d="100"/>
        </p:scale>
        <p:origin x="108"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Andreotti" userId="e15c36b6-77cb-44f9-8030-efbc56f7670e" providerId="ADAL" clId="{85D3C831-3BDA-4042-9EC0-FF6F41251087}"/>
    <pc:docChg chg="undo custSel addSld delSld modSld sldOrd">
      <pc:chgData name="Sarah Andreotti" userId="e15c36b6-77cb-44f9-8030-efbc56f7670e" providerId="ADAL" clId="{85D3C831-3BDA-4042-9EC0-FF6F41251087}" dt="2023-09-15T18:26:46.298" v="4204" actId="20577"/>
      <pc:docMkLst>
        <pc:docMk/>
      </pc:docMkLst>
      <pc:sldChg chg="delSp modSp mod">
        <pc:chgData name="Sarah Andreotti" userId="e15c36b6-77cb-44f9-8030-efbc56f7670e" providerId="ADAL" clId="{85D3C831-3BDA-4042-9EC0-FF6F41251087}" dt="2023-09-15T17:11:05.954" v="4182" actId="20577"/>
        <pc:sldMkLst>
          <pc:docMk/>
          <pc:sldMk cId="3161861097" sldId="261"/>
        </pc:sldMkLst>
        <pc:spChg chg="mod">
          <ac:chgData name="Sarah Andreotti" userId="e15c36b6-77cb-44f9-8030-efbc56f7670e" providerId="ADAL" clId="{85D3C831-3BDA-4042-9EC0-FF6F41251087}" dt="2023-09-15T17:11:05.954" v="4182" actId="20577"/>
          <ac:spMkLst>
            <pc:docMk/>
            <pc:sldMk cId="3161861097" sldId="261"/>
            <ac:spMk id="2" creationId="{D3BCDBA6-E2D4-66B6-253B-ACF5CE92ED09}"/>
          </ac:spMkLst>
        </pc:spChg>
        <pc:spChg chg="del mod">
          <ac:chgData name="Sarah Andreotti" userId="e15c36b6-77cb-44f9-8030-efbc56f7670e" providerId="ADAL" clId="{85D3C831-3BDA-4042-9EC0-FF6F41251087}" dt="2023-08-17T19:29:53.015" v="108" actId="478"/>
          <ac:spMkLst>
            <pc:docMk/>
            <pc:sldMk cId="3161861097" sldId="261"/>
            <ac:spMk id="3" creationId="{ED8B6F53-C650-3796-2AC5-D0C6A2DDFC98}"/>
          </ac:spMkLst>
        </pc:spChg>
        <pc:spChg chg="mod">
          <ac:chgData name="Sarah Andreotti" userId="e15c36b6-77cb-44f9-8030-efbc56f7670e" providerId="ADAL" clId="{85D3C831-3BDA-4042-9EC0-FF6F41251087}" dt="2023-09-15T17:10:58.371" v="4180" actId="1076"/>
          <ac:spMkLst>
            <pc:docMk/>
            <pc:sldMk cId="3161861097" sldId="261"/>
            <ac:spMk id="6" creationId="{EC992AB5-99BC-0E43-CDFF-9CAA96B59676}"/>
          </ac:spMkLst>
        </pc:spChg>
        <pc:spChg chg="mod">
          <ac:chgData name="Sarah Andreotti" userId="e15c36b6-77cb-44f9-8030-efbc56f7670e" providerId="ADAL" clId="{85D3C831-3BDA-4042-9EC0-FF6F41251087}" dt="2023-09-15T17:10:53.794" v="4179" actId="1076"/>
          <ac:spMkLst>
            <pc:docMk/>
            <pc:sldMk cId="3161861097" sldId="261"/>
            <ac:spMk id="7" creationId="{EB9E2205-209E-4A7E-9C11-93989BBB4823}"/>
          </ac:spMkLst>
        </pc:spChg>
      </pc:sldChg>
      <pc:sldChg chg="modSp mod ord">
        <pc:chgData name="Sarah Andreotti" userId="e15c36b6-77cb-44f9-8030-efbc56f7670e" providerId="ADAL" clId="{85D3C831-3BDA-4042-9EC0-FF6F41251087}" dt="2023-08-21T13:29:42.492" v="2381" actId="1076"/>
        <pc:sldMkLst>
          <pc:docMk/>
          <pc:sldMk cId="2208305270" sldId="264"/>
        </pc:sldMkLst>
        <pc:spChg chg="mod">
          <ac:chgData name="Sarah Andreotti" userId="e15c36b6-77cb-44f9-8030-efbc56f7670e" providerId="ADAL" clId="{85D3C831-3BDA-4042-9EC0-FF6F41251087}" dt="2023-08-21T13:29:42.492" v="2381" actId="1076"/>
          <ac:spMkLst>
            <pc:docMk/>
            <pc:sldMk cId="2208305270" sldId="264"/>
            <ac:spMk id="8" creationId="{1E26BA61-0D9D-43F1-BE4F-5C4D193842AC}"/>
          </ac:spMkLst>
        </pc:spChg>
        <pc:spChg chg="mod">
          <ac:chgData name="Sarah Andreotti" userId="e15c36b6-77cb-44f9-8030-efbc56f7670e" providerId="ADAL" clId="{85D3C831-3BDA-4042-9EC0-FF6F41251087}" dt="2023-08-21T13:25:42.690" v="1961" actId="14100"/>
          <ac:spMkLst>
            <pc:docMk/>
            <pc:sldMk cId="2208305270" sldId="264"/>
            <ac:spMk id="12" creationId="{7221757D-FE2D-4863-9D2F-5197A8634CF7}"/>
          </ac:spMkLst>
        </pc:spChg>
      </pc:sldChg>
      <pc:sldChg chg="modSp mod">
        <pc:chgData name="Sarah Andreotti" userId="e15c36b6-77cb-44f9-8030-efbc56f7670e" providerId="ADAL" clId="{85D3C831-3BDA-4042-9EC0-FF6F41251087}" dt="2023-08-17T20:36:08.634" v="890" actId="1076"/>
        <pc:sldMkLst>
          <pc:docMk/>
          <pc:sldMk cId="3458084027" sldId="265"/>
        </pc:sldMkLst>
        <pc:spChg chg="mod">
          <ac:chgData name="Sarah Andreotti" userId="e15c36b6-77cb-44f9-8030-efbc56f7670e" providerId="ADAL" clId="{85D3C831-3BDA-4042-9EC0-FF6F41251087}" dt="2023-08-17T20:36:08.634" v="890" actId="1076"/>
          <ac:spMkLst>
            <pc:docMk/>
            <pc:sldMk cId="3458084027" sldId="265"/>
            <ac:spMk id="8" creationId="{B9AC53C6-4D2A-460A-8B98-5A75073A7C67}"/>
          </ac:spMkLst>
        </pc:spChg>
      </pc:sldChg>
      <pc:sldChg chg="modSp mod">
        <pc:chgData name="Sarah Andreotti" userId="e15c36b6-77cb-44f9-8030-efbc56f7670e" providerId="ADAL" clId="{85D3C831-3BDA-4042-9EC0-FF6F41251087}" dt="2023-09-15T17:05:21.642" v="4163" actId="115"/>
        <pc:sldMkLst>
          <pc:docMk/>
          <pc:sldMk cId="3816901632" sldId="266"/>
        </pc:sldMkLst>
        <pc:spChg chg="mod">
          <ac:chgData name="Sarah Andreotti" userId="e15c36b6-77cb-44f9-8030-efbc56f7670e" providerId="ADAL" clId="{85D3C831-3BDA-4042-9EC0-FF6F41251087}" dt="2023-09-15T17:05:21.642" v="4163" actId="115"/>
          <ac:spMkLst>
            <pc:docMk/>
            <pc:sldMk cId="3816901632" sldId="266"/>
            <ac:spMk id="8" creationId="{B9AC53C6-4D2A-460A-8B98-5A75073A7C67}"/>
          </ac:spMkLst>
        </pc:spChg>
        <pc:spChg chg="mod">
          <ac:chgData name="Sarah Andreotti" userId="e15c36b6-77cb-44f9-8030-efbc56f7670e" providerId="ADAL" clId="{85D3C831-3BDA-4042-9EC0-FF6F41251087}" dt="2023-08-29T17:03:20.367" v="3649" actId="1076"/>
          <ac:spMkLst>
            <pc:docMk/>
            <pc:sldMk cId="3816901632" sldId="266"/>
            <ac:spMk id="10" creationId="{0F9E9DB3-9463-4DE1-AFF2-C494C03EB039}"/>
          </ac:spMkLst>
        </pc:spChg>
      </pc:sldChg>
      <pc:sldChg chg="modSp mod">
        <pc:chgData name="Sarah Andreotti" userId="e15c36b6-77cb-44f9-8030-efbc56f7670e" providerId="ADAL" clId="{85D3C831-3BDA-4042-9EC0-FF6F41251087}" dt="2023-09-15T18:26:46.298" v="4204" actId="20577"/>
        <pc:sldMkLst>
          <pc:docMk/>
          <pc:sldMk cId="4218938832" sldId="267"/>
        </pc:sldMkLst>
        <pc:spChg chg="mod">
          <ac:chgData name="Sarah Andreotti" userId="e15c36b6-77cb-44f9-8030-efbc56f7670e" providerId="ADAL" clId="{85D3C831-3BDA-4042-9EC0-FF6F41251087}" dt="2023-09-15T18:26:46.298" v="4204" actId="20577"/>
          <ac:spMkLst>
            <pc:docMk/>
            <pc:sldMk cId="4218938832" sldId="267"/>
            <ac:spMk id="8" creationId="{1E26BA61-0D9D-43F1-BE4F-5C4D193842AC}"/>
          </ac:spMkLst>
        </pc:spChg>
      </pc:sldChg>
      <pc:sldChg chg="modSp mod">
        <pc:chgData name="Sarah Andreotti" userId="e15c36b6-77cb-44f9-8030-efbc56f7670e" providerId="ADAL" clId="{85D3C831-3BDA-4042-9EC0-FF6F41251087}" dt="2023-08-17T20:42:05.710" v="1206" actId="20577"/>
        <pc:sldMkLst>
          <pc:docMk/>
          <pc:sldMk cId="3498019572" sldId="268"/>
        </pc:sldMkLst>
        <pc:spChg chg="mod">
          <ac:chgData name="Sarah Andreotti" userId="e15c36b6-77cb-44f9-8030-efbc56f7670e" providerId="ADAL" clId="{85D3C831-3BDA-4042-9EC0-FF6F41251087}" dt="2023-08-17T20:42:05.710" v="1206" actId="20577"/>
          <ac:spMkLst>
            <pc:docMk/>
            <pc:sldMk cId="3498019572" sldId="268"/>
            <ac:spMk id="8" creationId="{1E26BA61-0D9D-43F1-BE4F-5C4D193842AC}"/>
          </ac:spMkLst>
        </pc:spChg>
      </pc:sldChg>
      <pc:sldChg chg="addSp delSp modSp del mod">
        <pc:chgData name="Sarah Andreotti" userId="e15c36b6-77cb-44f9-8030-efbc56f7670e" providerId="ADAL" clId="{85D3C831-3BDA-4042-9EC0-FF6F41251087}" dt="2023-09-08T14:27:13.456" v="3653" actId="2696"/>
        <pc:sldMkLst>
          <pc:docMk/>
          <pc:sldMk cId="1071816717" sldId="269"/>
        </pc:sldMkLst>
        <pc:spChg chg="add mod">
          <ac:chgData name="Sarah Andreotti" userId="e15c36b6-77cb-44f9-8030-efbc56f7670e" providerId="ADAL" clId="{85D3C831-3BDA-4042-9EC0-FF6F41251087}" dt="2023-08-21T13:06:18.638" v="1957" actId="14100"/>
          <ac:spMkLst>
            <pc:docMk/>
            <pc:sldMk cId="1071816717" sldId="269"/>
            <ac:spMk id="2" creationId="{F4CBB198-9911-A273-2BCB-31DE53C475A2}"/>
          </ac:spMkLst>
        </pc:spChg>
        <pc:spChg chg="add del mod">
          <ac:chgData name="Sarah Andreotti" userId="e15c36b6-77cb-44f9-8030-efbc56f7670e" providerId="ADAL" clId="{85D3C831-3BDA-4042-9EC0-FF6F41251087}" dt="2023-08-21T13:01:59.521" v="1657"/>
          <ac:spMkLst>
            <pc:docMk/>
            <pc:sldMk cId="1071816717" sldId="269"/>
            <ac:spMk id="3" creationId="{C5FEA2E2-3116-3A2C-2D85-899120EF1773}"/>
          </ac:spMkLst>
        </pc:spChg>
        <pc:spChg chg="add mod">
          <ac:chgData name="Sarah Andreotti" userId="e15c36b6-77cb-44f9-8030-efbc56f7670e" providerId="ADAL" clId="{85D3C831-3BDA-4042-9EC0-FF6F41251087}" dt="2023-08-21T13:06:26.334" v="1959" actId="1076"/>
          <ac:spMkLst>
            <pc:docMk/>
            <pc:sldMk cId="1071816717" sldId="269"/>
            <ac:spMk id="6" creationId="{64AC055B-4730-FFA5-0713-7F6A8241B4B6}"/>
          </ac:spMkLst>
        </pc:spChg>
        <pc:spChg chg="add mod">
          <ac:chgData name="Sarah Andreotti" userId="e15c36b6-77cb-44f9-8030-efbc56f7670e" providerId="ADAL" clId="{85D3C831-3BDA-4042-9EC0-FF6F41251087}" dt="2023-08-21T13:06:36.911" v="1960" actId="255"/>
          <ac:spMkLst>
            <pc:docMk/>
            <pc:sldMk cId="1071816717" sldId="269"/>
            <ac:spMk id="7" creationId="{C279985A-1B4C-7CBD-D0E8-5E1821CAD83C}"/>
          </ac:spMkLst>
        </pc:spChg>
        <pc:spChg chg="mod">
          <ac:chgData name="Sarah Andreotti" userId="e15c36b6-77cb-44f9-8030-efbc56f7670e" providerId="ADAL" clId="{85D3C831-3BDA-4042-9EC0-FF6F41251087}" dt="2023-08-21T12:59:21.834" v="1505" actId="1076"/>
          <ac:spMkLst>
            <pc:docMk/>
            <pc:sldMk cId="1071816717" sldId="269"/>
            <ac:spMk id="8" creationId="{B9AC53C6-4D2A-460A-8B98-5A75073A7C67}"/>
          </ac:spMkLst>
        </pc:spChg>
      </pc:sldChg>
      <pc:sldChg chg="modSp mod">
        <pc:chgData name="Sarah Andreotti" userId="e15c36b6-77cb-44f9-8030-efbc56f7670e" providerId="ADAL" clId="{85D3C831-3BDA-4042-9EC0-FF6F41251087}" dt="2023-08-22T18:05:36.026" v="3009" actId="20577"/>
        <pc:sldMkLst>
          <pc:docMk/>
          <pc:sldMk cId="3128865555" sldId="270"/>
        </pc:sldMkLst>
        <pc:spChg chg="mod">
          <ac:chgData name="Sarah Andreotti" userId="e15c36b6-77cb-44f9-8030-efbc56f7670e" providerId="ADAL" clId="{85D3C831-3BDA-4042-9EC0-FF6F41251087}" dt="2023-08-22T18:05:36.026" v="3009" actId="20577"/>
          <ac:spMkLst>
            <pc:docMk/>
            <pc:sldMk cId="3128865555" sldId="270"/>
            <ac:spMk id="8" creationId="{B9AC53C6-4D2A-460A-8B98-5A75073A7C67}"/>
          </ac:spMkLst>
        </pc:spChg>
        <pc:spChg chg="mod">
          <ac:chgData name="Sarah Andreotti" userId="e15c36b6-77cb-44f9-8030-efbc56f7670e" providerId="ADAL" clId="{85D3C831-3BDA-4042-9EC0-FF6F41251087}" dt="2023-08-17T20:42:28.447" v="1232" actId="20577"/>
          <ac:spMkLst>
            <pc:docMk/>
            <pc:sldMk cId="3128865555" sldId="270"/>
            <ac:spMk id="10" creationId="{0F9E9DB3-9463-4DE1-AFF2-C494C03EB039}"/>
          </ac:spMkLst>
        </pc:spChg>
      </pc:sldChg>
      <pc:sldChg chg="modSp add mod">
        <pc:chgData name="Sarah Andreotti" userId="e15c36b6-77cb-44f9-8030-efbc56f7670e" providerId="ADAL" clId="{85D3C831-3BDA-4042-9EC0-FF6F41251087}" dt="2023-09-15T17:14:41.712" v="4184" actId="113"/>
        <pc:sldMkLst>
          <pc:docMk/>
          <pc:sldMk cId="3319393907" sldId="272"/>
        </pc:sldMkLst>
        <pc:spChg chg="mod">
          <ac:chgData name="Sarah Andreotti" userId="e15c36b6-77cb-44f9-8030-efbc56f7670e" providerId="ADAL" clId="{85D3C831-3BDA-4042-9EC0-FF6F41251087}" dt="2023-09-15T17:14:41.712" v="4184" actId="113"/>
          <ac:spMkLst>
            <pc:docMk/>
            <pc:sldMk cId="3319393907" sldId="272"/>
            <ac:spMk id="8" creationId="{B9AC53C6-4D2A-460A-8B98-5A75073A7C6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0CBE8E-B847-4B68-BFE3-F32A5635E782}" type="datetimeFigureOut">
              <a:rPr lang="en-US" smtClean="0"/>
              <a:t>9/18/2023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B9A9F-393C-497F-835D-25952552356E}" type="slidenum">
              <a:rPr lang="en-US" smtClean="0"/>
              <a:t>‹#›</a:t>
            </a:fld>
            <a:endParaRPr lang="en-US"/>
          </a:p>
        </p:txBody>
      </p:sp>
    </p:spTree>
    <p:extLst>
      <p:ext uri="{BB962C8B-B14F-4D97-AF65-F5344CB8AC3E}">
        <p14:creationId xmlns:p14="http://schemas.microsoft.com/office/powerpoint/2010/main" val="3203328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AMANDA</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These are arranged by strengths and weaknesses (internal-looking), threats and opportunities (external-looking). </a:t>
            </a:r>
          </a:p>
          <a:p>
            <a:endParaRPr lang="en-US" sz="1800" dirty="0">
              <a:effectLst/>
              <a:latin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viewed as a highly collaborative in region and with external partners, and a statewide leader in reciprocity. MSHN is known to “listen” to the needs of region and incorporate network feedback into services and operations.  MSHN is a trailblazer in new state waiver initiatives, for example: HCBS, Autism, Influence, leading to systems change. MSHN has operationalized innovation when developing programs like the Mobile Care Unit. </a:t>
            </a:r>
          </a:p>
          <a:p>
            <a:endParaRPr lang="en-US" dirty="0"/>
          </a:p>
        </p:txBody>
      </p:sp>
      <p:sp>
        <p:nvSpPr>
          <p:cNvPr id="4" name="Slide Number Placeholder 3"/>
          <p:cNvSpPr>
            <a:spLocks noGrp="1"/>
          </p:cNvSpPr>
          <p:nvPr>
            <p:ph type="sldNum" sz="quarter" idx="5"/>
          </p:nvPr>
        </p:nvSpPr>
        <p:spPr/>
        <p:txBody>
          <a:bodyPr/>
          <a:lstStyle/>
          <a:p>
            <a:fld id="{C476208F-BF4F-47C6-BA52-F43D92EDA3EE}" type="slidenum">
              <a:rPr lang="en-US" smtClean="0"/>
              <a:t>1</a:t>
            </a:fld>
            <a:endParaRPr lang="en-US" dirty="0"/>
          </a:p>
        </p:txBody>
      </p:sp>
    </p:spTree>
    <p:extLst>
      <p:ext uri="{BB962C8B-B14F-4D97-AF65-F5344CB8AC3E}">
        <p14:creationId xmlns:p14="http://schemas.microsoft.com/office/powerpoint/2010/main" val="4266140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AMANDA</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These are arranged by strengths and weaknesses (internal-looking), threats and opportunities (external-looking). </a:t>
            </a:r>
            <a:endParaRPr lang="en-US" dirty="0"/>
          </a:p>
        </p:txBody>
      </p:sp>
      <p:sp>
        <p:nvSpPr>
          <p:cNvPr id="4" name="Slide Number Placeholder 3"/>
          <p:cNvSpPr>
            <a:spLocks noGrp="1"/>
          </p:cNvSpPr>
          <p:nvPr>
            <p:ph type="sldNum" sz="quarter" idx="5"/>
          </p:nvPr>
        </p:nvSpPr>
        <p:spPr/>
        <p:txBody>
          <a:bodyPr/>
          <a:lstStyle/>
          <a:p>
            <a:fld id="{C476208F-BF4F-47C6-BA52-F43D92EDA3EE}" type="slidenum">
              <a:rPr lang="en-US" smtClean="0"/>
              <a:t>2</a:t>
            </a:fld>
            <a:endParaRPr lang="en-US" dirty="0"/>
          </a:p>
        </p:txBody>
      </p:sp>
    </p:spTree>
    <p:extLst>
      <p:ext uri="{BB962C8B-B14F-4D97-AF65-F5344CB8AC3E}">
        <p14:creationId xmlns:p14="http://schemas.microsoft.com/office/powerpoint/2010/main" val="520468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AMANDA</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These are arranged by strengths and weaknesses (internal-looking), threats and opportunities (external-looking). </a:t>
            </a:r>
            <a:endParaRPr lang="en-US" dirty="0"/>
          </a:p>
        </p:txBody>
      </p:sp>
      <p:sp>
        <p:nvSpPr>
          <p:cNvPr id="4" name="Slide Number Placeholder 3"/>
          <p:cNvSpPr>
            <a:spLocks noGrp="1"/>
          </p:cNvSpPr>
          <p:nvPr>
            <p:ph type="sldNum" sz="quarter" idx="5"/>
          </p:nvPr>
        </p:nvSpPr>
        <p:spPr/>
        <p:txBody>
          <a:bodyPr/>
          <a:lstStyle/>
          <a:p>
            <a:fld id="{C476208F-BF4F-47C6-BA52-F43D92EDA3EE}" type="slidenum">
              <a:rPr lang="en-US" smtClean="0"/>
              <a:t>3</a:t>
            </a:fld>
            <a:endParaRPr lang="en-US" dirty="0"/>
          </a:p>
        </p:txBody>
      </p:sp>
    </p:spTree>
    <p:extLst>
      <p:ext uri="{BB962C8B-B14F-4D97-AF65-F5344CB8AC3E}">
        <p14:creationId xmlns:p14="http://schemas.microsoft.com/office/powerpoint/2010/main" val="1578010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AMANDA</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These are arranged by strengths and weaknesses (internal-looking), threats and opportunities (external-looking). </a:t>
            </a:r>
            <a:endParaRPr lang="en-US" dirty="0"/>
          </a:p>
        </p:txBody>
      </p:sp>
      <p:sp>
        <p:nvSpPr>
          <p:cNvPr id="4" name="Slide Number Placeholder 3"/>
          <p:cNvSpPr>
            <a:spLocks noGrp="1"/>
          </p:cNvSpPr>
          <p:nvPr>
            <p:ph type="sldNum" sz="quarter" idx="5"/>
          </p:nvPr>
        </p:nvSpPr>
        <p:spPr/>
        <p:txBody>
          <a:bodyPr/>
          <a:lstStyle/>
          <a:p>
            <a:fld id="{C476208F-BF4F-47C6-BA52-F43D92EDA3EE}" type="slidenum">
              <a:rPr lang="en-US" smtClean="0"/>
              <a:t>4</a:t>
            </a:fld>
            <a:endParaRPr lang="en-US" dirty="0"/>
          </a:p>
        </p:txBody>
      </p:sp>
    </p:spTree>
    <p:extLst>
      <p:ext uri="{BB962C8B-B14F-4D97-AF65-F5344CB8AC3E}">
        <p14:creationId xmlns:p14="http://schemas.microsoft.com/office/powerpoint/2010/main" val="1689618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AMANDA</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These are arranged by strengths and weaknesses (internal-looking), threats and opportunities (external-looking). </a:t>
            </a:r>
            <a:endParaRPr lang="en-US" dirty="0"/>
          </a:p>
        </p:txBody>
      </p:sp>
      <p:sp>
        <p:nvSpPr>
          <p:cNvPr id="4" name="Slide Number Placeholder 3"/>
          <p:cNvSpPr>
            <a:spLocks noGrp="1"/>
          </p:cNvSpPr>
          <p:nvPr>
            <p:ph type="sldNum" sz="quarter" idx="5"/>
          </p:nvPr>
        </p:nvSpPr>
        <p:spPr/>
        <p:txBody>
          <a:bodyPr/>
          <a:lstStyle/>
          <a:p>
            <a:fld id="{C476208F-BF4F-47C6-BA52-F43D92EDA3EE}" type="slidenum">
              <a:rPr lang="en-US" smtClean="0"/>
              <a:t>5</a:t>
            </a:fld>
            <a:endParaRPr lang="en-US" dirty="0"/>
          </a:p>
        </p:txBody>
      </p:sp>
    </p:spTree>
    <p:extLst>
      <p:ext uri="{BB962C8B-B14F-4D97-AF65-F5344CB8AC3E}">
        <p14:creationId xmlns:p14="http://schemas.microsoft.com/office/powerpoint/2010/main" val="88025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AMANDA</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These are arranged by strengths and weaknesses (internal-looking), threats and opportunities (external-looking). </a:t>
            </a:r>
            <a:endParaRPr lang="en-US" dirty="0"/>
          </a:p>
        </p:txBody>
      </p:sp>
      <p:sp>
        <p:nvSpPr>
          <p:cNvPr id="4" name="Slide Number Placeholder 3"/>
          <p:cNvSpPr>
            <a:spLocks noGrp="1"/>
          </p:cNvSpPr>
          <p:nvPr>
            <p:ph type="sldNum" sz="quarter" idx="5"/>
          </p:nvPr>
        </p:nvSpPr>
        <p:spPr/>
        <p:txBody>
          <a:bodyPr/>
          <a:lstStyle/>
          <a:p>
            <a:fld id="{C476208F-BF4F-47C6-BA52-F43D92EDA3EE}" type="slidenum">
              <a:rPr lang="en-US" smtClean="0"/>
              <a:t>6</a:t>
            </a:fld>
            <a:endParaRPr lang="en-US" dirty="0"/>
          </a:p>
        </p:txBody>
      </p:sp>
    </p:spTree>
    <p:extLst>
      <p:ext uri="{BB962C8B-B14F-4D97-AF65-F5344CB8AC3E}">
        <p14:creationId xmlns:p14="http://schemas.microsoft.com/office/powerpoint/2010/main" val="33052212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AMANDA</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These are arranged by strengths and weaknesses (internal-looking), threats and opportunities (external-looking). </a:t>
            </a:r>
            <a:endParaRPr lang="en-US" dirty="0"/>
          </a:p>
        </p:txBody>
      </p:sp>
      <p:sp>
        <p:nvSpPr>
          <p:cNvPr id="4" name="Slide Number Placeholder 3"/>
          <p:cNvSpPr>
            <a:spLocks noGrp="1"/>
          </p:cNvSpPr>
          <p:nvPr>
            <p:ph type="sldNum" sz="quarter" idx="5"/>
          </p:nvPr>
        </p:nvSpPr>
        <p:spPr/>
        <p:txBody>
          <a:bodyPr/>
          <a:lstStyle/>
          <a:p>
            <a:fld id="{C476208F-BF4F-47C6-BA52-F43D92EDA3EE}" type="slidenum">
              <a:rPr lang="en-US" smtClean="0"/>
              <a:t>7</a:t>
            </a:fld>
            <a:endParaRPr lang="en-US" dirty="0"/>
          </a:p>
        </p:txBody>
      </p:sp>
    </p:spTree>
    <p:extLst>
      <p:ext uri="{BB962C8B-B14F-4D97-AF65-F5344CB8AC3E}">
        <p14:creationId xmlns:p14="http://schemas.microsoft.com/office/powerpoint/2010/main" val="3215135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AMANDA</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These are arranged by strengths and weaknesses (internal-looking), threats and opportunities (external-looking). </a:t>
            </a:r>
            <a:endParaRPr lang="en-US" dirty="0"/>
          </a:p>
        </p:txBody>
      </p:sp>
      <p:sp>
        <p:nvSpPr>
          <p:cNvPr id="4" name="Slide Number Placeholder 3"/>
          <p:cNvSpPr>
            <a:spLocks noGrp="1"/>
          </p:cNvSpPr>
          <p:nvPr>
            <p:ph type="sldNum" sz="quarter" idx="5"/>
          </p:nvPr>
        </p:nvSpPr>
        <p:spPr/>
        <p:txBody>
          <a:bodyPr/>
          <a:lstStyle/>
          <a:p>
            <a:fld id="{C476208F-BF4F-47C6-BA52-F43D92EDA3EE}" type="slidenum">
              <a:rPr lang="en-US" smtClean="0"/>
              <a:t>8</a:t>
            </a:fld>
            <a:endParaRPr lang="en-US" dirty="0"/>
          </a:p>
        </p:txBody>
      </p:sp>
    </p:spTree>
    <p:extLst>
      <p:ext uri="{BB962C8B-B14F-4D97-AF65-F5344CB8AC3E}">
        <p14:creationId xmlns:p14="http://schemas.microsoft.com/office/powerpoint/2010/main" val="1658807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AMANDA</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These are arranged by strengths and weaknesses (internal-looking), threats and opportunities (external-looking). </a:t>
            </a:r>
            <a:endParaRPr lang="en-US" dirty="0"/>
          </a:p>
        </p:txBody>
      </p:sp>
      <p:sp>
        <p:nvSpPr>
          <p:cNvPr id="4" name="Slide Number Placeholder 3"/>
          <p:cNvSpPr>
            <a:spLocks noGrp="1"/>
          </p:cNvSpPr>
          <p:nvPr>
            <p:ph type="sldNum" sz="quarter" idx="5"/>
          </p:nvPr>
        </p:nvSpPr>
        <p:spPr/>
        <p:txBody>
          <a:bodyPr/>
          <a:lstStyle/>
          <a:p>
            <a:fld id="{C476208F-BF4F-47C6-BA52-F43D92EDA3EE}" type="slidenum">
              <a:rPr lang="en-US" smtClean="0"/>
              <a:t>9</a:t>
            </a:fld>
            <a:endParaRPr lang="en-US" dirty="0"/>
          </a:p>
        </p:txBody>
      </p:sp>
    </p:spTree>
    <p:extLst>
      <p:ext uri="{BB962C8B-B14F-4D97-AF65-F5344CB8AC3E}">
        <p14:creationId xmlns:p14="http://schemas.microsoft.com/office/powerpoint/2010/main" val="2137951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760C54-F145-4B0C-94D3-7FDB40EDB249}" type="datetime1">
              <a:rPr lang="en-US" smtClean="0"/>
              <a:t>9/18/2023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509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A9322B-F071-4099-985A-582D126B31BB}" type="datetime1">
              <a:rPr lang="en-US" smtClean="0"/>
              <a:t>9/18/2023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2030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2EC7C3-8E39-4AD8-A9E2-49A6CF3FE110}" type="datetime1">
              <a:rPr lang="en-US" smtClean="0"/>
              <a:t>9/18/2023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375768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492BA63-207E-4F31-9510-A1642F2CD897}" type="datetime1">
              <a:rPr lang="en-US" smtClean="0"/>
              <a:t>9/18/2023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3021773125"/>
      </p:ext>
    </p:extLst>
  </p:cSld>
  <p:clrMap bg1="dk1" tx1="lt1" bg2="dk2" tx2="lt2" accent1="accent1" accent2="accent2" accent3="accent3" accent4="accent4" accent5="accent5" accent6="accent6" hlink="hlink" folHlink="folHlink"/>
  <p:sldLayoutIdLst>
    <p:sldLayoutId id="2147483713" r:id="rId1"/>
    <p:sldLayoutId id="2147483710" r:id="rId2"/>
    <p:sldLayoutId id="2147483709" r:id="rId3"/>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mailto:sarah.andreotti@midstatehealthnetwork.org" TargetMode="External"/><Relationship Id="rId5" Type="http://schemas.openxmlformats.org/officeDocument/2006/relationships/hyperlink" Target="mailto:sarah.surna@midstatehealthnetwork.org" TargetMode="External"/><Relationship Id="rId4" Type="http://schemas.openxmlformats.org/officeDocument/2006/relationships/hyperlink" Target="mailto:kari.gulvas@midstatehealthnetwork.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337DFC1-811D-4C04-B6F9-E1FEE3DC4A82}"/>
              </a:ext>
            </a:extLst>
          </p:cNvPr>
          <p:cNvSpPr>
            <a:spLocks noGrp="1"/>
          </p:cNvSpPr>
          <p:nvPr>
            <p:ph type="sldNum" sz="quarter" idx="12"/>
          </p:nvPr>
        </p:nvSpPr>
        <p:spPr/>
        <p:txBody>
          <a:bodyPr/>
          <a:lstStyle/>
          <a:p>
            <a:fld id="{3A98EE3D-8CD1-4C3F-BD1C-C98C9596463C}" type="slidenum">
              <a:rPr lang="en-US" smtClean="0"/>
              <a:t>1</a:t>
            </a:fld>
            <a:endParaRPr lang="en-US" dirty="0"/>
          </a:p>
        </p:txBody>
      </p:sp>
      <p:pic>
        <p:nvPicPr>
          <p:cNvPr id="4" name="Picture 3">
            <a:extLst>
              <a:ext uri="{FF2B5EF4-FFF2-40B4-BE49-F238E27FC236}">
                <a16:creationId xmlns:a16="http://schemas.microsoft.com/office/drawing/2014/main" id="{D8954B4C-D30D-4C52-AF2B-68E2EC6A38F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318523" y="5433213"/>
            <a:ext cx="2185035" cy="1097280"/>
          </a:xfrm>
          <a:prstGeom prst="rect">
            <a:avLst/>
          </a:prstGeom>
          <a:noFill/>
        </p:spPr>
      </p:pic>
      <p:sp>
        <p:nvSpPr>
          <p:cNvPr id="7" name="Title 6">
            <a:extLst>
              <a:ext uri="{FF2B5EF4-FFF2-40B4-BE49-F238E27FC236}">
                <a16:creationId xmlns:a16="http://schemas.microsoft.com/office/drawing/2014/main" id="{EB9E2205-209E-4A7E-9C11-93989BBB4823}"/>
              </a:ext>
            </a:extLst>
          </p:cNvPr>
          <p:cNvSpPr>
            <a:spLocks noGrp="1"/>
          </p:cNvSpPr>
          <p:nvPr>
            <p:ph type="title"/>
          </p:nvPr>
        </p:nvSpPr>
        <p:spPr>
          <a:xfrm>
            <a:off x="616380" y="306883"/>
            <a:ext cx="8596668" cy="1320800"/>
          </a:xfrm>
        </p:spPr>
        <p:txBody>
          <a:bodyPr>
            <a:normAutofit/>
          </a:bodyPr>
          <a:lstStyle/>
          <a:p>
            <a:r>
              <a:rPr lang="en-US" dirty="0"/>
              <a:t>Quarterly SUD Provider Meeting</a:t>
            </a:r>
            <a:br>
              <a:rPr lang="en-US" dirty="0"/>
            </a:br>
            <a:r>
              <a:rPr lang="en-US" dirty="0"/>
              <a:t>Prevention Breakout</a:t>
            </a:r>
          </a:p>
        </p:txBody>
      </p:sp>
      <p:sp>
        <p:nvSpPr>
          <p:cNvPr id="2" name="TextBox 1">
            <a:extLst>
              <a:ext uri="{FF2B5EF4-FFF2-40B4-BE49-F238E27FC236}">
                <a16:creationId xmlns:a16="http://schemas.microsoft.com/office/drawing/2014/main" id="{D3BCDBA6-E2D4-66B6-253B-ACF5CE92ED09}"/>
              </a:ext>
            </a:extLst>
          </p:cNvPr>
          <p:cNvSpPr txBox="1"/>
          <p:nvPr/>
        </p:nvSpPr>
        <p:spPr>
          <a:xfrm>
            <a:off x="616380" y="2082251"/>
            <a:ext cx="5701192" cy="4708981"/>
          </a:xfrm>
          <a:prstGeom prst="rect">
            <a:avLst/>
          </a:prstGeom>
          <a:noFill/>
        </p:spPr>
        <p:txBody>
          <a:bodyPr wrap="square" rtlCol="0">
            <a:spAutoFit/>
          </a:bodyPr>
          <a:lstStyle/>
          <a:p>
            <a:r>
              <a:rPr lang="en-US" sz="2000" dirty="0"/>
              <a:t>• MPDS</a:t>
            </a:r>
          </a:p>
          <a:p>
            <a:pPr marL="800100" lvl="1" indent="-342900">
              <a:buFont typeface="Arial" panose="020B0604020202020204" pitchFamily="34" charset="0"/>
              <a:buChar char="•"/>
            </a:pPr>
            <a:r>
              <a:rPr lang="en-US" sz="2000" dirty="0"/>
              <a:t>FY23 Closeout and Timeline </a:t>
            </a:r>
          </a:p>
          <a:p>
            <a:pPr marL="800100" lvl="1" indent="-342900">
              <a:buFont typeface="Arial" panose="020B0604020202020204" pitchFamily="34" charset="0"/>
              <a:buChar char="•"/>
            </a:pPr>
            <a:r>
              <a:rPr lang="en-US" sz="2000" dirty="0"/>
              <a:t>New “Completed” Procedure</a:t>
            </a:r>
          </a:p>
          <a:p>
            <a:pPr marL="800100" lvl="1" indent="-342900">
              <a:buFont typeface="Arial" panose="020B0604020202020204" pitchFamily="34" charset="0"/>
              <a:buChar char="•"/>
            </a:pPr>
            <a:r>
              <a:rPr lang="en-US" sz="2000" dirty="0"/>
              <a:t>FY24 Changes</a:t>
            </a:r>
            <a:br>
              <a:rPr lang="en-US" sz="2000" dirty="0"/>
            </a:br>
            <a:endParaRPr lang="en-US" sz="2000" dirty="0"/>
          </a:p>
          <a:p>
            <a:pPr marL="342900" indent="-342900">
              <a:buFont typeface="Arial" panose="020B0604020202020204" pitchFamily="34" charset="0"/>
              <a:buChar char="•"/>
            </a:pPr>
            <a:r>
              <a:rPr lang="en-US" sz="2000" dirty="0"/>
              <a:t>FY24 Provider Manual Updates</a:t>
            </a:r>
          </a:p>
          <a:p>
            <a:pPr marL="800100" lvl="1" indent="-342900">
              <a:buFont typeface="Arial" panose="020B0604020202020204" pitchFamily="34" charset="0"/>
              <a:buChar char="•"/>
            </a:pPr>
            <a:r>
              <a:rPr lang="en-US" sz="2000" dirty="0"/>
              <a:t>Media Campaign Policy</a:t>
            </a:r>
          </a:p>
          <a:p>
            <a:pPr marL="800100" lvl="1" indent="-342900">
              <a:buFont typeface="Arial" panose="020B0604020202020204" pitchFamily="34" charset="0"/>
              <a:buChar char="•"/>
            </a:pPr>
            <a:r>
              <a:rPr lang="en-US" sz="2000" dirty="0"/>
              <a:t>Out-of-State Travel</a:t>
            </a:r>
          </a:p>
          <a:p>
            <a:pPr marL="800100" lvl="1" indent="-342900">
              <a:buFont typeface="Arial" panose="020B0604020202020204" pitchFamily="34" charset="0"/>
              <a:buChar char="•"/>
            </a:pPr>
            <a:r>
              <a:rPr lang="en-US" sz="2000" dirty="0"/>
              <a:t>Ethics Training Requirement</a:t>
            </a:r>
            <a:br>
              <a:rPr lang="en-US" sz="2000" dirty="0"/>
            </a:br>
            <a:endParaRPr lang="en-US" sz="2000" dirty="0"/>
          </a:p>
          <a:p>
            <a:r>
              <a:rPr lang="en-US" sz="2000" dirty="0"/>
              <a:t>• Reminders and Updates </a:t>
            </a:r>
          </a:p>
          <a:p>
            <a:pPr marL="800100" lvl="1" indent="-342900">
              <a:buFont typeface="Arial" panose="020B0604020202020204" pitchFamily="34" charset="0"/>
              <a:buChar char="•"/>
            </a:pPr>
            <a:r>
              <a:rPr lang="en-US" sz="2000" dirty="0"/>
              <a:t>End of Year Reporting</a:t>
            </a:r>
          </a:p>
          <a:p>
            <a:pPr marL="800100" lvl="1" indent="-342900">
              <a:buFont typeface="Arial" panose="020B0604020202020204" pitchFamily="34" charset="0"/>
              <a:buChar char="•"/>
            </a:pPr>
            <a:r>
              <a:rPr lang="en-US" sz="2000" dirty="0"/>
              <a:t>Direct Service Requirements</a:t>
            </a:r>
            <a:br>
              <a:rPr lang="en-US" sz="2000" dirty="0"/>
            </a:br>
            <a:r>
              <a:rPr lang="en-US" sz="2000" dirty="0"/>
              <a:t> </a:t>
            </a:r>
          </a:p>
          <a:p>
            <a:pPr marL="342900" indent="-342900">
              <a:buFont typeface="Arial" panose="020B0604020202020204" pitchFamily="34" charset="0"/>
              <a:buChar char="•"/>
            </a:pPr>
            <a:r>
              <a:rPr lang="en-US" sz="2000" dirty="0"/>
              <a:t>Older Adults Workgroup</a:t>
            </a:r>
          </a:p>
        </p:txBody>
      </p:sp>
      <p:sp>
        <p:nvSpPr>
          <p:cNvPr id="6" name="TextBox 5">
            <a:extLst>
              <a:ext uri="{FF2B5EF4-FFF2-40B4-BE49-F238E27FC236}">
                <a16:creationId xmlns:a16="http://schemas.microsoft.com/office/drawing/2014/main" id="{EC992AB5-99BC-0E43-CDFF-9CAA96B59676}"/>
              </a:ext>
            </a:extLst>
          </p:cNvPr>
          <p:cNvSpPr txBox="1"/>
          <p:nvPr/>
        </p:nvSpPr>
        <p:spPr>
          <a:xfrm>
            <a:off x="616380" y="1487983"/>
            <a:ext cx="3964445" cy="461665"/>
          </a:xfrm>
          <a:prstGeom prst="rect">
            <a:avLst/>
          </a:prstGeom>
          <a:noFill/>
        </p:spPr>
        <p:txBody>
          <a:bodyPr wrap="square" rtlCol="0">
            <a:spAutoFit/>
          </a:bodyPr>
          <a:lstStyle/>
          <a:p>
            <a:r>
              <a:rPr lang="en-US" sz="2400" dirty="0">
                <a:solidFill>
                  <a:srgbClr val="92D050"/>
                </a:solidFill>
              </a:rPr>
              <a:t>September 21, 2023</a:t>
            </a:r>
          </a:p>
        </p:txBody>
      </p:sp>
    </p:spTree>
    <p:extLst>
      <p:ext uri="{BB962C8B-B14F-4D97-AF65-F5344CB8AC3E}">
        <p14:creationId xmlns:p14="http://schemas.microsoft.com/office/powerpoint/2010/main" val="3161861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337DFC1-811D-4C04-B6F9-E1FEE3DC4A82}"/>
              </a:ext>
            </a:extLst>
          </p:cNvPr>
          <p:cNvSpPr>
            <a:spLocks noGrp="1"/>
          </p:cNvSpPr>
          <p:nvPr>
            <p:ph type="sldNum" sz="quarter" idx="12"/>
          </p:nvPr>
        </p:nvSpPr>
        <p:spPr/>
        <p:txBody>
          <a:bodyPr/>
          <a:lstStyle/>
          <a:p>
            <a:fld id="{3A98EE3D-8CD1-4C3F-BD1C-C98C9596463C}" type="slidenum">
              <a:rPr lang="en-US" smtClean="0"/>
              <a:t>2</a:t>
            </a:fld>
            <a:endParaRPr lang="en-US" dirty="0"/>
          </a:p>
        </p:txBody>
      </p:sp>
      <p:pic>
        <p:nvPicPr>
          <p:cNvPr id="4" name="Picture 3">
            <a:extLst>
              <a:ext uri="{FF2B5EF4-FFF2-40B4-BE49-F238E27FC236}">
                <a16:creationId xmlns:a16="http://schemas.microsoft.com/office/drawing/2014/main" id="{D8954B4C-D30D-4C52-AF2B-68E2EC6A38F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797201" y="5594897"/>
            <a:ext cx="2185035" cy="1097280"/>
          </a:xfrm>
          <a:prstGeom prst="rect">
            <a:avLst/>
          </a:prstGeom>
          <a:noFill/>
        </p:spPr>
      </p:pic>
      <p:sp>
        <p:nvSpPr>
          <p:cNvPr id="8" name="Text Placeholder 7">
            <a:extLst>
              <a:ext uri="{FF2B5EF4-FFF2-40B4-BE49-F238E27FC236}">
                <a16:creationId xmlns:a16="http://schemas.microsoft.com/office/drawing/2014/main" id="{B9AC53C6-4D2A-460A-8B98-5A75073A7C67}"/>
              </a:ext>
            </a:extLst>
          </p:cNvPr>
          <p:cNvSpPr>
            <a:spLocks noGrp="1"/>
          </p:cNvSpPr>
          <p:nvPr>
            <p:ph type="body" sz="quarter" idx="3"/>
          </p:nvPr>
        </p:nvSpPr>
        <p:spPr>
          <a:xfrm>
            <a:off x="677334" y="2081055"/>
            <a:ext cx="8417572" cy="3187055"/>
          </a:xfrm>
        </p:spPr>
        <p:txBody>
          <a:bodyPr/>
          <a:lstStyle/>
          <a:p>
            <a:r>
              <a:rPr lang="en-US" dirty="0"/>
              <a:t>FY23 Closeout</a:t>
            </a:r>
          </a:p>
          <a:p>
            <a:pPr marL="800100" lvl="1" indent="-342900">
              <a:buFont typeface="Arial" panose="020B0604020202020204" pitchFamily="34" charset="0"/>
              <a:buChar char="•"/>
            </a:pPr>
            <a:r>
              <a:rPr lang="en-US" sz="2400" b="0" dirty="0"/>
              <a:t>Any groups you have that run in both fiscal years will have to be ended in MPDS on 9/30/23 and started as a new group again on 10/1/23.</a:t>
            </a:r>
          </a:p>
          <a:p>
            <a:pPr marL="800100" lvl="1" indent="-342900">
              <a:buFont typeface="Arial" panose="020B0604020202020204" pitchFamily="34" charset="0"/>
              <a:buChar char="•"/>
            </a:pPr>
            <a:r>
              <a:rPr lang="en-US" sz="2400" b="0" dirty="0"/>
              <a:t>Closeout must be completed by October 31, 2023</a:t>
            </a:r>
          </a:p>
          <a:p>
            <a:pPr marL="800100" lvl="1" indent="-342900">
              <a:buFont typeface="Arial" panose="020B0604020202020204" pitchFamily="34" charset="0"/>
              <a:buChar char="•"/>
            </a:pPr>
            <a:r>
              <a:rPr lang="en-US" sz="2400" b="0" dirty="0"/>
              <a:t>COMPLETED- should only be participants that completed the program/cohort according to developer’s standards. Coalitions and community groups should not have any COMPLETED attendees.</a:t>
            </a:r>
          </a:p>
        </p:txBody>
      </p:sp>
      <p:sp>
        <p:nvSpPr>
          <p:cNvPr id="10" name="Title 9">
            <a:extLst>
              <a:ext uri="{FF2B5EF4-FFF2-40B4-BE49-F238E27FC236}">
                <a16:creationId xmlns:a16="http://schemas.microsoft.com/office/drawing/2014/main" id="{0F9E9DB3-9463-4DE1-AFF2-C494C03EB039}"/>
              </a:ext>
            </a:extLst>
          </p:cNvPr>
          <p:cNvSpPr>
            <a:spLocks noGrp="1"/>
          </p:cNvSpPr>
          <p:nvPr>
            <p:ph type="title"/>
          </p:nvPr>
        </p:nvSpPr>
        <p:spPr>
          <a:xfrm>
            <a:off x="677334" y="609600"/>
            <a:ext cx="8596668" cy="691426"/>
          </a:xfrm>
        </p:spPr>
        <p:txBody>
          <a:bodyPr/>
          <a:lstStyle/>
          <a:p>
            <a:r>
              <a:rPr lang="en-US" dirty="0"/>
              <a:t>MPDS</a:t>
            </a:r>
          </a:p>
        </p:txBody>
      </p:sp>
    </p:spTree>
    <p:extLst>
      <p:ext uri="{BB962C8B-B14F-4D97-AF65-F5344CB8AC3E}">
        <p14:creationId xmlns:p14="http://schemas.microsoft.com/office/powerpoint/2010/main" val="3458084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337DFC1-811D-4C04-B6F9-E1FEE3DC4A82}"/>
              </a:ext>
            </a:extLst>
          </p:cNvPr>
          <p:cNvSpPr>
            <a:spLocks noGrp="1"/>
          </p:cNvSpPr>
          <p:nvPr>
            <p:ph type="sldNum" sz="quarter" idx="12"/>
          </p:nvPr>
        </p:nvSpPr>
        <p:spPr/>
        <p:txBody>
          <a:bodyPr/>
          <a:lstStyle/>
          <a:p>
            <a:fld id="{3A98EE3D-8CD1-4C3F-BD1C-C98C9596463C}" type="slidenum">
              <a:rPr lang="en-US" smtClean="0"/>
              <a:t>3</a:t>
            </a:fld>
            <a:endParaRPr lang="en-US" dirty="0"/>
          </a:p>
        </p:txBody>
      </p:sp>
      <p:pic>
        <p:nvPicPr>
          <p:cNvPr id="4" name="Picture 3">
            <a:extLst>
              <a:ext uri="{FF2B5EF4-FFF2-40B4-BE49-F238E27FC236}">
                <a16:creationId xmlns:a16="http://schemas.microsoft.com/office/drawing/2014/main" id="{D8954B4C-D30D-4C52-AF2B-68E2EC6A38F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797201" y="5594897"/>
            <a:ext cx="2185035" cy="1097280"/>
          </a:xfrm>
          <a:prstGeom prst="rect">
            <a:avLst/>
          </a:prstGeom>
          <a:noFill/>
        </p:spPr>
      </p:pic>
      <p:sp>
        <p:nvSpPr>
          <p:cNvPr id="8" name="Text Placeholder 7">
            <a:extLst>
              <a:ext uri="{FF2B5EF4-FFF2-40B4-BE49-F238E27FC236}">
                <a16:creationId xmlns:a16="http://schemas.microsoft.com/office/drawing/2014/main" id="{B9AC53C6-4D2A-460A-8B98-5A75073A7C67}"/>
              </a:ext>
            </a:extLst>
          </p:cNvPr>
          <p:cNvSpPr>
            <a:spLocks noGrp="1"/>
          </p:cNvSpPr>
          <p:nvPr>
            <p:ph type="body" sz="quarter" idx="3"/>
          </p:nvPr>
        </p:nvSpPr>
        <p:spPr>
          <a:xfrm>
            <a:off x="677334" y="3613595"/>
            <a:ext cx="9025126" cy="3187055"/>
          </a:xfrm>
        </p:spPr>
        <p:txBody>
          <a:bodyPr/>
          <a:lstStyle/>
          <a:p>
            <a:r>
              <a:rPr lang="en-US" dirty="0"/>
              <a:t>FY24</a:t>
            </a:r>
          </a:p>
          <a:p>
            <a:pPr marL="342900" indent="-342900">
              <a:buFont typeface="Arial" panose="020B0604020202020204" pitchFamily="34" charset="0"/>
              <a:buChar char="•"/>
            </a:pPr>
            <a:r>
              <a:rPr lang="en-US" dirty="0"/>
              <a:t>Staffing levels at activities should only involve people actively facilitating the meeting/group. </a:t>
            </a:r>
          </a:p>
          <a:p>
            <a:pPr marL="342900" indent="-342900">
              <a:buFont typeface="Arial" panose="020B0604020202020204" pitchFamily="34" charset="0"/>
              <a:buChar char="•"/>
            </a:pPr>
            <a:r>
              <a:rPr lang="en-US" u="sng" dirty="0"/>
              <a:t>Read the User Manual </a:t>
            </a:r>
            <a:r>
              <a:rPr lang="en-US" dirty="0"/>
              <a:t>when entering new groups for FY24. This will help eliminate errors that can impact your groups throughout the year.  </a:t>
            </a:r>
          </a:p>
          <a:p>
            <a:pPr marL="342900" indent="-342900">
              <a:buFont typeface="Arial" panose="020B0604020202020204" pitchFamily="34" charset="0"/>
              <a:buChar char="•"/>
            </a:pPr>
            <a:r>
              <a:rPr lang="en-US" dirty="0"/>
              <a:t>Groups listed as Ongoing Other can only be used for groups that meet continuously (coalition, taskforce, planning committees). </a:t>
            </a:r>
          </a:p>
          <a:p>
            <a:pPr marL="342900" indent="-342900">
              <a:buFont typeface="Arial" panose="020B0604020202020204" pitchFamily="34" charset="0"/>
              <a:buChar char="•"/>
            </a:pPr>
            <a:r>
              <a:rPr lang="en-US" dirty="0"/>
              <a:t>Groups like health fairs, drug take-back, trainings, etc. should be listed at One Time. You cannot make an Ongoing Other group for all health fairs; they must be entered as individual One Time groups.</a:t>
            </a:r>
            <a:br>
              <a:rPr lang="en-US" dirty="0"/>
            </a:br>
            <a:endParaRPr lang="en-US" dirty="0"/>
          </a:p>
        </p:txBody>
      </p:sp>
      <p:sp>
        <p:nvSpPr>
          <p:cNvPr id="10" name="Title 9">
            <a:extLst>
              <a:ext uri="{FF2B5EF4-FFF2-40B4-BE49-F238E27FC236}">
                <a16:creationId xmlns:a16="http://schemas.microsoft.com/office/drawing/2014/main" id="{0F9E9DB3-9463-4DE1-AFF2-C494C03EB039}"/>
              </a:ext>
            </a:extLst>
          </p:cNvPr>
          <p:cNvSpPr>
            <a:spLocks noGrp="1"/>
          </p:cNvSpPr>
          <p:nvPr>
            <p:ph type="title"/>
          </p:nvPr>
        </p:nvSpPr>
        <p:spPr>
          <a:xfrm>
            <a:off x="634375" y="210701"/>
            <a:ext cx="8596668" cy="691426"/>
          </a:xfrm>
        </p:spPr>
        <p:txBody>
          <a:bodyPr/>
          <a:lstStyle/>
          <a:p>
            <a:r>
              <a:rPr lang="en-US" dirty="0"/>
              <a:t>MPDS</a:t>
            </a:r>
          </a:p>
        </p:txBody>
      </p:sp>
    </p:spTree>
    <p:extLst>
      <p:ext uri="{BB962C8B-B14F-4D97-AF65-F5344CB8AC3E}">
        <p14:creationId xmlns:p14="http://schemas.microsoft.com/office/powerpoint/2010/main" val="3816901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337DFC1-811D-4C04-B6F9-E1FEE3DC4A82}"/>
              </a:ext>
            </a:extLst>
          </p:cNvPr>
          <p:cNvSpPr>
            <a:spLocks noGrp="1"/>
          </p:cNvSpPr>
          <p:nvPr>
            <p:ph type="sldNum" sz="quarter" idx="12"/>
          </p:nvPr>
        </p:nvSpPr>
        <p:spPr/>
        <p:txBody>
          <a:bodyPr/>
          <a:lstStyle/>
          <a:p>
            <a:fld id="{3A98EE3D-8CD1-4C3F-BD1C-C98C9596463C}" type="slidenum">
              <a:rPr lang="en-US" smtClean="0"/>
              <a:t>4</a:t>
            </a:fld>
            <a:endParaRPr lang="en-US" dirty="0"/>
          </a:p>
        </p:txBody>
      </p:sp>
      <p:pic>
        <p:nvPicPr>
          <p:cNvPr id="4" name="Picture 3">
            <a:extLst>
              <a:ext uri="{FF2B5EF4-FFF2-40B4-BE49-F238E27FC236}">
                <a16:creationId xmlns:a16="http://schemas.microsoft.com/office/drawing/2014/main" id="{D8954B4C-D30D-4C52-AF2B-68E2EC6A38F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797201" y="5594897"/>
            <a:ext cx="2185035" cy="1097280"/>
          </a:xfrm>
          <a:prstGeom prst="rect">
            <a:avLst/>
          </a:prstGeom>
          <a:noFill/>
        </p:spPr>
      </p:pic>
      <p:sp>
        <p:nvSpPr>
          <p:cNvPr id="8" name="Text Placeholder 7">
            <a:extLst>
              <a:ext uri="{FF2B5EF4-FFF2-40B4-BE49-F238E27FC236}">
                <a16:creationId xmlns:a16="http://schemas.microsoft.com/office/drawing/2014/main" id="{B9AC53C6-4D2A-460A-8B98-5A75073A7C67}"/>
              </a:ext>
            </a:extLst>
          </p:cNvPr>
          <p:cNvSpPr>
            <a:spLocks noGrp="1"/>
          </p:cNvSpPr>
          <p:nvPr>
            <p:ph type="body" sz="quarter" idx="3"/>
          </p:nvPr>
        </p:nvSpPr>
        <p:spPr>
          <a:xfrm>
            <a:off x="591416" y="1293843"/>
            <a:ext cx="9025126" cy="3187055"/>
          </a:xfrm>
        </p:spPr>
        <p:txBody>
          <a:bodyPr/>
          <a:lstStyle/>
          <a:p>
            <a:r>
              <a:rPr lang="en-US" dirty="0"/>
              <a:t>FY24</a:t>
            </a:r>
          </a:p>
          <a:p>
            <a:pPr marL="342900" indent="-342900">
              <a:buFont typeface="Arial" panose="020B0604020202020204" pitchFamily="34" charset="0"/>
              <a:buChar char="•"/>
            </a:pPr>
            <a:r>
              <a:rPr lang="en-US" dirty="0"/>
              <a:t>EBP Service Type Field (pg. 17-19 in MPDS User Manual)</a:t>
            </a:r>
          </a:p>
          <a:p>
            <a:pPr marL="800100" lvl="1" indent="-342900">
              <a:buFont typeface="Arial" panose="020B0604020202020204" pitchFamily="34" charset="0"/>
              <a:buChar char="•"/>
            </a:pPr>
            <a:r>
              <a:rPr lang="en-US" b="0" dirty="0"/>
              <a:t>Please read descriptions for each option</a:t>
            </a:r>
          </a:p>
          <a:p>
            <a:pPr marL="800100" lvl="1" indent="-342900">
              <a:buFont typeface="Arial" panose="020B0604020202020204" pitchFamily="34" charset="0"/>
              <a:buChar char="•"/>
            </a:pPr>
            <a:r>
              <a:rPr lang="en-US" b="0" dirty="0"/>
              <a:t>NREPP should only be chosen if the EBP was on the original NREPP listing</a:t>
            </a:r>
          </a:p>
          <a:p>
            <a:pPr marL="800100" lvl="1" indent="-342900">
              <a:buFont typeface="Arial" panose="020B0604020202020204" pitchFamily="34" charset="0"/>
              <a:buChar char="•"/>
            </a:pPr>
            <a:r>
              <a:rPr lang="en-US" b="0" dirty="0"/>
              <a:t>None of the Above can be chosen if your activity is Evidence-based, but does not fit into one of the listed options</a:t>
            </a:r>
            <a:br>
              <a:rPr lang="en-US" dirty="0"/>
            </a:br>
            <a:endParaRPr lang="en-US" dirty="0"/>
          </a:p>
        </p:txBody>
      </p:sp>
      <p:sp>
        <p:nvSpPr>
          <p:cNvPr id="10" name="Title 9">
            <a:extLst>
              <a:ext uri="{FF2B5EF4-FFF2-40B4-BE49-F238E27FC236}">
                <a16:creationId xmlns:a16="http://schemas.microsoft.com/office/drawing/2014/main" id="{0F9E9DB3-9463-4DE1-AFF2-C494C03EB039}"/>
              </a:ext>
            </a:extLst>
          </p:cNvPr>
          <p:cNvSpPr>
            <a:spLocks noGrp="1"/>
          </p:cNvSpPr>
          <p:nvPr>
            <p:ph type="title"/>
          </p:nvPr>
        </p:nvSpPr>
        <p:spPr>
          <a:xfrm>
            <a:off x="634375" y="210701"/>
            <a:ext cx="8596668" cy="691426"/>
          </a:xfrm>
        </p:spPr>
        <p:txBody>
          <a:bodyPr/>
          <a:lstStyle/>
          <a:p>
            <a:r>
              <a:rPr lang="en-US" dirty="0"/>
              <a:t>MPDS</a:t>
            </a:r>
          </a:p>
        </p:txBody>
      </p:sp>
    </p:spTree>
    <p:extLst>
      <p:ext uri="{BB962C8B-B14F-4D97-AF65-F5344CB8AC3E}">
        <p14:creationId xmlns:p14="http://schemas.microsoft.com/office/powerpoint/2010/main" val="3319393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337DFC1-811D-4C04-B6F9-E1FEE3DC4A82}"/>
              </a:ext>
            </a:extLst>
          </p:cNvPr>
          <p:cNvSpPr>
            <a:spLocks noGrp="1"/>
          </p:cNvSpPr>
          <p:nvPr>
            <p:ph type="sldNum" sz="quarter" idx="12"/>
          </p:nvPr>
        </p:nvSpPr>
        <p:spPr/>
        <p:txBody>
          <a:bodyPr/>
          <a:lstStyle/>
          <a:p>
            <a:fld id="{3A98EE3D-8CD1-4C3F-BD1C-C98C9596463C}" type="slidenum">
              <a:rPr lang="en-US" smtClean="0"/>
              <a:t>5</a:t>
            </a:fld>
            <a:endParaRPr lang="en-US" dirty="0"/>
          </a:p>
        </p:txBody>
      </p:sp>
      <p:pic>
        <p:nvPicPr>
          <p:cNvPr id="4" name="Picture 3">
            <a:extLst>
              <a:ext uri="{FF2B5EF4-FFF2-40B4-BE49-F238E27FC236}">
                <a16:creationId xmlns:a16="http://schemas.microsoft.com/office/drawing/2014/main" id="{D8954B4C-D30D-4C52-AF2B-68E2EC6A38F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797201" y="5594897"/>
            <a:ext cx="2185035" cy="1097280"/>
          </a:xfrm>
          <a:prstGeom prst="rect">
            <a:avLst/>
          </a:prstGeom>
          <a:noFill/>
        </p:spPr>
      </p:pic>
      <p:sp>
        <p:nvSpPr>
          <p:cNvPr id="8" name="Text Placeholder 7">
            <a:extLst>
              <a:ext uri="{FF2B5EF4-FFF2-40B4-BE49-F238E27FC236}">
                <a16:creationId xmlns:a16="http://schemas.microsoft.com/office/drawing/2014/main" id="{1E26BA61-0D9D-43F1-BE4F-5C4D193842AC}"/>
              </a:ext>
            </a:extLst>
          </p:cNvPr>
          <p:cNvSpPr>
            <a:spLocks noGrp="1"/>
          </p:cNvSpPr>
          <p:nvPr>
            <p:ph type="body" idx="1"/>
          </p:nvPr>
        </p:nvSpPr>
        <p:spPr>
          <a:xfrm>
            <a:off x="677334" y="5306766"/>
            <a:ext cx="7369748" cy="576262"/>
          </a:xfrm>
        </p:spPr>
        <p:txBody>
          <a:bodyPr/>
          <a:lstStyle/>
          <a:p>
            <a:pPr marL="342900" indent="-342900">
              <a:buFont typeface="Arial" panose="020B0604020202020204" pitchFamily="34" charset="0"/>
              <a:buChar char="•"/>
            </a:pPr>
            <a:r>
              <a:rPr lang="en-US" dirty="0"/>
              <a:t>Media Campaign Policy</a:t>
            </a:r>
          </a:p>
          <a:p>
            <a:pPr marL="800100" lvl="1" indent="-342900">
              <a:buFont typeface="Arial" panose="020B0604020202020204" pitchFamily="34" charset="0"/>
              <a:buChar char="•"/>
            </a:pPr>
            <a:r>
              <a:rPr lang="en-US" b="0" dirty="0"/>
              <a:t>Request form must be completed and submitted for any campaigns using MSHN funding. </a:t>
            </a:r>
          </a:p>
          <a:p>
            <a:pPr marL="800100" lvl="1" indent="-342900">
              <a:buFont typeface="Arial" panose="020B0604020202020204" pitchFamily="34" charset="0"/>
              <a:buChar char="•"/>
            </a:pPr>
            <a:r>
              <a:rPr lang="en-US" b="0" dirty="0"/>
              <a:t>This does not include promoting your services/groups/activities.</a:t>
            </a:r>
          </a:p>
          <a:p>
            <a:pPr marL="800100" lvl="1" indent="-342900">
              <a:buFont typeface="Arial" panose="020B0604020202020204" pitchFamily="34" charset="0"/>
              <a:buChar char="•"/>
            </a:pPr>
            <a:r>
              <a:rPr lang="en-US" b="0" dirty="0"/>
              <a:t>Must have approval before using MSHN logo</a:t>
            </a:r>
            <a:br>
              <a:rPr lang="en-US" b="0" dirty="0"/>
            </a:br>
            <a:endParaRPr lang="en-US" b="0" dirty="0"/>
          </a:p>
          <a:p>
            <a:pPr marL="342900" indent="-342900">
              <a:buFont typeface="Arial" panose="020B0604020202020204" pitchFamily="34" charset="0"/>
              <a:buChar char="•"/>
            </a:pPr>
            <a:r>
              <a:rPr lang="en-US" dirty="0"/>
              <a:t>Out-of-State Travel</a:t>
            </a:r>
          </a:p>
          <a:p>
            <a:pPr marL="800100" lvl="1" indent="-342900">
              <a:buFont typeface="Arial" panose="020B0604020202020204" pitchFamily="34" charset="0"/>
              <a:buChar char="•"/>
            </a:pPr>
            <a:r>
              <a:rPr lang="en-US" b="0" dirty="0"/>
              <a:t>Travel or conferences outside of the state of Michigan using MSHN funds must be pre-approved.</a:t>
            </a:r>
          </a:p>
          <a:p>
            <a:pPr marL="342900" indent="-342900">
              <a:buFont typeface="Arial" panose="020B0604020202020204" pitchFamily="34" charset="0"/>
              <a:buChar char="•"/>
            </a:pPr>
            <a:endParaRPr lang="en-US" dirty="0"/>
          </a:p>
        </p:txBody>
      </p:sp>
      <p:sp>
        <p:nvSpPr>
          <p:cNvPr id="12" name="Title 11">
            <a:extLst>
              <a:ext uri="{FF2B5EF4-FFF2-40B4-BE49-F238E27FC236}">
                <a16:creationId xmlns:a16="http://schemas.microsoft.com/office/drawing/2014/main" id="{7221757D-FE2D-4863-9D2F-5197A8634CF7}"/>
              </a:ext>
            </a:extLst>
          </p:cNvPr>
          <p:cNvSpPr>
            <a:spLocks noGrp="1"/>
          </p:cNvSpPr>
          <p:nvPr>
            <p:ph type="title"/>
          </p:nvPr>
        </p:nvSpPr>
        <p:spPr>
          <a:xfrm>
            <a:off x="677334" y="609600"/>
            <a:ext cx="8596668" cy="703699"/>
          </a:xfrm>
        </p:spPr>
        <p:txBody>
          <a:bodyPr/>
          <a:lstStyle/>
          <a:p>
            <a:r>
              <a:rPr lang="en-US" dirty="0"/>
              <a:t>FY24 Provider Manual Updates</a:t>
            </a:r>
          </a:p>
        </p:txBody>
      </p:sp>
    </p:spTree>
    <p:extLst>
      <p:ext uri="{BB962C8B-B14F-4D97-AF65-F5344CB8AC3E}">
        <p14:creationId xmlns:p14="http://schemas.microsoft.com/office/powerpoint/2010/main" val="2208305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337DFC1-811D-4C04-B6F9-E1FEE3DC4A82}"/>
              </a:ext>
            </a:extLst>
          </p:cNvPr>
          <p:cNvSpPr>
            <a:spLocks noGrp="1"/>
          </p:cNvSpPr>
          <p:nvPr>
            <p:ph type="sldNum" sz="quarter" idx="12"/>
          </p:nvPr>
        </p:nvSpPr>
        <p:spPr/>
        <p:txBody>
          <a:bodyPr/>
          <a:lstStyle/>
          <a:p>
            <a:fld id="{3A98EE3D-8CD1-4C3F-BD1C-C98C9596463C}" type="slidenum">
              <a:rPr lang="en-US" smtClean="0"/>
              <a:t>6</a:t>
            </a:fld>
            <a:endParaRPr lang="en-US" dirty="0"/>
          </a:p>
        </p:txBody>
      </p:sp>
      <p:pic>
        <p:nvPicPr>
          <p:cNvPr id="4" name="Picture 3">
            <a:extLst>
              <a:ext uri="{FF2B5EF4-FFF2-40B4-BE49-F238E27FC236}">
                <a16:creationId xmlns:a16="http://schemas.microsoft.com/office/drawing/2014/main" id="{D8954B4C-D30D-4C52-AF2B-68E2EC6A38F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797201" y="5594897"/>
            <a:ext cx="2185035" cy="1097280"/>
          </a:xfrm>
          <a:prstGeom prst="rect">
            <a:avLst/>
          </a:prstGeom>
          <a:noFill/>
        </p:spPr>
      </p:pic>
      <p:sp>
        <p:nvSpPr>
          <p:cNvPr id="8" name="Text Placeholder 7">
            <a:extLst>
              <a:ext uri="{FF2B5EF4-FFF2-40B4-BE49-F238E27FC236}">
                <a16:creationId xmlns:a16="http://schemas.microsoft.com/office/drawing/2014/main" id="{1E26BA61-0D9D-43F1-BE4F-5C4D193842AC}"/>
              </a:ext>
            </a:extLst>
          </p:cNvPr>
          <p:cNvSpPr>
            <a:spLocks noGrp="1"/>
          </p:cNvSpPr>
          <p:nvPr>
            <p:ph type="body" idx="1"/>
          </p:nvPr>
        </p:nvSpPr>
        <p:spPr>
          <a:xfrm>
            <a:off x="677335" y="2033364"/>
            <a:ext cx="8596667" cy="5183646"/>
          </a:xfrm>
        </p:spPr>
        <p:txBody>
          <a:bodyPr/>
          <a:lstStyle/>
          <a:p>
            <a:pPr marL="342900" indent="-342900">
              <a:buFont typeface="Arial" panose="020B0604020202020204" pitchFamily="34" charset="0"/>
              <a:buChar char="•"/>
            </a:pPr>
            <a:r>
              <a:rPr lang="en-US" dirty="0"/>
              <a:t>End of Year Reporting</a:t>
            </a:r>
          </a:p>
          <a:p>
            <a:pPr marL="800100" lvl="1" indent="-342900">
              <a:buFont typeface="Arial" panose="020B0604020202020204" pitchFamily="34" charset="0"/>
              <a:buChar char="•"/>
            </a:pPr>
            <a:r>
              <a:rPr lang="en-US" b="0" dirty="0"/>
              <a:t>Report templates were emailed </a:t>
            </a:r>
            <a:r>
              <a:rPr lang="en-US" b="0" dirty="0">
                <a:solidFill>
                  <a:schemeClr val="tx1"/>
                </a:solidFill>
              </a:rPr>
              <a:t>9/18/23</a:t>
            </a:r>
          </a:p>
          <a:p>
            <a:pPr marL="800100" lvl="1" indent="-342900">
              <a:buFont typeface="Arial" panose="020B0604020202020204" pitchFamily="34" charset="0"/>
              <a:buChar char="•"/>
            </a:pPr>
            <a:r>
              <a:rPr lang="en-US" b="0" dirty="0"/>
              <a:t>Remember to submit both the report AND the Outcomes Attachment related to item 5 on the report</a:t>
            </a:r>
          </a:p>
          <a:p>
            <a:pPr marL="800100" lvl="1" indent="-342900">
              <a:buFont typeface="Arial" panose="020B0604020202020204" pitchFamily="34" charset="0"/>
              <a:buChar char="•"/>
            </a:pPr>
            <a:r>
              <a:rPr lang="en-US" b="0" dirty="0"/>
              <a:t>Please rename documents to include your agency’s name</a:t>
            </a:r>
            <a:br>
              <a:rPr lang="en-US" b="0" dirty="0"/>
            </a:br>
            <a:endParaRPr lang="en-US" b="0" dirty="0"/>
          </a:p>
          <a:p>
            <a:pPr marL="342900" indent="-342900">
              <a:buFont typeface="Arial" panose="020B0604020202020204" pitchFamily="34" charset="0"/>
              <a:buChar char="•"/>
            </a:pPr>
            <a:r>
              <a:rPr lang="en-US" dirty="0" err="1"/>
              <a:t>Synar</a:t>
            </a:r>
            <a:r>
              <a:rPr lang="en-US" dirty="0"/>
              <a:t> YAT Report due 9/22/23 (tomorrow!)</a:t>
            </a:r>
            <a:br>
              <a:rPr lang="en-US" dirty="0"/>
            </a:br>
            <a:endParaRPr lang="en-US" dirty="0"/>
          </a:p>
          <a:p>
            <a:pPr marL="342900" indent="-342900">
              <a:buFont typeface="Arial" panose="020B0604020202020204" pitchFamily="34" charset="0"/>
              <a:buChar char="•"/>
            </a:pPr>
            <a:r>
              <a:rPr lang="en-US" dirty="0"/>
              <a:t>FY23 FSRs</a:t>
            </a:r>
          </a:p>
          <a:p>
            <a:pPr marL="800100" lvl="1" indent="-342900">
              <a:buFont typeface="Arial" panose="020B0604020202020204" pitchFamily="34" charset="0"/>
              <a:buChar char="•"/>
            </a:pPr>
            <a:r>
              <a:rPr lang="en-US" b="0" dirty="0">
                <a:solidFill>
                  <a:schemeClr val="tx1"/>
                </a:solidFill>
                <a:effectLst/>
                <a:ea typeface="Calibri" panose="020F0502020204030204" pitchFamily="34" charset="0"/>
              </a:rPr>
              <a:t>The September FSR is due October 10</a:t>
            </a:r>
            <a:r>
              <a:rPr lang="en-US" b="0" baseline="30000" dirty="0">
                <a:solidFill>
                  <a:schemeClr val="tx1"/>
                </a:solidFill>
                <a:effectLst/>
                <a:ea typeface="Calibri" panose="020F0502020204030204" pitchFamily="34" charset="0"/>
              </a:rPr>
              <a:t>th</a:t>
            </a:r>
            <a:r>
              <a:rPr lang="en-US" b="0" dirty="0">
                <a:solidFill>
                  <a:schemeClr val="tx1"/>
                </a:solidFill>
                <a:effectLst/>
                <a:ea typeface="Calibri" panose="020F0502020204030204" pitchFamily="34" charset="0"/>
              </a:rPr>
              <a:t>.  The final FSRs or invoices for SOR, COVID, or ARPA funded projects should also be submitted by October 10</a:t>
            </a:r>
            <a:r>
              <a:rPr lang="en-US" b="0" baseline="30000" dirty="0">
                <a:solidFill>
                  <a:schemeClr val="tx1"/>
                </a:solidFill>
                <a:effectLst/>
                <a:ea typeface="Calibri" panose="020F0502020204030204" pitchFamily="34" charset="0"/>
              </a:rPr>
              <a:t>th</a:t>
            </a:r>
            <a:r>
              <a:rPr lang="en-US" b="0" dirty="0">
                <a:solidFill>
                  <a:schemeClr val="tx1"/>
                </a:solidFill>
                <a:effectLst/>
                <a:ea typeface="Calibri" panose="020F0502020204030204" pitchFamily="34" charset="0"/>
              </a:rPr>
              <a:t>.  The final FY2023 FSR to capture any expenses not previously billed is due </a:t>
            </a:r>
            <a:r>
              <a:rPr lang="en-US" b="0" u="sng" dirty="0">
                <a:solidFill>
                  <a:schemeClr val="tx1"/>
                </a:solidFill>
                <a:effectLst/>
                <a:ea typeface="Calibri" panose="020F0502020204030204" pitchFamily="34" charset="0"/>
              </a:rPr>
              <a:t>November 10</a:t>
            </a:r>
            <a:r>
              <a:rPr lang="en-US" b="0" u="sng" baseline="30000" dirty="0">
                <a:solidFill>
                  <a:schemeClr val="tx1"/>
                </a:solidFill>
                <a:effectLst/>
                <a:ea typeface="Calibri" panose="020F0502020204030204" pitchFamily="34" charset="0"/>
              </a:rPr>
              <a:t>th</a:t>
            </a:r>
            <a:r>
              <a:rPr lang="en-US" b="0" dirty="0">
                <a:solidFill>
                  <a:schemeClr val="tx1"/>
                </a:solidFill>
                <a:effectLst/>
                <a:ea typeface="Calibri" panose="020F0502020204030204" pitchFamily="34" charset="0"/>
              </a:rPr>
              <a:t>.  If there are no expenses remaining to bill, a final report does not need to be submitted. </a:t>
            </a:r>
          </a:p>
          <a:p>
            <a:pPr marL="342900" indent="-342900">
              <a:buFont typeface="Arial" panose="020B0604020202020204" pitchFamily="34" charset="0"/>
              <a:buChar char="•"/>
            </a:pPr>
            <a:endParaRPr lang="en-US" b="0" dirty="0"/>
          </a:p>
        </p:txBody>
      </p:sp>
      <p:sp>
        <p:nvSpPr>
          <p:cNvPr id="12" name="Title 11">
            <a:extLst>
              <a:ext uri="{FF2B5EF4-FFF2-40B4-BE49-F238E27FC236}">
                <a16:creationId xmlns:a16="http://schemas.microsoft.com/office/drawing/2014/main" id="{7221757D-FE2D-4863-9D2F-5197A8634CF7}"/>
              </a:ext>
            </a:extLst>
          </p:cNvPr>
          <p:cNvSpPr>
            <a:spLocks noGrp="1"/>
          </p:cNvSpPr>
          <p:nvPr>
            <p:ph type="title"/>
          </p:nvPr>
        </p:nvSpPr>
        <p:spPr>
          <a:xfrm>
            <a:off x="677335" y="364123"/>
            <a:ext cx="8596668" cy="666878"/>
          </a:xfrm>
        </p:spPr>
        <p:txBody>
          <a:bodyPr/>
          <a:lstStyle/>
          <a:p>
            <a:r>
              <a:rPr lang="en-US" dirty="0"/>
              <a:t>Reminders and Updates</a:t>
            </a:r>
          </a:p>
        </p:txBody>
      </p:sp>
    </p:spTree>
    <p:extLst>
      <p:ext uri="{BB962C8B-B14F-4D97-AF65-F5344CB8AC3E}">
        <p14:creationId xmlns:p14="http://schemas.microsoft.com/office/powerpoint/2010/main" val="4218938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337DFC1-811D-4C04-B6F9-E1FEE3DC4A82}"/>
              </a:ext>
            </a:extLst>
          </p:cNvPr>
          <p:cNvSpPr>
            <a:spLocks noGrp="1"/>
          </p:cNvSpPr>
          <p:nvPr>
            <p:ph type="sldNum" sz="quarter" idx="12"/>
          </p:nvPr>
        </p:nvSpPr>
        <p:spPr/>
        <p:txBody>
          <a:bodyPr/>
          <a:lstStyle/>
          <a:p>
            <a:fld id="{3A98EE3D-8CD1-4C3F-BD1C-C98C9596463C}" type="slidenum">
              <a:rPr lang="en-US" smtClean="0"/>
              <a:t>7</a:t>
            </a:fld>
            <a:endParaRPr lang="en-US" dirty="0"/>
          </a:p>
        </p:txBody>
      </p:sp>
      <p:pic>
        <p:nvPicPr>
          <p:cNvPr id="4" name="Picture 3">
            <a:extLst>
              <a:ext uri="{FF2B5EF4-FFF2-40B4-BE49-F238E27FC236}">
                <a16:creationId xmlns:a16="http://schemas.microsoft.com/office/drawing/2014/main" id="{D8954B4C-D30D-4C52-AF2B-68E2EC6A38F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797201" y="5594897"/>
            <a:ext cx="2185035" cy="1097280"/>
          </a:xfrm>
          <a:prstGeom prst="rect">
            <a:avLst/>
          </a:prstGeom>
          <a:noFill/>
        </p:spPr>
      </p:pic>
      <p:sp>
        <p:nvSpPr>
          <p:cNvPr id="8" name="Text Placeholder 7">
            <a:extLst>
              <a:ext uri="{FF2B5EF4-FFF2-40B4-BE49-F238E27FC236}">
                <a16:creationId xmlns:a16="http://schemas.microsoft.com/office/drawing/2014/main" id="{1E26BA61-0D9D-43F1-BE4F-5C4D193842AC}"/>
              </a:ext>
            </a:extLst>
          </p:cNvPr>
          <p:cNvSpPr>
            <a:spLocks noGrp="1"/>
          </p:cNvSpPr>
          <p:nvPr>
            <p:ph type="body" idx="1"/>
          </p:nvPr>
        </p:nvSpPr>
        <p:spPr>
          <a:xfrm>
            <a:off x="677334" y="3210800"/>
            <a:ext cx="9350380" cy="1974552"/>
          </a:xfrm>
        </p:spPr>
        <p:txBody>
          <a:bodyPr/>
          <a:lstStyle/>
          <a:p>
            <a:pPr marL="342900" indent="-342900">
              <a:buFont typeface="Arial" panose="020B0604020202020204" pitchFamily="34" charset="0"/>
              <a:buChar char="•"/>
            </a:pPr>
            <a:r>
              <a:rPr lang="en-US" dirty="0"/>
              <a:t>FY24 Additional Hours Report (AHR)</a:t>
            </a:r>
          </a:p>
          <a:p>
            <a:pPr marL="800100" lvl="1" indent="-342900">
              <a:buFont typeface="Arial" panose="020B0604020202020204" pitchFamily="34" charset="0"/>
              <a:buChar char="•"/>
            </a:pPr>
            <a:r>
              <a:rPr lang="en-US" b="0" dirty="0"/>
              <a:t>600 hours of direct service are required for FY24</a:t>
            </a:r>
          </a:p>
          <a:p>
            <a:pPr marL="800100" lvl="1" indent="-342900">
              <a:buFont typeface="Arial" panose="020B0604020202020204" pitchFamily="34" charset="0"/>
              <a:buChar char="•"/>
            </a:pPr>
            <a:r>
              <a:rPr lang="en-US" b="0" dirty="0"/>
              <a:t>The AHR can include travel but should only be for travel to direct service activities such as programming, or conferences. Travel should not be included for errands like trips the store, post office, etc.</a:t>
            </a:r>
            <a:br>
              <a:rPr lang="en-US" b="0" dirty="0"/>
            </a:br>
            <a:endParaRPr lang="en-US" b="0" dirty="0"/>
          </a:p>
          <a:p>
            <a:pPr marL="342900" indent="-342900">
              <a:buFont typeface="Arial" panose="020B0604020202020204" pitchFamily="34" charset="0"/>
              <a:buChar char="•"/>
            </a:pPr>
            <a:r>
              <a:rPr lang="en-US" dirty="0"/>
              <a:t>FY25 Requirements</a:t>
            </a:r>
          </a:p>
          <a:p>
            <a:pPr marL="800100" lvl="1" indent="-342900">
              <a:buFont typeface="Arial" panose="020B0604020202020204" pitchFamily="34" charset="0"/>
              <a:buChar char="•"/>
            </a:pPr>
            <a:r>
              <a:rPr lang="en-US" b="0" dirty="0"/>
              <a:t>Staff must have taken the Prevention Ethics course within one year of hire. This applies to Specifically Focused Staff as well.</a:t>
            </a:r>
            <a:br>
              <a:rPr lang="en-US" b="0" dirty="0"/>
            </a:br>
            <a:endParaRPr lang="en-US" b="0" dirty="0"/>
          </a:p>
        </p:txBody>
      </p:sp>
      <p:sp>
        <p:nvSpPr>
          <p:cNvPr id="12" name="Title 11">
            <a:extLst>
              <a:ext uri="{FF2B5EF4-FFF2-40B4-BE49-F238E27FC236}">
                <a16:creationId xmlns:a16="http://schemas.microsoft.com/office/drawing/2014/main" id="{7221757D-FE2D-4863-9D2F-5197A8634CF7}"/>
              </a:ext>
            </a:extLst>
          </p:cNvPr>
          <p:cNvSpPr>
            <a:spLocks noGrp="1"/>
          </p:cNvSpPr>
          <p:nvPr>
            <p:ph type="title"/>
          </p:nvPr>
        </p:nvSpPr>
        <p:spPr/>
        <p:txBody>
          <a:bodyPr/>
          <a:lstStyle/>
          <a:p>
            <a:r>
              <a:rPr lang="en-US" dirty="0"/>
              <a:t>Reminders and Updates</a:t>
            </a:r>
          </a:p>
        </p:txBody>
      </p:sp>
    </p:spTree>
    <p:extLst>
      <p:ext uri="{BB962C8B-B14F-4D97-AF65-F5344CB8AC3E}">
        <p14:creationId xmlns:p14="http://schemas.microsoft.com/office/powerpoint/2010/main" val="3498019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337DFC1-811D-4C04-B6F9-E1FEE3DC4A82}"/>
              </a:ext>
            </a:extLst>
          </p:cNvPr>
          <p:cNvSpPr>
            <a:spLocks noGrp="1"/>
          </p:cNvSpPr>
          <p:nvPr>
            <p:ph type="sldNum" sz="quarter" idx="12"/>
          </p:nvPr>
        </p:nvSpPr>
        <p:spPr/>
        <p:txBody>
          <a:bodyPr/>
          <a:lstStyle/>
          <a:p>
            <a:fld id="{3A98EE3D-8CD1-4C3F-BD1C-C98C9596463C}" type="slidenum">
              <a:rPr lang="en-US" smtClean="0"/>
              <a:t>8</a:t>
            </a:fld>
            <a:endParaRPr lang="en-US" dirty="0"/>
          </a:p>
        </p:txBody>
      </p:sp>
      <p:pic>
        <p:nvPicPr>
          <p:cNvPr id="4" name="Picture 3">
            <a:extLst>
              <a:ext uri="{FF2B5EF4-FFF2-40B4-BE49-F238E27FC236}">
                <a16:creationId xmlns:a16="http://schemas.microsoft.com/office/drawing/2014/main" id="{D8954B4C-D30D-4C52-AF2B-68E2EC6A38F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797201" y="5594897"/>
            <a:ext cx="2185035" cy="1097280"/>
          </a:xfrm>
          <a:prstGeom prst="rect">
            <a:avLst/>
          </a:prstGeom>
          <a:noFill/>
        </p:spPr>
      </p:pic>
      <p:sp>
        <p:nvSpPr>
          <p:cNvPr id="8" name="Text Placeholder 7">
            <a:extLst>
              <a:ext uri="{FF2B5EF4-FFF2-40B4-BE49-F238E27FC236}">
                <a16:creationId xmlns:a16="http://schemas.microsoft.com/office/drawing/2014/main" id="{B9AC53C6-4D2A-460A-8B98-5A75073A7C67}"/>
              </a:ext>
            </a:extLst>
          </p:cNvPr>
          <p:cNvSpPr>
            <a:spLocks noGrp="1"/>
          </p:cNvSpPr>
          <p:nvPr>
            <p:ph type="body" sz="quarter" idx="3"/>
          </p:nvPr>
        </p:nvSpPr>
        <p:spPr>
          <a:xfrm>
            <a:off x="514760" y="1750205"/>
            <a:ext cx="8417572" cy="3187055"/>
          </a:xfrm>
        </p:spPr>
        <p:txBody>
          <a:bodyPr/>
          <a:lstStyle/>
          <a:p>
            <a:pPr marL="342900" indent="-342900">
              <a:buFont typeface="Arial" panose="020B0604020202020204" pitchFamily="34" charset="0"/>
              <a:buChar char="•"/>
            </a:pPr>
            <a:r>
              <a:rPr lang="en-US" dirty="0">
                <a:solidFill>
                  <a:schemeClr val="tx1"/>
                </a:solidFill>
              </a:rPr>
              <a:t>MSHN will be implementing an Older Adult Workgroup in FY24 to work to achieve our FY24-26 Strategic Plan objective of increasing access to Prevention services for Older Adults (ages 55+) </a:t>
            </a:r>
          </a:p>
          <a:p>
            <a:pPr marL="342900" indent="-342900">
              <a:buFont typeface="Arial" panose="020B0604020202020204" pitchFamily="34" charset="0"/>
              <a:buChar char="•"/>
            </a:pPr>
            <a:endParaRPr lang="en-US" dirty="0">
              <a:solidFill>
                <a:srgbClr val="FF0000"/>
              </a:solidFill>
            </a:endParaRPr>
          </a:p>
          <a:p>
            <a:pPr marL="342900" indent="-342900">
              <a:buFont typeface="Arial" panose="020B0604020202020204" pitchFamily="34" charset="0"/>
              <a:buChar char="•"/>
            </a:pPr>
            <a:r>
              <a:rPr lang="en-US" dirty="0">
                <a:solidFill>
                  <a:schemeClr val="tx1"/>
                </a:solidFill>
              </a:rPr>
              <a:t>Look for email </a:t>
            </a:r>
            <a:r>
              <a:rPr lang="en-US">
                <a:solidFill>
                  <a:schemeClr val="tx1"/>
                </a:solidFill>
              </a:rPr>
              <a:t>from Kari to </a:t>
            </a:r>
            <a:r>
              <a:rPr lang="en-US" dirty="0">
                <a:solidFill>
                  <a:schemeClr val="tx1"/>
                </a:solidFill>
              </a:rPr>
              <a:t>gather interested providers for a Zoom meeting in November. </a:t>
            </a:r>
          </a:p>
        </p:txBody>
      </p:sp>
      <p:sp>
        <p:nvSpPr>
          <p:cNvPr id="10" name="Title 9">
            <a:extLst>
              <a:ext uri="{FF2B5EF4-FFF2-40B4-BE49-F238E27FC236}">
                <a16:creationId xmlns:a16="http://schemas.microsoft.com/office/drawing/2014/main" id="{0F9E9DB3-9463-4DE1-AFF2-C494C03EB039}"/>
              </a:ext>
            </a:extLst>
          </p:cNvPr>
          <p:cNvSpPr>
            <a:spLocks noGrp="1"/>
          </p:cNvSpPr>
          <p:nvPr>
            <p:ph type="title"/>
          </p:nvPr>
        </p:nvSpPr>
        <p:spPr>
          <a:xfrm>
            <a:off x="677334" y="609600"/>
            <a:ext cx="8596668" cy="691426"/>
          </a:xfrm>
        </p:spPr>
        <p:txBody>
          <a:bodyPr/>
          <a:lstStyle/>
          <a:p>
            <a:r>
              <a:rPr lang="en-US" dirty="0"/>
              <a:t>FY24 Older Adult Workgroup</a:t>
            </a:r>
          </a:p>
        </p:txBody>
      </p:sp>
    </p:spTree>
    <p:extLst>
      <p:ext uri="{BB962C8B-B14F-4D97-AF65-F5344CB8AC3E}">
        <p14:creationId xmlns:p14="http://schemas.microsoft.com/office/powerpoint/2010/main" val="3128865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337DFC1-811D-4C04-B6F9-E1FEE3DC4A82}"/>
              </a:ext>
            </a:extLst>
          </p:cNvPr>
          <p:cNvSpPr>
            <a:spLocks noGrp="1"/>
          </p:cNvSpPr>
          <p:nvPr>
            <p:ph type="sldNum" sz="quarter" idx="12"/>
          </p:nvPr>
        </p:nvSpPr>
        <p:spPr/>
        <p:txBody>
          <a:bodyPr/>
          <a:lstStyle/>
          <a:p>
            <a:fld id="{3A98EE3D-8CD1-4C3F-BD1C-C98C9596463C}" type="slidenum">
              <a:rPr lang="en-US" smtClean="0"/>
              <a:t>9</a:t>
            </a:fld>
            <a:endParaRPr lang="en-US" dirty="0"/>
          </a:p>
        </p:txBody>
      </p:sp>
      <p:pic>
        <p:nvPicPr>
          <p:cNvPr id="4" name="Picture 3">
            <a:extLst>
              <a:ext uri="{FF2B5EF4-FFF2-40B4-BE49-F238E27FC236}">
                <a16:creationId xmlns:a16="http://schemas.microsoft.com/office/drawing/2014/main" id="{D8954B4C-D30D-4C52-AF2B-68E2EC6A38F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797201" y="5594897"/>
            <a:ext cx="2185035" cy="1097280"/>
          </a:xfrm>
          <a:prstGeom prst="rect">
            <a:avLst/>
          </a:prstGeom>
          <a:noFill/>
        </p:spPr>
      </p:pic>
      <p:sp>
        <p:nvSpPr>
          <p:cNvPr id="8" name="Text Placeholder 7">
            <a:extLst>
              <a:ext uri="{FF2B5EF4-FFF2-40B4-BE49-F238E27FC236}">
                <a16:creationId xmlns:a16="http://schemas.microsoft.com/office/drawing/2014/main" id="{B9AC53C6-4D2A-460A-8B98-5A75073A7C67}"/>
              </a:ext>
            </a:extLst>
          </p:cNvPr>
          <p:cNvSpPr>
            <a:spLocks noGrp="1"/>
          </p:cNvSpPr>
          <p:nvPr>
            <p:ph type="body" sz="quarter" idx="3"/>
          </p:nvPr>
        </p:nvSpPr>
        <p:spPr>
          <a:xfrm>
            <a:off x="677334" y="1951539"/>
            <a:ext cx="8417572" cy="2732924"/>
          </a:xfrm>
        </p:spPr>
        <p:txBody>
          <a:bodyPr/>
          <a:lstStyle/>
          <a:p>
            <a:br>
              <a:rPr lang="en-US" dirty="0"/>
            </a:br>
            <a:br>
              <a:rPr lang="en-US" dirty="0"/>
            </a:br>
            <a:r>
              <a:rPr lang="en-US" sz="2400" dirty="0">
                <a:solidFill>
                  <a:schemeClr val="tx1"/>
                </a:solidFill>
                <a:hlinkClick r:id="rId4"/>
              </a:rPr>
              <a:t>kari.gulvas@midstatehealthnetwork.org</a:t>
            </a:r>
            <a:endParaRPr lang="en-US" sz="2400" dirty="0">
              <a:solidFill>
                <a:schemeClr val="tx1"/>
              </a:solidFill>
            </a:endParaRPr>
          </a:p>
          <a:p>
            <a:endParaRPr lang="en-US" dirty="0">
              <a:solidFill>
                <a:schemeClr val="tx1"/>
              </a:solidFill>
            </a:endParaRPr>
          </a:p>
          <a:p>
            <a:r>
              <a:rPr lang="en-US" sz="2400" dirty="0">
                <a:solidFill>
                  <a:schemeClr val="tx1"/>
                </a:solidFill>
                <a:hlinkClick r:id="rId5"/>
              </a:rPr>
              <a:t>sarah.surna@midstatehealthnetwork.org</a:t>
            </a:r>
            <a:br>
              <a:rPr lang="en-US" sz="2400" dirty="0">
                <a:solidFill>
                  <a:schemeClr val="tx1"/>
                </a:solidFill>
              </a:rPr>
            </a:br>
            <a:endParaRPr lang="en-US" sz="2400" dirty="0">
              <a:solidFill>
                <a:schemeClr val="tx1"/>
              </a:solidFill>
            </a:endParaRPr>
          </a:p>
          <a:p>
            <a:r>
              <a:rPr lang="en-US" sz="2400" dirty="0">
                <a:solidFill>
                  <a:schemeClr val="tx1"/>
                </a:solidFill>
                <a:hlinkClick r:id="rId6"/>
              </a:rPr>
              <a:t>sarah.andreotti@midstatehealthnetwork.org</a:t>
            </a:r>
            <a:br>
              <a:rPr lang="en-US" sz="2400" dirty="0">
                <a:solidFill>
                  <a:schemeClr val="tx1"/>
                </a:solidFill>
              </a:rPr>
            </a:br>
            <a:br>
              <a:rPr lang="en-US" sz="2400" dirty="0">
                <a:solidFill>
                  <a:schemeClr val="tx1"/>
                </a:solidFill>
              </a:rPr>
            </a:br>
            <a:endParaRPr lang="en-US" dirty="0"/>
          </a:p>
        </p:txBody>
      </p:sp>
      <p:sp>
        <p:nvSpPr>
          <p:cNvPr id="10" name="Title 9">
            <a:extLst>
              <a:ext uri="{FF2B5EF4-FFF2-40B4-BE49-F238E27FC236}">
                <a16:creationId xmlns:a16="http://schemas.microsoft.com/office/drawing/2014/main" id="{0F9E9DB3-9463-4DE1-AFF2-C494C03EB039}"/>
              </a:ext>
            </a:extLst>
          </p:cNvPr>
          <p:cNvSpPr>
            <a:spLocks noGrp="1"/>
          </p:cNvSpPr>
          <p:nvPr>
            <p:ph type="title"/>
          </p:nvPr>
        </p:nvSpPr>
        <p:spPr>
          <a:xfrm>
            <a:off x="677334" y="609600"/>
            <a:ext cx="8596668" cy="691426"/>
          </a:xfrm>
        </p:spPr>
        <p:txBody>
          <a:bodyPr/>
          <a:lstStyle/>
          <a:p>
            <a:pPr algn="ctr"/>
            <a:r>
              <a:rPr lang="en-US" dirty="0"/>
              <a:t>Questions?</a:t>
            </a:r>
          </a:p>
        </p:txBody>
      </p:sp>
    </p:spTree>
    <p:extLst>
      <p:ext uri="{BB962C8B-B14F-4D97-AF65-F5344CB8AC3E}">
        <p14:creationId xmlns:p14="http://schemas.microsoft.com/office/powerpoint/2010/main" val="110736749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1409</TotalTime>
  <Words>873</Words>
  <Application>Microsoft Office PowerPoint</Application>
  <PresentationFormat>Widescreen</PresentationFormat>
  <Paragraphs>108</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Facet</vt:lpstr>
      <vt:lpstr>Quarterly SUD Provider Meeting Prevention Breakout</vt:lpstr>
      <vt:lpstr>MPDS</vt:lpstr>
      <vt:lpstr>MPDS</vt:lpstr>
      <vt:lpstr>MPDS</vt:lpstr>
      <vt:lpstr>FY24 Provider Manual Updates</vt:lpstr>
      <vt:lpstr>Reminders and Updates</vt:lpstr>
      <vt:lpstr>Reminders and Updates</vt:lpstr>
      <vt:lpstr>FY24 Older Adult Workgroup</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Mid-State Health Network Strategic Plan FY2022-2023  October 8, 2021</dc:title>
  <dc:creator>Sheryl Kletke</dc:creator>
  <cp:lastModifiedBy>Sarah Andreotti</cp:lastModifiedBy>
  <cp:revision>11</cp:revision>
  <dcterms:created xsi:type="dcterms:W3CDTF">2021-10-05T13:06:53Z</dcterms:created>
  <dcterms:modified xsi:type="dcterms:W3CDTF">2023-09-18T13:14:57Z</dcterms:modified>
</cp:coreProperties>
</file>