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CA_F3C35C1D.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FD_32E54F42.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handoutMasterIdLst>
    <p:handoutMasterId r:id="rId36"/>
  </p:handoutMasterIdLst>
  <p:sldIdLst>
    <p:sldId id="256" r:id="rId2"/>
    <p:sldId id="504" r:id="rId3"/>
    <p:sldId id="526" r:id="rId4"/>
    <p:sldId id="424" r:id="rId5"/>
    <p:sldId id="503" r:id="rId6"/>
    <p:sldId id="448" r:id="rId7"/>
    <p:sldId id="457" r:id="rId8"/>
    <p:sldId id="458" r:id="rId9"/>
    <p:sldId id="507" r:id="rId10"/>
    <p:sldId id="528" r:id="rId11"/>
    <p:sldId id="529" r:id="rId12"/>
    <p:sldId id="508" r:id="rId13"/>
    <p:sldId id="509" r:id="rId14"/>
    <p:sldId id="510" r:id="rId15"/>
    <p:sldId id="511" r:id="rId16"/>
    <p:sldId id="530" r:id="rId17"/>
    <p:sldId id="447" r:id="rId18"/>
    <p:sldId id="514" r:id="rId19"/>
    <p:sldId id="515" r:id="rId20"/>
    <p:sldId id="516" r:id="rId21"/>
    <p:sldId id="518" r:id="rId22"/>
    <p:sldId id="519" r:id="rId23"/>
    <p:sldId id="520" r:id="rId24"/>
    <p:sldId id="521" r:id="rId25"/>
    <p:sldId id="522" r:id="rId26"/>
    <p:sldId id="524" r:id="rId27"/>
    <p:sldId id="497" r:id="rId28"/>
    <p:sldId id="505" r:id="rId29"/>
    <p:sldId id="498" r:id="rId30"/>
    <p:sldId id="500" r:id="rId31"/>
    <p:sldId id="499" r:id="rId32"/>
    <p:sldId id="278" r:id="rId33"/>
    <p:sldId id="506"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68EF8F-22EC-667C-759B-7B459D5DC990}" name="Kim Zimmerman" initials="KZ" userId="S::Kim.Zimmerman@midstatehealthnetwork.org::87aaadfe-7996-42ea-8211-b9afa97c2c86" providerId="AD"/>
  <p188:author id="{712C19EB-6B8F-D18A-9C98-588559DADF47}" name="Dan Dedloff" initials="DD" userId="S::Dan.Dedloff@midstatehealthnetwork.org::e733dc9b-0c96-476f-8fd2-b7c8d54257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 Zimmerman" initials="KZ" lastIdx="21" clrIdx="0">
    <p:extLst>
      <p:ext uri="{19B8F6BF-5375-455C-9EA6-DF929625EA0E}">
        <p15:presenceInfo xmlns:p15="http://schemas.microsoft.com/office/powerpoint/2012/main" userId="S::Kim.Zimmerman@midstatehealthnetwork.org::87aaadfe-7996-42ea-8211-b9afa97c2c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16291-5A83-4875-BC07-242DE33FA99D}" v="1" dt="2023-02-02T16:58:06.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94689" autoAdjust="0"/>
  </p:normalViewPr>
  <p:slideViewPr>
    <p:cSldViewPr snapToGrid="0">
      <p:cViewPr varScale="1">
        <p:scale>
          <a:sx n="102" d="100"/>
          <a:sy n="102" d="100"/>
        </p:scale>
        <p:origin x="966" y="114"/>
      </p:cViewPr>
      <p:guideLst/>
    </p:cSldViewPr>
  </p:slideViewPr>
  <p:notesTextViewPr>
    <p:cViewPr>
      <p:scale>
        <a:sx n="1" d="1"/>
        <a:sy n="1" d="1"/>
      </p:scale>
      <p:origin x="0" y="0"/>
    </p:cViewPr>
  </p:notesTextViewPr>
  <p:sorterViewPr>
    <p:cViewPr>
      <p:scale>
        <a:sx n="130" d="100"/>
        <a:sy n="130" d="100"/>
      </p:scale>
      <p:origin x="0" y="-9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modernComment_1CA_F3C35C1D.xml><?xml version="1.0" encoding="utf-8"?>
<p188:cmLst xmlns:a="http://schemas.openxmlformats.org/drawingml/2006/main" xmlns:r="http://schemas.openxmlformats.org/officeDocument/2006/relationships" xmlns:p188="http://schemas.microsoft.com/office/powerpoint/2018/8/main">
  <p188:cm id="{BA29E016-CEBE-4EDE-8DD8-C32101C81552}" authorId="{7168EF8F-22EC-667C-759B-7B459D5DC990}" status="resolved" created="2022-08-08T21:32:45.858" complete="100000">
    <pc:sldMkLst xmlns:pc="http://schemas.microsoft.com/office/powerpoint/2013/main/command">
      <pc:docMk/>
      <pc:sldMk cId="4089666589" sldId="458"/>
    </pc:sldMkLst>
    <p188:txBody>
      <a:bodyPr/>
      <a:lstStyle/>
      <a:p>
        <a:r>
          <a:rPr lang="en-US"/>
          <a:t>The title changed from Advanced Notice Exceptions to Limited Timing Exceptions, but all the exceptions identified are under "Limited Exceptions" on the TR.  There are also other exceptions in the TR that are not included here so that should be noted that this list is not all inclusive.</a:t>
        </a:r>
      </a:p>
    </p188:txBody>
  </p188:cm>
</p188:cmLst>
</file>

<file path=ppt/comments/modernComment_1FD_32E54F42.xml><?xml version="1.0" encoding="utf-8"?>
<p188:cmLst xmlns:a="http://schemas.openxmlformats.org/drawingml/2006/main" xmlns:r="http://schemas.openxmlformats.org/officeDocument/2006/relationships" xmlns:p188="http://schemas.microsoft.com/office/powerpoint/2018/8/main">
  <p188:cm id="{82E831E0-87D3-4A5B-B5AF-32C853060C92}" authorId="{7168EF8F-22EC-667C-759B-7B459D5DC990}" status="resolved" created="2022-08-08T21:52:36.266" complete="100000">
    <ac:txMkLst xmlns:ac="http://schemas.microsoft.com/office/drawing/2013/main/command">
      <pc:docMk xmlns:pc="http://schemas.microsoft.com/office/powerpoint/2013/main/command"/>
      <pc:sldMk xmlns:pc="http://schemas.microsoft.com/office/powerpoint/2013/main/command" cId="853888834" sldId="509"/>
      <ac:spMk id="3" creationId="{00000000-0000-0000-0000-000000000000}"/>
      <ac:txMk cp="0" len="26">
        <ac:context len="546" hash="3979148977"/>
      </ac:txMk>
    </ac:txMkLst>
    <p188:pos x="3253643" y="264814"/>
    <p188:txBody>
      <a:bodyPr/>
      <a:lstStyle/>
      <a:p>
        <a:r>
          <a:rPr lang="en-US"/>
          <a:t>How is this identified?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r>
              <a:rPr lang="en-US"/>
              <a:t>3/3/2017</a:t>
            </a:r>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880437BA-9F3B-4E39-8180-3342B3687FB0}" type="slidenum">
              <a:rPr lang="en-US" smtClean="0"/>
              <a:t>‹#›</a:t>
            </a:fld>
            <a:endParaRPr lang="en-US" dirty="0"/>
          </a:p>
        </p:txBody>
      </p:sp>
    </p:spTree>
    <p:extLst>
      <p:ext uri="{BB962C8B-B14F-4D97-AF65-F5344CB8AC3E}">
        <p14:creationId xmlns:p14="http://schemas.microsoft.com/office/powerpoint/2010/main" val="230879290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r>
              <a:rPr lang="en-US"/>
              <a:t>3/3/2017</a:t>
            </a:r>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49CF0A4D-4558-4B7D-A3FE-F5822BD825D7}" type="slidenum">
              <a:rPr lang="en-US" smtClean="0"/>
              <a:t>‹#›</a:t>
            </a:fld>
            <a:endParaRPr lang="en-US" dirty="0"/>
          </a:p>
        </p:txBody>
      </p:sp>
    </p:spTree>
    <p:extLst>
      <p:ext uri="{BB962C8B-B14F-4D97-AF65-F5344CB8AC3E}">
        <p14:creationId xmlns:p14="http://schemas.microsoft.com/office/powerpoint/2010/main" val="202994110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Mid-State Health Network’s (MSHN) regional Medicaid Adverse Benefit Determination Process training. </a:t>
            </a:r>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1</a:t>
            </a:fld>
            <a:endParaRPr lang="en-US" dirty="0"/>
          </a:p>
        </p:txBody>
      </p:sp>
    </p:spTree>
    <p:extLst>
      <p:ext uri="{BB962C8B-B14F-4D97-AF65-F5344CB8AC3E}">
        <p14:creationId xmlns:p14="http://schemas.microsoft.com/office/powerpoint/2010/main" val="3694796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8</a:t>
            </a:fld>
            <a:endParaRPr lang="en-US" dirty="0"/>
          </a:p>
        </p:txBody>
      </p:sp>
    </p:spTree>
    <p:extLst>
      <p:ext uri="{BB962C8B-B14F-4D97-AF65-F5344CB8AC3E}">
        <p14:creationId xmlns:p14="http://schemas.microsoft.com/office/powerpoint/2010/main" val="224285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flowchart represents the process flow for a standard service authorization request.</a:t>
            </a:r>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10</a:t>
            </a:fld>
            <a:endParaRPr lang="en-US" dirty="0"/>
          </a:p>
        </p:txBody>
      </p:sp>
    </p:spTree>
    <p:extLst>
      <p:ext uri="{BB962C8B-B14F-4D97-AF65-F5344CB8AC3E}">
        <p14:creationId xmlns:p14="http://schemas.microsoft.com/office/powerpoint/2010/main" val="184399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flowchart represents the process flow for an expedited service authorization request.</a:t>
            </a:r>
          </a:p>
          <a:p>
            <a:endParaRPr lang="en-US" dirty="0"/>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11</a:t>
            </a:fld>
            <a:endParaRPr lang="en-US" dirty="0"/>
          </a:p>
        </p:txBody>
      </p:sp>
    </p:spTree>
    <p:extLst>
      <p:ext uri="{BB962C8B-B14F-4D97-AF65-F5344CB8AC3E}">
        <p14:creationId xmlns:p14="http://schemas.microsoft.com/office/powerpoint/2010/main" val="17547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flowchart represents the process flow for the overall flow of a service or services from the beginning to end.</a:t>
            </a:r>
          </a:p>
          <a:p>
            <a:endParaRPr lang="en-US" dirty="0"/>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16</a:t>
            </a:fld>
            <a:endParaRPr lang="en-US" dirty="0"/>
          </a:p>
        </p:txBody>
      </p:sp>
    </p:spTree>
    <p:extLst>
      <p:ext uri="{BB962C8B-B14F-4D97-AF65-F5344CB8AC3E}">
        <p14:creationId xmlns:p14="http://schemas.microsoft.com/office/powerpoint/2010/main" val="286859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follows are examples provided to help in your understanding of how to apply the adverse benefit determination process.</a:t>
            </a:r>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17</a:t>
            </a:fld>
            <a:endParaRPr lang="en-US" dirty="0"/>
          </a:p>
        </p:txBody>
      </p:sp>
    </p:spTree>
    <p:extLst>
      <p:ext uri="{BB962C8B-B14F-4D97-AF65-F5344CB8AC3E}">
        <p14:creationId xmlns:p14="http://schemas.microsoft.com/office/powerpoint/2010/main" val="8638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3/3/2017</a:t>
            </a:r>
            <a:endParaRPr lang="en-US" dirty="0"/>
          </a:p>
        </p:txBody>
      </p:sp>
      <p:sp>
        <p:nvSpPr>
          <p:cNvPr id="5" name="Slide Number Placeholder 4"/>
          <p:cNvSpPr>
            <a:spLocks noGrp="1"/>
          </p:cNvSpPr>
          <p:nvPr>
            <p:ph type="sldNum" sz="quarter" idx="5"/>
          </p:nvPr>
        </p:nvSpPr>
        <p:spPr/>
        <p:txBody>
          <a:bodyPr/>
          <a:lstStyle/>
          <a:p>
            <a:fld id="{49CF0A4D-4558-4B7D-A3FE-F5822BD825D7}" type="slidenum">
              <a:rPr lang="en-US" smtClean="0"/>
              <a:t>33</a:t>
            </a:fld>
            <a:endParaRPr lang="en-US" dirty="0"/>
          </a:p>
        </p:txBody>
      </p:sp>
    </p:spTree>
    <p:extLst>
      <p:ext uri="{BB962C8B-B14F-4D97-AF65-F5344CB8AC3E}">
        <p14:creationId xmlns:p14="http://schemas.microsoft.com/office/powerpoint/2010/main" val="3269498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75D550-05CB-43EF-823A-5CB8FD11BEF1}"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B957C-6250-4C5F-B235-627D074546E8}"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83FB3E-C354-4981-8134-0EB3E2A6461C}"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4D06FE-69D8-46CD-A9C1-A490CFEAB84D}"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BDAD90-365C-4089-B15A-F3A4EE36723A}"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752059-D803-451A-927F-666DA89D8F23}"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DB9CA-90CF-433F-9B21-8381502A3967}"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72B4B5-504A-4EDF-A273-291AC923A19E}"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A85114-66B1-4EB2-90C7-8A4961F6B593}"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6B44B8-97CE-4B7D-B5E7-6EB7A3A784CE}" type="datetime1">
              <a:rPr lang="en-US" smtClean="0"/>
              <a:t>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1724F-6C63-4BD0-8205-6C73520166D8}" type="datetime1">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A00C39-E2D4-414E-AD48-3103782960AD}" type="datetime1">
              <a:rPr lang="en-US" smtClean="0"/>
              <a:t>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374A26-1374-4D4D-A4F9-CC8336D0FFF3}" type="datetime1">
              <a:rPr lang="en-US" smtClean="0"/>
              <a:t>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0199D-B6D2-48F4-AB18-82EFFBA634A3}" type="datetime1">
              <a:rPr lang="en-US" smtClean="0"/>
              <a:t>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51D3A-BC53-4CA1-91D9-56CA662E0C33}" type="datetime1">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675015-9750-4730-B681-8BD13B0D115A}" type="datetime1">
              <a:rPr lang="en-US" smtClean="0"/>
              <a:t>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286913-F090-4B33-B74F-17C0DDD38D2A}" type="datetime1">
              <a:rPr lang="en-US" smtClean="0"/>
              <a:t>2/2/2023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microsoft.com/office/2018/10/relationships/comments" Target="../comments/modernComment_1FD_32E54F4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michigan.gov/mdhhs/-/media/Project/Websites/mdhhs/Folder3/Folder93/Folder2/Folder193/Folder1/Folder293/Appeal-and-Grievance-Resolution-Processes-Technical-Requirement.pdf?rev=72a10cfb36354d2d855c0ce14d2b681b&amp;hash=062440A5B512A38A4EE7C9D8932C2216"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s://www.law.cornell.edu/cfr/text/42/part-438/subpart-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microsoft.com/office/2018/10/relationships/comments" Target="../comments/modernComment_1CA_F3C35C1D.xml"/><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4947" y="377687"/>
            <a:ext cx="9063983" cy="5663675"/>
          </a:xfrm>
        </p:spPr>
        <p:txBody>
          <a:bodyPr/>
          <a:lstStyle/>
          <a:p>
            <a:pPr algn="ctr"/>
            <a:br>
              <a:rPr lang="en-US" sz="4400" dirty="0"/>
            </a:br>
            <a:br>
              <a:rPr lang="en-US" sz="4400" dirty="0"/>
            </a:br>
            <a:br>
              <a:rPr lang="en-US" sz="4400" dirty="0"/>
            </a:br>
            <a:r>
              <a:rPr lang="en-US" sz="2000" dirty="0"/>
              <a:t>Prepared by:</a:t>
            </a:r>
            <a:br>
              <a:rPr lang="en-US" sz="2000" dirty="0"/>
            </a:br>
            <a:r>
              <a:rPr lang="en-US" sz="2000" dirty="0"/>
              <a:t>Mid-State Health Network (MSHN) </a:t>
            </a:r>
            <a:br>
              <a:rPr lang="en-US" sz="2000" dirty="0"/>
            </a:br>
            <a:r>
              <a:rPr lang="en-US" sz="2000" dirty="0"/>
              <a:t>Customer Service Committee (CSC)</a:t>
            </a:r>
            <a:br>
              <a:rPr lang="en-US" dirty="0"/>
            </a:br>
            <a:endParaRPr lang="en-US" sz="20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643" y="340195"/>
            <a:ext cx="3152493" cy="1123932"/>
          </a:xfrm>
          <a:prstGeom prst="rect">
            <a:avLst/>
          </a:prstGeom>
        </p:spPr>
      </p:pic>
      <p:sp>
        <p:nvSpPr>
          <p:cNvPr id="6" name="Title 4">
            <a:extLst>
              <a:ext uri="{FF2B5EF4-FFF2-40B4-BE49-F238E27FC236}">
                <a16:creationId xmlns:a16="http://schemas.microsoft.com/office/drawing/2014/main" id="{00B3821F-A0BC-4C7D-8E9F-A7CCADA0A0A5}"/>
              </a:ext>
            </a:extLst>
          </p:cNvPr>
          <p:cNvSpPr txBox="1">
            <a:spLocks/>
          </p:cNvSpPr>
          <p:nvPr/>
        </p:nvSpPr>
        <p:spPr>
          <a:xfrm>
            <a:off x="1000124" y="1696143"/>
            <a:ext cx="9039225" cy="263773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cap="small" dirty="0"/>
              <a:t>Medicaid </a:t>
            </a:r>
            <a:br>
              <a:rPr lang="en-US" sz="6000" b="1" cap="small" dirty="0"/>
            </a:br>
            <a:r>
              <a:rPr lang="en-US" sz="6000" b="1" cap="small" dirty="0"/>
              <a:t>Adverse Benefit Determination Process</a:t>
            </a:r>
          </a:p>
        </p:txBody>
      </p:sp>
      <p:pic>
        <p:nvPicPr>
          <p:cNvPr id="19" name="Audio 18">
            <a:hlinkClick r:id="" action="ppaction://media"/>
            <a:extLst>
              <a:ext uri="{FF2B5EF4-FFF2-40B4-BE49-F238E27FC236}">
                <a16:creationId xmlns:a16="http://schemas.microsoft.com/office/drawing/2014/main" id="{75EE74E1-6851-2F68-93B3-FD064DFB52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95918611"/>
      </p:ext>
    </p:extLst>
  </p:cSld>
  <p:clrMapOvr>
    <a:masterClrMapping/>
  </p:clrMapOvr>
  <mc:AlternateContent xmlns:mc="http://schemas.openxmlformats.org/markup-compatibility/2006" xmlns:p14="http://schemas.microsoft.com/office/powerpoint/2010/main">
    <mc:Choice Requires="p14">
      <p:transition spd="slow" p14:dur="2000" advClick="0" advTm="9938"/>
    </mc:Choice>
    <mc:Fallback xmlns="">
      <p:transition spd="slow" advClick="0" advTm="9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Slide Number Placeholder 3"/>
          <p:cNvSpPr>
            <a:spLocks noGrp="1"/>
          </p:cNvSpPr>
          <p:nvPr>
            <p:ph type="sldNum" sz="quarter" idx="12"/>
          </p:nvPr>
        </p:nvSpPr>
        <p:spPr>
          <a:xfrm>
            <a:off x="8542023" y="6352651"/>
            <a:ext cx="683339"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10</a:t>
            </a:fld>
            <a:endParaRPr lang="en-US"/>
          </a:p>
        </p:txBody>
      </p:sp>
      <p:pic>
        <p:nvPicPr>
          <p:cNvPr id="3" name="Picture 2" descr="Diagram&#10;&#10;Description automatically generated">
            <a:extLst>
              <a:ext uri="{FF2B5EF4-FFF2-40B4-BE49-F238E27FC236}">
                <a16:creationId xmlns:a16="http://schemas.microsoft.com/office/drawing/2014/main" id="{5A6158E3-310B-4446-AF2D-70FD19D536B4}"/>
              </a:ext>
            </a:extLst>
          </p:cNvPr>
          <p:cNvPicPr>
            <a:picLocks noChangeAspect="1"/>
          </p:cNvPicPr>
          <p:nvPr/>
        </p:nvPicPr>
        <p:blipFill>
          <a:blip r:embed="rId5"/>
          <a:stretch>
            <a:fillRect/>
          </a:stretch>
        </p:blipFill>
        <p:spPr>
          <a:xfrm>
            <a:off x="1176461" y="223837"/>
            <a:ext cx="6572250" cy="6410325"/>
          </a:xfrm>
          <a:prstGeom prst="rect">
            <a:avLst/>
          </a:prstGeom>
        </p:spPr>
      </p:pic>
      <p:pic>
        <p:nvPicPr>
          <p:cNvPr id="9" name="Audio 8">
            <a:hlinkClick r:id="" action="ppaction://media"/>
            <a:extLst>
              <a:ext uri="{FF2B5EF4-FFF2-40B4-BE49-F238E27FC236}">
                <a16:creationId xmlns:a16="http://schemas.microsoft.com/office/drawing/2014/main" id="{2CA94820-4090-9850-AB5A-25D24B42DD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2832580"/>
      </p:ext>
    </p:extLst>
  </p:cSld>
  <p:clrMapOvr>
    <a:masterClrMapping/>
  </p:clrMapOvr>
  <mc:AlternateContent xmlns:mc="http://schemas.openxmlformats.org/markup-compatibility/2006" xmlns:p14="http://schemas.microsoft.com/office/powerpoint/2010/main">
    <mc:Choice Requires="p14">
      <p:transition spd="slow" p14:dur="2000" advTm="7180"/>
    </mc:Choice>
    <mc:Fallback xmlns="">
      <p:transition spd="slow" advTm="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 name="Straight Connector 15">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Slide Number Placeholder 3"/>
          <p:cNvSpPr>
            <a:spLocks noGrp="1"/>
          </p:cNvSpPr>
          <p:nvPr>
            <p:ph type="sldNum" sz="quarter" idx="12"/>
          </p:nvPr>
        </p:nvSpPr>
        <p:spPr>
          <a:xfrm>
            <a:off x="8542023" y="6352651"/>
            <a:ext cx="683339"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11</a:t>
            </a:fld>
            <a:endParaRPr lang="en-US"/>
          </a:p>
        </p:txBody>
      </p:sp>
      <p:pic>
        <p:nvPicPr>
          <p:cNvPr id="3" name="Picture 2" descr="Diagram&#10;&#10;Description automatically generated">
            <a:extLst>
              <a:ext uri="{FF2B5EF4-FFF2-40B4-BE49-F238E27FC236}">
                <a16:creationId xmlns:a16="http://schemas.microsoft.com/office/drawing/2014/main" id="{282F4348-FDBB-CBE5-889F-5A91D7394944}"/>
              </a:ext>
            </a:extLst>
          </p:cNvPr>
          <p:cNvPicPr>
            <a:picLocks noChangeAspect="1"/>
          </p:cNvPicPr>
          <p:nvPr/>
        </p:nvPicPr>
        <p:blipFill>
          <a:blip r:embed="rId5"/>
          <a:stretch>
            <a:fillRect/>
          </a:stretch>
        </p:blipFill>
        <p:spPr>
          <a:xfrm>
            <a:off x="767863" y="623887"/>
            <a:ext cx="8686800" cy="5610225"/>
          </a:xfrm>
          <a:prstGeom prst="rect">
            <a:avLst/>
          </a:prstGeom>
        </p:spPr>
      </p:pic>
      <p:pic>
        <p:nvPicPr>
          <p:cNvPr id="11" name="Audio 10">
            <a:hlinkClick r:id="" action="ppaction://media"/>
            <a:extLst>
              <a:ext uri="{FF2B5EF4-FFF2-40B4-BE49-F238E27FC236}">
                <a16:creationId xmlns:a16="http://schemas.microsoft.com/office/drawing/2014/main" id="{31FFC630-6B44-EEE7-12E9-2ECF465578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54141749"/>
      </p:ext>
    </p:extLst>
  </p:cSld>
  <p:clrMapOvr>
    <a:masterClrMapping/>
  </p:clrMapOvr>
  <mc:AlternateContent xmlns:mc="http://schemas.openxmlformats.org/markup-compatibility/2006" xmlns:p14="http://schemas.microsoft.com/office/powerpoint/2010/main">
    <mc:Choice Requires="p14">
      <p:transition spd="slow" p14:dur="2000" advTm="6943"/>
    </mc:Choice>
    <mc:Fallback xmlns="">
      <p:transition spd="slow" advTm="6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Delay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r>
              <a:rPr lang="en-US" sz="2000" dirty="0"/>
              <a:t>A delay occurs when:  </a:t>
            </a:r>
            <a:r>
              <a:rPr lang="en-US" sz="1600" dirty="0"/>
              <a:t>(see definitions section)</a:t>
            </a:r>
          </a:p>
          <a:p>
            <a:pPr lvl="1"/>
            <a:r>
              <a:rPr lang="en-US" sz="1800" dirty="0"/>
              <a:t>The provider fails to make a standard authorization decision and provide notice about the decision within </a:t>
            </a:r>
            <a:r>
              <a:rPr lang="en-US" sz="1800" b="1" dirty="0"/>
              <a:t>14 calendar days </a:t>
            </a:r>
            <a:r>
              <a:rPr lang="en-US" sz="1800" dirty="0"/>
              <a:t>from the date of receipt of a standard request for service.</a:t>
            </a:r>
          </a:p>
          <a:p>
            <a:pPr lvl="1"/>
            <a:r>
              <a:rPr lang="en-US" sz="1800" dirty="0"/>
              <a:t>The provider fails to make an expedited authorization decision within </a:t>
            </a:r>
            <a:r>
              <a:rPr lang="en-US" sz="1800" b="1" dirty="0"/>
              <a:t>72 hours </a:t>
            </a:r>
            <a:r>
              <a:rPr lang="en-US" sz="1800" dirty="0"/>
              <a:t>from the date of receipt of a request for expedited service authorization.</a:t>
            </a:r>
          </a:p>
          <a:p>
            <a:pPr lvl="1"/>
            <a:r>
              <a:rPr lang="en-US" sz="1800" dirty="0"/>
              <a:t>The provider fails to provide services within </a:t>
            </a:r>
            <a:r>
              <a:rPr lang="en-US" sz="1800" b="1" dirty="0"/>
              <a:t>14 calendar days </a:t>
            </a:r>
            <a:r>
              <a:rPr lang="en-US" sz="1800" dirty="0"/>
              <a:t>of the start date agreed upon during the person-centered planning and as authorized by the provider.</a:t>
            </a:r>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25" name="Audio 24">
            <a:hlinkClick r:id="" action="ppaction://media"/>
            <a:extLst>
              <a:ext uri="{FF2B5EF4-FFF2-40B4-BE49-F238E27FC236}">
                <a16:creationId xmlns:a16="http://schemas.microsoft.com/office/drawing/2014/main" id="{73798F4E-8AED-A0B6-8039-5021166192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92909345"/>
      </p:ext>
    </p:extLst>
  </p:cSld>
  <p:clrMapOvr>
    <a:masterClrMapping/>
  </p:clrMapOvr>
  <mc:AlternateContent xmlns:mc="http://schemas.openxmlformats.org/markup-compatibility/2006" xmlns:p14="http://schemas.microsoft.com/office/powerpoint/2010/main">
    <mc:Choice Requires="p14">
      <p:transition spd="slow" p14:dur="2000" advTm="33502"/>
    </mc:Choice>
    <mc:Fallback xmlns="">
      <p:transition spd="slow" advTm="3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Reduction:</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r>
              <a:rPr lang="en-US" sz="2000" dirty="0"/>
              <a:t>A reduction may occur when:  </a:t>
            </a:r>
            <a:r>
              <a:rPr lang="en-US" sz="1600" dirty="0"/>
              <a:t>(see definitions section)</a:t>
            </a:r>
            <a:endParaRPr lang="en-US" sz="2000" dirty="0"/>
          </a:p>
          <a:p>
            <a:pPr lvl="1"/>
            <a:r>
              <a:rPr lang="en-US" sz="1800" dirty="0"/>
              <a:t>The current level of service is reduced in the amount, scope, or duration as previously authorized due to…</a:t>
            </a:r>
          </a:p>
          <a:p>
            <a:pPr lvl="2"/>
            <a:r>
              <a:rPr lang="en-US" sz="1800" dirty="0"/>
              <a:t>Services are determined to be no longer medically necessary in the amount, scope, or duration as previously authorized,</a:t>
            </a:r>
          </a:p>
          <a:p>
            <a:pPr lvl="2"/>
            <a:r>
              <a:rPr lang="en-US" sz="1800" dirty="0"/>
              <a:t>The individual or guardian requests the reduction in services,</a:t>
            </a:r>
          </a:p>
          <a:p>
            <a:pPr lvl="2"/>
            <a:r>
              <a:rPr lang="en-US" sz="1800" dirty="0">
                <a:solidFill>
                  <a:srgbClr val="303336"/>
                </a:solidFill>
              </a:rPr>
              <a:t>The individual refuses to fully participate or is not participating in services,</a:t>
            </a:r>
          </a:p>
          <a:p>
            <a:pPr lvl="2"/>
            <a:r>
              <a:rPr lang="en-US" sz="1800" dirty="0">
                <a:solidFill>
                  <a:srgbClr val="303336"/>
                </a:solidFill>
              </a:rPr>
              <a:t>A temporary incapacity of the provider to fully fulfill the service(s) </a:t>
            </a:r>
            <a:r>
              <a:rPr lang="en-US" sz="1800" dirty="0"/>
              <a:t>in the amount, scope, or duration as authorized</a:t>
            </a:r>
            <a:r>
              <a:rPr lang="en-US" sz="1800" dirty="0">
                <a:solidFill>
                  <a:srgbClr val="303336"/>
                </a:solidFill>
              </a:rPr>
              <a:t>.</a:t>
            </a:r>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49" name="Audio 48">
            <a:hlinkClick r:id="" action="ppaction://media"/>
            <a:extLst>
              <a:ext uri="{FF2B5EF4-FFF2-40B4-BE49-F238E27FC236}">
                <a16:creationId xmlns:a16="http://schemas.microsoft.com/office/drawing/2014/main" id="{DBEB93DD-63D9-E5D9-E55B-E115A4CECA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53888834"/>
      </p:ext>
    </p:extLst>
  </p:cSld>
  <p:clrMapOvr>
    <a:masterClrMapping/>
  </p:clrMapOvr>
  <mc:AlternateContent xmlns:mc="http://schemas.openxmlformats.org/markup-compatibility/2006" xmlns:p14="http://schemas.microsoft.com/office/powerpoint/2010/main">
    <mc:Choice Requires="p14">
      <p:transition spd="slow" p14:dur="2000" advTm="34696"/>
    </mc:Choice>
    <mc:Fallback xmlns="">
      <p:transition spd="slow" advTm="3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sz="3600" dirty="0"/>
              <a:t>Suspension</a:t>
            </a:r>
            <a:r>
              <a:rPr lang="en-US" dirty="0"/>
              <a:t>:</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r>
              <a:rPr lang="en-US" sz="2000" dirty="0"/>
              <a:t>The authorized service(s) could be suspended (put on a temporary hold) when: </a:t>
            </a:r>
            <a:r>
              <a:rPr lang="en-US" sz="1600" dirty="0"/>
              <a:t>(see definitions section)</a:t>
            </a:r>
          </a:p>
          <a:p>
            <a:pPr lvl="1"/>
            <a:r>
              <a:rPr lang="en-US" sz="1800" dirty="0"/>
              <a:t>The individual is temporarily residing in a location in which the provider cannot authorize services, such as jail, prison, extended care facility, or  state hospital.</a:t>
            </a:r>
          </a:p>
          <a:p>
            <a:pPr lvl="1"/>
            <a:r>
              <a:rPr lang="en-US" sz="1800" dirty="0"/>
              <a:t>When the provider lacks the capacity to provide the authorized service.</a:t>
            </a:r>
          </a:p>
          <a:p>
            <a:pPr lvl="1"/>
            <a:r>
              <a:rPr lang="en-US" sz="1800" dirty="0"/>
              <a:t>The conduct of the person served caused the subcontracted provider to discontinue services and the service is on hold until a different provider begins. </a:t>
            </a:r>
          </a:p>
          <a:p>
            <a:pPr lvl="1"/>
            <a:r>
              <a:rPr lang="en-US" sz="1800" dirty="0"/>
              <a:t>When the individual/guardian requests the service to be temporarily on hold.</a:t>
            </a:r>
          </a:p>
          <a:p>
            <a:pPr lvl="1"/>
            <a:r>
              <a:rPr lang="en-US" sz="1800" dirty="0"/>
              <a:t>Lack of participation in a service that has been previously authorized. </a:t>
            </a:r>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63" name="Audio 62">
            <a:hlinkClick r:id="" action="ppaction://media"/>
            <a:extLst>
              <a:ext uri="{FF2B5EF4-FFF2-40B4-BE49-F238E27FC236}">
                <a16:creationId xmlns:a16="http://schemas.microsoft.com/office/drawing/2014/main" id="{68BB2B4B-1BB9-709B-B4EA-4DF8897802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5047900"/>
      </p:ext>
    </p:extLst>
  </p:cSld>
  <p:clrMapOvr>
    <a:masterClrMapping/>
  </p:clrMapOvr>
  <mc:AlternateContent xmlns:mc="http://schemas.openxmlformats.org/markup-compatibility/2006" xmlns:p14="http://schemas.microsoft.com/office/powerpoint/2010/main">
    <mc:Choice Requires="p14">
      <p:transition spd="slow" p14:dur="2000" advTm="41029"/>
    </mc:Choice>
    <mc:Fallback xmlns="">
      <p:transition spd="slow" advTm="4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Termination:</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r>
              <a:rPr lang="en-US" sz="2000" dirty="0"/>
              <a:t>Services may be terminated (current authorization ends) when: </a:t>
            </a:r>
          </a:p>
          <a:p>
            <a:pPr marL="457200" lvl="1" indent="0">
              <a:buNone/>
            </a:pPr>
            <a:r>
              <a:rPr lang="en-US" dirty="0"/>
              <a:t>(see definitions section)</a:t>
            </a:r>
          </a:p>
          <a:p>
            <a:pPr lvl="1"/>
            <a:r>
              <a:rPr lang="en-US" sz="1800" dirty="0"/>
              <a:t>The active Person-Centered Plan goals are met.</a:t>
            </a:r>
          </a:p>
          <a:p>
            <a:pPr lvl="1"/>
            <a:r>
              <a:rPr lang="en-US" sz="1800" dirty="0"/>
              <a:t>The individual requests to end their service.</a:t>
            </a:r>
          </a:p>
          <a:p>
            <a:pPr lvl="1"/>
            <a:r>
              <a:rPr lang="en-US" sz="1800" dirty="0"/>
              <a:t>The individual moves outside of the county service area.</a:t>
            </a:r>
          </a:p>
          <a:p>
            <a:pPr lvl="1"/>
            <a:r>
              <a:rPr lang="en-US" sz="1800" dirty="0"/>
              <a:t>The individual is no longer actively engaged (using) the service(s).</a:t>
            </a:r>
          </a:p>
          <a:p>
            <a:pPr lvl="1"/>
            <a:r>
              <a:rPr lang="en-US" sz="1800" dirty="0"/>
              <a:t>The individual is residing in a location for an extended period in which the provider cannot authorize services, such as jail, prison, extended care facility, or state hospital. (may have been previously suspended)</a:t>
            </a:r>
          </a:p>
          <a:p>
            <a:pPr lvl="1"/>
            <a:endParaRPr lang="en-US" sz="1800" dirty="0"/>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0" name="Audio 49">
            <a:hlinkClick r:id="" action="ppaction://media"/>
            <a:extLst>
              <a:ext uri="{FF2B5EF4-FFF2-40B4-BE49-F238E27FC236}">
                <a16:creationId xmlns:a16="http://schemas.microsoft.com/office/drawing/2014/main" id="{8F05DFEF-09CF-533B-D011-E9CA495701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6944364"/>
      </p:ext>
    </p:extLst>
  </p:cSld>
  <p:clrMapOvr>
    <a:masterClrMapping/>
  </p:clrMapOvr>
  <mc:AlternateContent xmlns:mc="http://schemas.openxmlformats.org/markup-compatibility/2006" xmlns:p14="http://schemas.microsoft.com/office/powerpoint/2010/main">
    <mc:Choice Requires="p14">
      <p:transition spd="slow" p14:dur="2000" advTm="30045"/>
    </mc:Choice>
    <mc:Fallback xmlns="">
      <p:transition spd="slow" advTm="3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42023" y="6352651"/>
            <a:ext cx="683339"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16</a:t>
            </a:fld>
            <a:endParaRPr lang="en-US"/>
          </a:p>
        </p:txBody>
      </p:sp>
      <p:pic>
        <p:nvPicPr>
          <p:cNvPr id="3" name="Picture 2" descr="Diagram&#10;&#10;Description automatically generated">
            <a:extLst>
              <a:ext uri="{FF2B5EF4-FFF2-40B4-BE49-F238E27FC236}">
                <a16:creationId xmlns:a16="http://schemas.microsoft.com/office/drawing/2014/main" id="{2B9FD88E-CD8A-D4B0-96E2-11324AC190DE}"/>
              </a:ext>
            </a:extLst>
          </p:cNvPr>
          <p:cNvPicPr>
            <a:picLocks noChangeAspect="1"/>
          </p:cNvPicPr>
          <p:nvPr/>
        </p:nvPicPr>
        <p:blipFill>
          <a:blip r:embed="rId5"/>
          <a:stretch>
            <a:fillRect/>
          </a:stretch>
        </p:blipFill>
        <p:spPr>
          <a:xfrm>
            <a:off x="407011" y="508000"/>
            <a:ext cx="8658225" cy="5844651"/>
          </a:xfrm>
          <a:prstGeom prst="rect">
            <a:avLst/>
          </a:prstGeom>
        </p:spPr>
      </p:pic>
      <p:pic>
        <p:nvPicPr>
          <p:cNvPr id="36" name="Audio 35">
            <a:hlinkClick r:id="" action="ppaction://media"/>
            <a:extLst>
              <a:ext uri="{FF2B5EF4-FFF2-40B4-BE49-F238E27FC236}">
                <a16:creationId xmlns:a16="http://schemas.microsoft.com/office/drawing/2014/main" id="{E4FB85F5-A0B7-0A93-7E27-71FA608A7E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31820608"/>
      </p:ext>
    </p:extLst>
  </p:cSld>
  <p:clrMapOvr>
    <a:masterClrMapping/>
  </p:clrMapOvr>
  <mc:AlternateContent xmlns:mc="http://schemas.openxmlformats.org/markup-compatibility/2006" xmlns:p14="http://schemas.microsoft.com/office/powerpoint/2010/main">
    <mc:Choice Requires="p14">
      <p:transition spd="slow" p14:dur="2000" advTm="7405"/>
    </mc:Choice>
    <mc:Fallback xmlns="">
      <p:transition spd="slow" advTm="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t>A beneficiary has chosen to suspend services due to the current COVID-19 pandemic. Do I have to send an Adverse Benefit Determination Notice? </a:t>
            </a:r>
          </a:p>
          <a:p>
            <a:pPr lvl="1"/>
            <a:r>
              <a:rPr lang="en-US" sz="2000" dirty="0">
                <a:ea typeface="Calibri" panose="020F0502020204030204" pitchFamily="34" charset="0"/>
                <a:cs typeface="Times New Roman" panose="02020603050405020304" pitchFamily="18" charset="0"/>
              </a:rPr>
              <a:t>I</a:t>
            </a:r>
            <a:r>
              <a:rPr lang="en-US" sz="2000" dirty="0">
                <a:effectLst/>
                <a:ea typeface="Calibri" panose="020F0502020204030204" pitchFamily="34" charset="0"/>
                <a:cs typeface="Times New Roman" panose="02020603050405020304" pitchFamily="18" charset="0"/>
              </a:rPr>
              <a:t>t is best practice to provide an Adverse Benefit Determination any time an authorized service is not being provided, even when the person served chose the option. It is recommended for the primary case holder to check in, at minimum of monthly, with the individual to ensure that the temporary suspension in services is still the choice of the consumer. </a:t>
            </a:r>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27" name="Audio 26">
            <a:hlinkClick r:id="" action="ppaction://media"/>
            <a:extLst>
              <a:ext uri="{FF2B5EF4-FFF2-40B4-BE49-F238E27FC236}">
                <a16:creationId xmlns:a16="http://schemas.microsoft.com/office/drawing/2014/main" id="{2AE77182-4D92-C627-627C-7ACC0C1CB2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2239109"/>
      </p:ext>
    </p:extLst>
  </p:cSld>
  <p:clrMapOvr>
    <a:masterClrMapping/>
  </p:clrMapOvr>
  <mc:AlternateContent xmlns:mc="http://schemas.openxmlformats.org/markup-compatibility/2006" xmlns:p14="http://schemas.microsoft.com/office/powerpoint/2010/main">
    <mc:Choice Requires="p14">
      <p:transition spd="slow" p14:dur="2000" advTm="39013"/>
    </mc:Choice>
    <mc:Fallback xmlns="">
      <p:transition spd="slow" advTm="39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t>A contracted service provider requests an increase in direct service hours for a beneficiary, but the increase is not medically necessary.  Do I send an Adverse Benefit Determination Notice? </a:t>
            </a:r>
          </a:p>
          <a:p>
            <a:pPr lvl="1"/>
            <a:r>
              <a:rPr lang="en-US" sz="2000" dirty="0"/>
              <a:t>Yes, it would be a denial. </a:t>
            </a:r>
          </a:p>
          <a:p>
            <a:pPr lvl="1"/>
            <a:r>
              <a:rPr lang="en-US" sz="2000" dirty="0"/>
              <a:t>Since the provider’s increase is being denied an ABD must be sent. It is best practice to also send a copy of the ABD to the requesting contracted service provider.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20" name="Audio 19">
            <a:hlinkClick r:id="" action="ppaction://media"/>
            <a:extLst>
              <a:ext uri="{FF2B5EF4-FFF2-40B4-BE49-F238E27FC236}">
                <a16:creationId xmlns:a16="http://schemas.microsoft.com/office/drawing/2014/main" id="{3FD313A4-3E30-2A84-FC74-CBB0DCF7D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99129463"/>
      </p:ext>
    </p:extLst>
  </p:cSld>
  <p:clrMapOvr>
    <a:masterClrMapping/>
  </p:clrMapOvr>
  <mc:AlternateContent xmlns:mc="http://schemas.openxmlformats.org/markup-compatibility/2006" xmlns:p14="http://schemas.microsoft.com/office/powerpoint/2010/main">
    <mc:Choice Requires="p14">
      <p:transition spd="slow" p14:dur="2000" advTm="26935"/>
    </mc:Choice>
    <mc:Fallback xmlns="">
      <p:transition spd="slow" advTm="2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000" dirty="0"/>
              <a:t>The assigned Community Living Support (CLS) staff quits without giving notice. The CLS provider indicated that it will be 3 weeks, at minimum, until they have another staff trained and ready to provide CLS services. The beneficiary is authorized to received 4 hours of CLS per week. Should an Adverse Benefit Determination Notice be sent? </a:t>
            </a:r>
          </a:p>
          <a:p>
            <a:pPr lvl="1"/>
            <a:r>
              <a:rPr lang="en-US" sz="1800" dirty="0"/>
              <a:t>Yes, it would be a suspension.  </a:t>
            </a:r>
          </a:p>
          <a:p>
            <a:pPr lvl="1"/>
            <a:r>
              <a:rPr lang="en-US" sz="1800" dirty="0"/>
              <a:t>The service would be suspended until staff becomes available since the Individual Plan of Service (IPOS) is specific that 4 hours of CLS will be provided per week. When a service is not able to be provided according to the authorized amount in the IPOS, an ABD is required. It should also be noted how the current CLS need will be met until the new staff is hired and trained.  </a:t>
            </a:r>
          </a:p>
          <a:p>
            <a:pPr lvl="1"/>
            <a:r>
              <a:rPr lang="en-US" sz="1800" dirty="0"/>
              <a:t>A cancellation, short illness, or rescheduled time would not require an ABD to be sent.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23" name="Audio 22">
            <a:hlinkClick r:id="" action="ppaction://media"/>
            <a:extLst>
              <a:ext uri="{FF2B5EF4-FFF2-40B4-BE49-F238E27FC236}">
                <a16:creationId xmlns:a16="http://schemas.microsoft.com/office/drawing/2014/main" id="{A7F29F24-D23E-32E9-9E61-4B188AE9A7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74887741"/>
      </p:ext>
    </p:extLst>
  </p:cSld>
  <p:clrMapOvr>
    <a:masterClrMapping/>
  </p:clrMapOvr>
  <mc:AlternateContent xmlns:mc="http://schemas.openxmlformats.org/markup-compatibility/2006" xmlns:p14="http://schemas.microsoft.com/office/powerpoint/2010/main">
    <mc:Choice Requires="p14">
      <p:transition spd="slow" p14:dur="2000" advTm="57626"/>
    </mc:Choice>
    <mc:Fallback xmlns="">
      <p:transition spd="slow" advTm="5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1447800"/>
            <a:ext cx="9009591" cy="5058104"/>
          </a:xfrm>
        </p:spPr>
        <p:txBody>
          <a:bodyPr>
            <a:normAutofit fontScale="92500"/>
          </a:bodyPr>
          <a:lstStyle/>
          <a:p>
            <a:pPr marL="0" indent="0">
              <a:buNone/>
            </a:pPr>
            <a:r>
              <a:rPr lang="en-US" sz="2400" b="1" dirty="0">
                <a:solidFill>
                  <a:srgbClr val="90C226"/>
                </a:solidFill>
              </a:rPr>
              <a:t>Length of Training: </a:t>
            </a:r>
            <a:r>
              <a:rPr lang="en-US" sz="2400" dirty="0"/>
              <a:t>30 minutes</a:t>
            </a:r>
          </a:p>
          <a:p>
            <a:pPr marL="0" indent="0">
              <a:buNone/>
            </a:pPr>
            <a:r>
              <a:rPr lang="en-US" sz="2400" b="1" dirty="0">
                <a:solidFill>
                  <a:srgbClr val="90C226"/>
                </a:solidFill>
              </a:rPr>
              <a:t>Target Audience: </a:t>
            </a:r>
            <a:r>
              <a:rPr lang="en-US" sz="2400" dirty="0">
                <a:solidFill>
                  <a:srgbClr val="404040"/>
                </a:solidFill>
              </a:rPr>
              <a:t>Staff who provide direct service to Medicaid and 						Healthy Michigan consumers.  </a:t>
            </a:r>
          </a:p>
          <a:p>
            <a:pPr marL="0" indent="0">
              <a:buNone/>
            </a:pPr>
            <a:r>
              <a:rPr lang="en-US" sz="2400" b="1" dirty="0">
                <a:solidFill>
                  <a:srgbClr val="90C226"/>
                </a:solidFill>
              </a:rPr>
              <a:t>Training Intent: </a:t>
            </a:r>
            <a:r>
              <a:rPr lang="en-US" sz="2400" dirty="0"/>
              <a:t>Each Medicaid consumer engaged in services has the </a:t>
            </a:r>
          </a:p>
          <a:p>
            <a:pPr marL="2111375" indent="0">
              <a:spcBef>
                <a:spcPts val="0"/>
              </a:spcBef>
              <a:buNone/>
            </a:pPr>
            <a:r>
              <a:rPr lang="en-US" sz="2400" dirty="0"/>
              <a:t>right to receive notice in changes to services and supports. It is important that staff are aware of the policies and procedures in place that ensure a timely, fair, accessible and understandable process for service-related changes based upon the Michigan Department of Health and Human Services (MDHHS) technical requirements. The following training will provide an overview of these technical requirements regarding Adverse Benefit Determinations.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5" name="Title 1">
            <a:extLst>
              <a:ext uri="{FF2B5EF4-FFF2-40B4-BE49-F238E27FC236}">
                <a16:creationId xmlns:a16="http://schemas.microsoft.com/office/drawing/2014/main" id="{14C1E2EC-D7E3-4B1E-9F25-825F82198BFC}"/>
              </a:ext>
            </a:extLst>
          </p:cNvPr>
          <p:cNvSpPr>
            <a:spLocks noGrp="1"/>
          </p:cNvSpPr>
          <p:nvPr>
            <p:ph type="title"/>
          </p:nvPr>
        </p:nvSpPr>
        <p:spPr>
          <a:xfrm>
            <a:off x="677334" y="609600"/>
            <a:ext cx="8596668" cy="838200"/>
          </a:xfrm>
        </p:spPr>
        <p:txBody>
          <a:bodyPr>
            <a:noAutofit/>
          </a:bodyPr>
          <a:lstStyle/>
          <a:p>
            <a:r>
              <a:rPr lang="en-US" sz="4000" b="1" dirty="0"/>
              <a:t>Training </a:t>
            </a:r>
            <a:r>
              <a:rPr lang="en-US" sz="4000" b="1" dirty="0">
                <a:solidFill>
                  <a:srgbClr val="90C226"/>
                </a:solidFill>
              </a:rPr>
              <a:t>Overview</a:t>
            </a:r>
          </a:p>
        </p:txBody>
      </p:sp>
      <p:pic>
        <p:nvPicPr>
          <p:cNvPr id="10" name="Audio 9">
            <a:hlinkClick r:id="" action="ppaction://media"/>
            <a:extLst>
              <a:ext uri="{FF2B5EF4-FFF2-40B4-BE49-F238E27FC236}">
                <a16:creationId xmlns:a16="http://schemas.microsoft.com/office/drawing/2014/main" id="{7A5E9899-5663-5160-6B2C-8FC41CC8D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4789881"/>
      </p:ext>
    </p:extLst>
  </p:cSld>
  <p:clrMapOvr>
    <a:masterClrMapping/>
  </p:clrMapOvr>
  <mc:AlternateContent xmlns:mc="http://schemas.openxmlformats.org/markup-compatibility/2006" xmlns:p14="http://schemas.microsoft.com/office/powerpoint/2010/main">
    <mc:Choice Requires="p14">
      <p:transition spd="slow" p14:dur="2000" advClick="0" advTm="40600"/>
    </mc:Choice>
    <mc:Fallback xmlns="">
      <p:transition spd="slow" advClick="0" advTm="4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 </a:t>
            </a:r>
            <a:br>
              <a:rPr lang="en-US" dirty="0"/>
            </a:br>
            <a:br>
              <a:rPr lang="en-US" sz="2200" dirty="0"/>
            </a:br>
            <a:endParaRPr lang="en-US" sz="2200" dirty="0"/>
          </a:p>
        </p:txBody>
      </p:sp>
      <p:sp>
        <p:nvSpPr>
          <p:cNvPr id="3" name="Content Placeholder 2"/>
          <p:cNvSpPr>
            <a:spLocks noGrp="1"/>
          </p:cNvSpPr>
          <p:nvPr>
            <p:ph idx="1"/>
          </p:nvPr>
        </p:nvSpPr>
        <p:spPr>
          <a:xfrm>
            <a:off x="677334" y="1331903"/>
            <a:ext cx="8596668" cy="4675340"/>
          </a:xfrm>
        </p:spPr>
        <p:txBody>
          <a:bodyPr>
            <a:normAutofit/>
          </a:bodyPr>
          <a:lstStyle/>
          <a:p>
            <a:pPr marL="0" indent="0">
              <a:buNone/>
            </a:pPr>
            <a:r>
              <a:rPr lang="en-US" sz="2400" dirty="0"/>
              <a:t>A beneficiary requests to terminate all her services. Should an Adverse Benefit Determination Notice be sent? </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Yes</a:t>
            </a:r>
            <a:r>
              <a:rPr lang="en-US" sz="2000" dirty="0">
                <a:latin typeface="Calibri" panose="020F0502020204030204" pitchFamily="34" charset="0"/>
                <a:ea typeface="Calibri" panose="020F0502020204030204" pitchFamily="34" charset="0"/>
                <a:cs typeface="Times New Roman" panose="02020603050405020304" pitchFamily="18" charset="0"/>
              </a:rPr>
              <a:t>, it would be a termination of services.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If the person served requests to terminate services in writing, an Adequate Notice would be provided to the individual with the date the action would take effect being the date in which they provided the request.  </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If the person served provided the request verbally, an Advanced Notice would be provided to the individual with the date for which the action to be take effect being no less than 10 days from the date of the request.   </a:t>
            </a:r>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36" name="Audio 35">
            <a:hlinkClick r:id="" action="ppaction://media"/>
            <a:extLst>
              <a:ext uri="{FF2B5EF4-FFF2-40B4-BE49-F238E27FC236}">
                <a16:creationId xmlns:a16="http://schemas.microsoft.com/office/drawing/2014/main" id="{630E52D2-27B1-B7F4-8586-A543484B54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21452023"/>
      </p:ext>
    </p:extLst>
  </p:cSld>
  <p:clrMapOvr>
    <a:masterClrMapping/>
  </p:clrMapOvr>
  <mc:AlternateContent xmlns:mc="http://schemas.openxmlformats.org/markup-compatibility/2006" xmlns:p14="http://schemas.microsoft.com/office/powerpoint/2010/main">
    <mc:Choice Requires="p14">
      <p:transition spd="slow" p14:dur="2000" advTm="32418"/>
    </mc:Choice>
    <mc:Fallback xmlns="">
      <p:transition spd="slow" advTm="32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effectLst/>
                <a:ea typeface="Calibri" panose="020F0502020204030204" pitchFamily="34" charset="0"/>
                <a:cs typeface="Times New Roman" panose="02020603050405020304" pitchFamily="18" charset="0"/>
              </a:rPr>
              <a:t>A beneficiary has requested a service that in my clinical opinion is not medically necessary.  Do I need to provide her with an Adverse Benefit Determination Notice? </a:t>
            </a:r>
          </a:p>
          <a:p>
            <a:pPr lvl="1"/>
            <a:r>
              <a:rPr lang="en-US" sz="2000" dirty="0">
                <a:effectLst/>
                <a:ea typeface="Calibri" panose="020F0502020204030204" pitchFamily="34" charset="0"/>
                <a:cs typeface="Times New Roman" panose="02020603050405020304" pitchFamily="18" charset="0"/>
              </a:rPr>
              <a:t>Yes</a:t>
            </a:r>
            <a:r>
              <a:rPr lang="en-US" sz="2000" dirty="0">
                <a:ea typeface="Calibri" panose="020F0502020204030204" pitchFamily="34" charset="0"/>
                <a:cs typeface="Times New Roman" panose="02020603050405020304" pitchFamily="18" charset="0"/>
              </a:rPr>
              <a:t>, it would be a denial.</a:t>
            </a:r>
            <a:r>
              <a:rPr lang="en-US" sz="2000" dirty="0">
                <a:effectLst/>
                <a:ea typeface="Calibri" panose="020F0502020204030204" pitchFamily="34" charset="0"/>
                <a:cs typeface="Times New Roman" panose="02020603050405020304" pitchFamily="18" charset="0"/>
              </a:rPr>
              <a:t> </a:t>
            </a:r>
          </a:p>
          <a:p>
            <a:pPr lvl="1"/>
            <a:r>
              <a:rPr lang="en-US" sz="2000" dirty="0">
                <a:effectLst/>
                <a:ea typeface="Calibri" panose="020F0502020204030204" pitchFamily="34" charset="0"/>
                <a:cs typeface="Times New Roman" panose="02020603050405020304" pitchFamily="18" charset="0"/>
              </a:rPr>
              <a:t>Anytime a decision is made to deny a person served a requested service, an Adequate Adverse Benefit Determination Notice is required. </a:t>
            </a:r>
            <a:endParaRPr lang="en-US" sz="1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23" name="Audio 22">
            <a:hlinkClick r:id="" action="ppaction://media"/>
            <a:extLst>
              <a:ext uri="{FF2B5EF4-FFF2-40B4-BE49-F238E27FC236}">
                <a16:creationId xmlns:a16="http://schemas.microsoft.com/office/drawing/2014/main" id="{FB464604-7E2E-13B2-B072-5AA33B72F3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3097753"/>
      </p:ext>
    </p:extLst>
  </p:cSld>
  <p:clrMapOvr>
    <a:masterClrMapping/>
  </p:clrMapOvr>
  <mc:AlternateContent xmlns:mc="http://schemas.openxmlformats.org/markup-compatibility/2006" xmlns:p14="http://schemas.microsoft.com/office/powerpoint/2010/main">
    <mc:Choice Requires="p14">
      <p:transition spd="slow" p14:dur="2000" advTm="20008"/>
    </mc:Choice>
    <mc:Fallback xmlns="">
      <p:transition spd="slow" advTm="2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effectLst/>
                <a:ea typeface="Calibri" panose="020F0502020204030204" pitchFamily="34" charset="0"/>
                <a:cs typeface="Times New Roman" panose="02020603050405020304" pitchFamily="18" charset="0"/>
              </a:rPr>
              <a:t>A beneficiary requests to terminate her outpatient therapy service while keeping her other services. Would I need to send an Adverse Benefit Determination Notice? </a:t>
            </a:r>
          </a:p>
          <a:p>
            <a:pPr lvl="1"/>
            <a:r>
              <a:rPr lang="en-US" sz="2000" dirty="0">
                <a:effectLst/>
                <a:ea typeface="Calibri" panose="020F0502020204030204" pitchFamily="34" charset="0"/>
                <a:cs typeface="Times New Roman" panose="02020603050405020304" pitchFamily="18" charset="0"/>
              </a:rPr>
              <a:t>Yes, it would be a termination for that specific service.</a:t>
            </a:r>
          </a:p>
          <a:p>
            <a:pPr lvl="1"/>
            <a:r>
              <a:rPr lang="en-US" sz="2000" dirty="0">
                <a:ea typeface="Calibri" panose="020F0502020204030204" pitchFamily="34" charset="0"/>
                <a:cs typeface="Times New Roman" panose="02020603050405020304" pitchFamily="18" charset="0"/>
              </a:rPr>
              <a:t>A</a:t>
            </a:r>
            <a:r>
              <a:rPr lang="en-US" sz="2000" dirty="0">
                <a:effectLst/>
                <a:ea typeface="Calibri" panose="020F0502020204030204" pitchFamily="34" charset="0"/>
                <a:cs typeface="Times New Roman" panose="02020603050405020304" pitchFamily="18" charset="0"/>
              </a:rPr>
              <a:t> Person-Centered Plan Addendum should be completed with the individual removing all goals and objectives related to the service being terminated in addition to early terminating the authorization.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29" name="Audio 28">
            <a:hlinkClick r:id="" action="ppaction://media"/>
            <a:extLst>
              <a:ext uri="{FF2B5EF4-FFF2-40B4-BE49-F238E27FC236}">
                <a16:creationId xmlns:a16="http://schemas.microsoft.com/office/drawing/2014/main" id="{8D5D6917-E922-869C-2A96-26B4EFEB43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11695411"/>
      </p:ext>
    </p:extLst>
  </p:cSld>
  <p:clrMapOvr>
    <a:masterClrMapping/>
  </p:clrMapOvr>
  <mc:AlternateContent xmlns:mc="http://schemas.openxmlformats.org/markup-compatibility/2006" xmlns:p14="http://schemas.microsoft.com/office/powerpoint/2010/main">
    <mc:Choice Requires="p14">
      <p:transition spd="slow" p14:dur="2000" advTm="25524"/>
    </mc:Choice>
    <mc:Fallback xmlns="">
      <p:transition spd="slow" advTm="2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beneficiary was arrested. He will be in jail for at least 90 days.  Before his arrest he </a:t>
            </a:r>
            <a:r>
              <a:rPr lang="en-US" sz="2400" dirty="0">
                <a:latin typeface="Calibri" panose="020F0502020204030204" pitchFamily="34" charset="0"/>
                <a:ea typeface="Calibri" panose="020F0502020204030204" pitchFamily="34" charset="0"/>
                <a:cs typeface="Times New Roman" panose="02020603050405020304" pitchFamily="18" charset="0"/>
              </a:rPr>
              <a:t>received daily CLS through a CLS provider, </a:t>
            </a:r>
            <a:r>
              <a:rPr lang="en-US" sz="2400" dirty="0">
                <a:effectLst/>
                <a:latin typeface="Calibri" panose="020F0502020204030204" pitchFamily="34" charset="0"/>
                <a:ea typeface="Calibri" panose="020F0502020204030204" pitchFamily="34" charset="0"/>
                <a:cs typeface="Times New Roman" panose="02020603050405020304" pitchFamily="18" charset="0"/>
              </a:rPr>
              <a:t>Case Management, and </a:t>
            </a:r>
            <a:r>
              <a:rPr lang="en-US" sz="2400" dirty="0">
                <a:latin typeface="Calibri" panose="020F0502020204030204" pitchFamily="34" charset="0"/>
                <a:ea typeface="Calibri" panose="020F0502020204030204" pitchFamily="34" charset="0"/>
                <a:cs typeface="Times New Roman" panose="02020603050405020304" pitchFamily="18" charset="0"/>
              </a:rPr>
              <a:t>quarterly medication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reviews. Would </a:t>
            </a:r>
            <a:r>
              <a:rPr lang="en-US" sz="2400" dirty="0">
                <a:latin typeface="Calibri" panose="020F0502020204030204" pitchFamily="34" charset="0"/>
                <a:ea typeface="Calibri" panose="020F0502020204030204" pitchFamily="34" charset="0"/>
                <a:cs typeface="Times New Roman" panose="02020603050405020304" pitchFamily="18" charset="0"/>
              </a:rPr>
              <a:t>an Adverse Benefit Determination Notice need </a:t>
            </a:r>
            <a:r>
              <a:rPr lang="en-US" sz="2400" dirty="0">
                <a:effectLst/>
                <a:latin typeface="Calibri" panose="020F0502020204030204" pitchFamily="34" charset="0"/>
                <a:ea typeface="Calibri" panose="020F0502020204030204" pitchFamily="34" charset="0"/>
                <a:cs typeface="Times New Roman" panose="02020603050405020304" pitchFamily="18" charset="0"/>
              </a:rPr>
              <a:t>to be sent? </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Yes</a:t>
            </a:r>
            <a:r>
              <a:rPr lang="en-US" sz="2000" dirty="0">
                <a:latin typeface="Calibri" panose="020F0502020204030204" pitchFamily="34" charset="0"/>
                <a:ea typeface="Calibri" panose="020F0502020204030204" pitchFamily="34" charset="0"/>
                <a:cs typeface="Times New Roman" panose="02020603050405020304" pitchFamily="18" charset="0"/>
              </a:rPr>
              <a:t>, services would be terminated.</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The jail is an institution which takes on the obligation of care.  </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Situations such as this fall under the Limited Exceptions to Advance Notice therefore, an Adequate Notice would need to be sent suspending services effective the date of determination.  </a:t>
            </a:r>
          </a:p>
          <a:p>
            <a:pPr lvl="1"/>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70" name="Audio 69">
            <a:hlinkClick r:id="" action="ppaction://media"/>
            <a:extLst>
              <a:ext uri="{FF2B5EF4-FFF2-40B4-BE49-F238E27FC236}">
                <a16:creationId xmlns:a16="http://schemas.microsoft.com/office/drawing/2014/main" id="{3325732C-4AA1-4CBD-77C1-1C312DAA82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46325590"/>
      </p:ext>
    </p:extLst>
  </p:cSld>
  <p:clrMapOvr>
    <a:masterClrMapping/>
  </p:clrMapOvr>
  <mc:AlternateContent xmlns:mc="http://schemas.openxmlformats.org/markup-compatibility/2006" xmlns:p14="http://schemas.microsoft.com/office/powerpoint/2010/main">
    <mc:Choice Requires="p14">
      <p:transition spd="slow" p14:dur="2000" advTm="32494"/>
    </mc:Choice>
    <mc:Fallback xmlns="">
      <p:transition spd="slow" advTm="3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Examples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effectLst/>
                <a:ea typeface="Calibri" panose="020F0502020204030204" pitchFamily="34" charset="0"/>
                <a:cs typeface="Times New Roman" panose="02020603050405020304" pitchFamily="18" charset="0"/>
              </a:rPr>
              <a:t>During the Person-Centered Planning (PCP) Meeting the agreed upon start date for CLS services was </a:t>
            </a:r>
            <a:r>
              <a:rPr lang="en-US" sz="2400" dirty="0">
                <a:ea typeface="Calibri" panose="020F0502020204030204" pitchFamily="34" charset="0"/>
                <a:cs typeface="Times New Roman" panose="02020603050405020304" pitchFamily="18" charset="0"/>
              </a:rPr>
              <a:t>October 1</a:t>
            </a:r>
            <a:r>
              <a:rPr lang="en-US" sz="2400" baseline="30000" dirty="0">
                <a:ea typeface="Calibri" panose="020F0502020204030204" pitchFamily="34" charset="0"/>
                <a:cs typeface="Times New Roman" panose="02020603050405020304" pitchFamily="18" charset="0"/>
              </a:rPr>
              <a:t>st</a:t>
            </a:r>
            <a:r>
              <a:rPr lang="en-US" sz="2400" dirty="0">
                <a:effectLst/>
                <a:ea typeface="Calibri" panose="020F0502020204030204" pitchFamily="34" charset="0"/>
                <a:cs typeface="Times New Roman" panose="02020603050405020304" pitchFamily="18" charset="0"/>
              </a:rPr>
              <a:t>. The CLS provider reached out to say that CLS would not be able to start until November 1</a:t>
            </a:r>
            <a:r>
              <a:rPr lang="en-US" sz="2400" baseline="30000" dirty="0">
                <a:effectLst/>
                <a:ea typeface="Calibri" panose="020F0502020204030204" pitchFamily="34" charset="0"/>
                <a:cs typeface="Times New Roman" panose="02020603050405020304" pitchFamily="18" charset="0"/>
              </a:rPr>
              <a:t>st</a:t>
            </a:r>
            <a:r>
              <a:rPr lang="en-US" sz="2400" dirty="0">
                <a:effectLst/>
                <a:ea typeface="Calibri" panose="020F0502020204030204" pitchFamily="34" charset="0"/>
                <a:cs typeface="Times New Roman" panose="02020603050405020304" pitchFamily="18" charset="0"/>
              </a:rPr>
              <a:t>. Would I need to send an Adverse Benefit Determination Notice? </a:t>
            </a:r>
          </a:p>
          <a:p>
            <a:pPr lvl="1"/>
            <a:r>
              <a:rPr lang="en-US" sz="2000" dirty="0">
                <a:effectLst/>
                <a:ea typeface="Calibri" panose="020F0502020204030204" pitchFamily="34" charset="0"/>
                <a:cs typeface="Times New Roman" panose="02020603050405020304" pitchFamily="18" charset="0"/>
              </a:rPr>
              <a:t>Yes, since the CLS service would be delayed.  </a:t>
            </a:r>
          </a:p>
          <a:p>
            <a:pPr lvl="1"/>
            <a:r>
              <a:rPr lang="en-US" sz="2000" dirty="0">
                <a:solidFill>
                  <a:srgbClr val="000000"/>
                </a:solidFill>
                <a:effectLst/>
                <a:ea typeface="Times New Roman" panose="02020603050405020304" pitchFamily="18" charset="0"/>
              </a:rPr>
              <a:t>This is due to the failure to provide services within 14 calendar days of the agreed upon start date during the PCP Meeting. </a:t>
            </a:r>
          </a:p>
          <a:p>
            <a:pPr lvl="1"/>
            <a:r>
              <a:rPr lang="en-US" sz="2000" dirty="0">
                <a:solidFill>
                  <a:srgbClr val="000000"/>
                </a:solidFill>
                <a:effectLst/>
                <a:ea typeface="Times New Roman" panose="02020603050405020304" pitchFamily="18" charset="0"/>
              </a:rPr>
              <a:t>The ABD notice should be provided at the time it becomes known that service will be delayed more than 14 calendar days from the agreed upon start date. </a:t>
            </a:r>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61" name="Audio 60">
            <a:hlinkClick r:id="" action="ppaction://media"/>
            <a:extLst>
              <a:ext uri="{FF2B5EF4-FFF2-40B4-BE49-F238E27FC236}">
                <a16:creationId xmlns:a16="http://schemas.microsoft.com/office/drawing/2014/main" id="{7D972018-FD04-E34E-A3E7-566F3C034B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4313873"/>
      </p:ext>
    </p:extLst>
  </p:cSld>
  <p:clrMapOvr>
    <a:masterClrMapping/>
  </p:clrMapOvr>
  <mc:AlternateContent xmlns:mc="http://schemas.openxmlformats.org/markup-compatibility/2006" xmlns:p14="http://schemas.microsoft.com/office/powerpoint/2010/main">
    <mc:Choice Requires="p14">
      <p:transition spd="slow" p14:dur="2000" advTm="38350"/>
    </mc:Choice>
    <mc:Fallback xmlns="">
      <p:transition spd="slow" advTm="3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effectLst/>
                <a:ea typeface="Calibri" panose="020F0502020204030204" pitchFamily="34" charset="0"/>
                <a:cs typeface="Times New Roman" panose="02020603050405020304" pitchFamily="18" charset="0"/>
              </a:rPr>
              <a:t>A beneficiary did not show for her Psychiatric Evaluation. When her case manager called the number on file, it was no longer in service. A follow-up letter was sent but was returned indicating “no forwarding address on file.” It has been 2 months since her last contact, should an Adverse Benefit Determination Notice be sent? </a:t>
            </a:r>
          </a:p>
          <a:p>
            <a:pPr lvl="1"/>
            <a:r>
              <a:rPr lang="en-US" sz="2000" dirty="0">
                <a:effectLst/>
                <a:ea typeface="Calibri" panose="020F0502020204030204" pitchFamily="34" charset="0"/>
                <a:cs typeface="Times New Roman" panose="02020603050405020304" pitchFamily="18" charset="0"/>
              </a:rPr>
              <a:t>Yes</a:t>
            </a:r>
            <a:r>
              <a:rPr lang="en-US" sz="2000" dirty="0">
                <a:ea typeface="Calibri" panose="020F0502020204030204" pitchFamily="34" charset="0"/>
                <a:cs typeface="Times New Roman" panose="02020603050405020304" pitchFamily="18" charset="0"/>
              </a:rPr>
              <a:t>, services would be terminated due to lack of engagement.</a:t>
            </a:r>
            <a:endParaRPr lang="en-US" sz="2000" dirty="0">
              <a:effectLst/>
              <a:ea typeface="Calibri" panose="020F0502020204030204" pitchFamily="34" charset="0"/>
              <a:cs typeface="Times New Roman" panose="02020603050405020304" pitchFamily="18" charset="0"/>
            </a:endParaRPr>
          </a:p>
          <a:p>
            <a:pPr lvl="1"/>
            <a:r>
              <a:rPr lang="en-US" sz="2000" dirty="0">
                <a:effectLst/>
                <a:ea typeface="Calibri" panose="020F0502020204030204" pitchFamily="34" charset="0"/>
                <a:cs typeface="Times New Roman" panose="02020603050405020304" pitchFamily="18" charset="0"/>
              </a:rPr>
              <a:t>At times in which the recipient’s whereabouts are unknown and the post office has no forwarding address on file, an Adequate Notice should be completed, saved in the file, and a note added stating that the individual’s whereabouts are unknown.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40" name="Audio 39">
            <a:hlinkClick r:id="" action="ppaction://media"/>
            <a:extLst>
              <a:ext uri="{FF2B5EF4-FFF2-40B4-BE49-F238E27FC236}">
                <a16:creationId xmlns:a16="http://schemas.microsoft.com/office/drawing/2014/main" id="{15159DE8-4848-07F7-15F0-6395C6F0FD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59522376"/>
      </p:ext>
    </p:extLst>
  </p:cSld>
  <p:clrMapOvr>
    <a:masterClrMapping/>
  </p:clrMapOvr>
  <mc:AlternateContent xmlns:mc="http://schemas.openxmlformats.org/markup-compatibility/2006" xmlns:p14="http://schemas.microsoft.com/office/powerpoint/2010/main">
    <mc:Choice Requires="p14">
      <p:transition spd="slow" p14:dur="2000" advTm="37485"/>
    </mc:Choice>
    <mc:Fallback xmlns="">
      <p:transition spd="slow" advTm="3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Example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lnSpc>
                <a:spcPct val="107000"/>
              </a:lnSpc>
              <a:spcBef>
                <a:spcPts val="0"/>
              </a:spcBef>
              <a:spcAft>
                <a:spcPts val="600"/>
              </a:spcAft>
              <a:buNone/>
            </a:pPr>
            <a:r>
              <a:rPr lang="en-US" sz="2400" dirty="0">
                <a:effectLst/>
                <a:ea typeface="Calibri" panose="020F0502020204030204" pitchFamily="34" charset="0"/>
                <a:cs typeface="Times New Roman" panose="02020603050405020304" pitchFamily="18" charset="0"/>
              </a:rPr>
              <a:t>A 15-year-old </a:t>
            </a:r>
            <a:r>
              <a:rPr lang="en-US" sz="2400" dirty="0">
                <a:effectLst/>
                <a:latin typeface="Calibri" panose="020F0502020204030204" pitchFamily="34" charset="0"/>
                <a:ea typeface="Calibri" panose="020F0502020204030204" pitchFamily="34" charset="0"/>
                <a:cs typeface="Times New Roman" panose="02020603050405020304" pitchFamily="18" charset="0"/>
              </a:rPr>
              <a:t>beneficiary </a:t>
            </a:r>
            <a:r>
              <a:rPr lang="en-US" sz="2400" dirty="0">
                <a:effectLst/>
                <a:ea typeface="Calibri" panose="020F0502020204030204" pitchFamily="34" charset="0"/>
                <a:cs typeface="Times New Roman" panose="02020603050405020304" pitchFamily="18" charset="0"/>
              </a:rPr>
              <a:t>was placed in a juvenile detention center for 30 days. Before this placement he was receiving Therapy and Med reviews services. Would I need to send an Adverse Benefit Determination Notice? </a:t>
            </a:r>
          </a:p>
          <a:p>
            <a:pPr marL="400050" lvl="1">
              <a:lnSpc>
                <a:spcPct val="107000"/>
              </a:lnSpc>
              <a:spcBef>
                <a:spcPts val="0"/>
              </a:spcBef>
            </a:pPr>
            <a:r>
              <a:rPr lang="en-US" sz="2000" dirty="0">
                <a:effectLst/>
                <a:ea typeface="Calibri" panose="020F0502020204030204" pitchFamily="34" charset="0"/>
                <a:cs typeface="Times New Roman" panose="02020603050405020304" pitchFamily="18" charset="0"/>
              </a:rPr>
              <a:t>Yes, due to the short duration services would be Suspended.  </a:t>
            </a:r>
          </a:p>
          <a:p>
            <a:pPr marL="400050" lvl="1">
              <a:lnSpc>
                <a:spcPct val="107000"/>
              </a:lnSpc>
              <a:spcBef>
                <a:spcPts val="600"/>
              </a:spcBef>
            </a:pPr>
            <a:r>
              <a:rPr lang="en-US" sz="2000" dirty="0">
                <a:ea typeface="Calibri" panose="020F0502020204030204" pitchFamily="34" charset="0"/>
                <a:cs typeface="Times New Roman" panose="02020603050405020304" pitchFamily="18" charset="0"/>
              </a:rPr>
              <a:t>S</a:t>
            </a:r>
            <a:r>
              <a:rPr lang="en-US" sz="2000" dirty="0">
                <a:effectLst/>
                <a:ea typeface="Calibri" panose="020F0502020204030204" pitchFamily="34" charset="0"/>
                <a:cs typeface="Times New Roman" panose="02020603050405020304" pitchFamily="18" charset="0"/>
              </a:rPr>
              <a:t>ervices would resume when he becomes available to </a:t>
            </a:r>
            <a:r>
              <a:rPr lang="en-US" sz="2000" dirty="0">
                <a:ea typeface="Calibri" panose="020F0502020204030204" pitchFamily="34" charset="0"/>
                <a:cs typeface="Times New Roman" panose="02020603050405020304" pitchFamily="18" charset="0"/>
              </a:rPr>
              <a:t>return to </a:t>
            </a:r>
            <a:r>
              <a:rPr lang="en-US" sz="2000" dirty="0">
                <a:effectLst/>
                <a:ea typeface="Calibri" panose="020F0502020204030204" pitchFamily="34" charset="0"/>
                <a:cs typeface="Times New Roman" panose="02020603050405020304" pitchFamily="18" charset="0"/>
              </a:rPr>
              <a:t>services.</a:t>
            </a:r>
            <a:endParaRPr lang="en-US" sz="1800" dirty="0">
              <a:ea typeface="Calibri" panose="020F0502020204030204" pitchFamily="34" charset="0"/>
              <a:cs typeface="Times New Roman" panose="02020603050405020304" pitchFamily="18" charset="0"/>
            </a:endParaRPr>
          </a:p>
          <a:p>
            <a:pPr marL="114300" lvl="1" indent="0">
              <a:lnSpc>
                <a:spcPct val="107000"/>
              </a:lnSpc>
              <a:spcBef>
                <a:spcPts val="0"/>
              </a:spcBef>
              <a:buNone/>
            </a:pPr>
            <a:endParaRPr lang="en-US" dirty="0">
              <a:solidFill>
                <a:srgbClr val="FF0000"/>
              </a:solidFill>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46" name="Audio 45">
            <a:hlinkClick r:id="" action="ppaction://media"/>
            <a:extLst>
              <a:ext uri="{FF2B5EF4-FFF2-40B4-BE49-F238E27FC236}">
                <a16:creationId xmlns:a16="http://schemas.microsoft.com/office/drawing/2014/main" id="{9CEAFD91-F219-CFBB-0A9A-3287AD3EE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1339680"/>
      </p:ext>
    </p:extLst>
  </p:cSld>
  <p:clrMapOvr>
    <a:masterClrMapping/>
  </p:clrMapOvr>
  <mc:AlternateContent xmlns:mc="http://schemas.openxmlformats.org/markup-compatibility/2006" xmlns:p14="http://schemas.microsoft.com/office/powerpoint/2010/main">
    <mc:Choice Requires="p14">
      <p:transition spd="slow" p14:dur="2000" advClick="0" advTm="22684"/>
    </mc:Choice>
    <mc:Fallback xmlns="">
      <p:transition spd="slow" advClick="0" advTm="2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3DB0-F44A-438A-9610-3B105E73D0F9}"/>
              </a:ext>
            </a:extLst>
          </p:cNvPr>
          <p:cNvSpPr>
            <a:spLocks noGrp="1"/>
          </p:cNvSpPr>
          <p:nvPr>
            <p:ph type="title"/>
          </p:nvPr>
        </p:nvSpPr>
        <p:spPr>
          <a:xfrm>
            <a:off x="677334" y="609600"/>
            <a:ext cx="8596668" cy="714375"/>
          </a:xfrm>
        </p:spPr>
        <p:txBody>
          <a:bodyPr/>
          <a:lstStyle/>
          <a:p>
            <a:r>
              <a:rPr lang="en-US" dirty="0"/>
              <a:t>Definitions:</a:t>
            </a:r>
          </a:p>
        </p:txBody>
      </p:sp>
      <p:sp>
        <p:nvSpPr>
          <p:cNvPr id="3" name="Content Placeholder 2">
            <a:extLst>
              <a:ext uri="{FF2B5EF4-FFF2-40B4-BE49-F238E27FC236}">
                <a16:creationId xmlns:a16="http://schemas.microsoft.com/office/drawing/2014/main" id="{E345F20B-A0F2-4027-9AAB-6BB48DDB3626}"/>
              </a:ext>
            </a:extLst>
          </p:cNvPr>
          <p:cNvSpPr>
            <a:spLocks noGrp="1"/>
          </p:cNvSpPr>
          <p:nvPr>
            <p:ph idx="1"/>
          </p:nvPr>
        </p:nvSpPr>
        <p:spPr>
          <a:xfrm>
            <a:off x="677334" y="1323975"/>
            <a:ext cx="9362016" cy="4717387"/>
          </a:xfrm>
        </p:spPr>
        <p:txBody>
          <a:bodyPr>
            <a:normAutofit/>
          </a:bodyPr>
          <a:lstStyle/>
          <a:p>
            <a:pPr marL="0" indent="0">
              <a:spcBef>
                <a:spcPts val="600"/>
              </a:spcBef>
              <a:buNone/>
            </a:pPr>
            <a:r>
              <a:rPr lang="en-US" b="1" i="0" u="none" strike="noStrike" baseline="0" dirty="0">
                <a:solidFill>
                  <a:srgbClr val="000000"/>
                </a:solidFill>
                <a:latin typeface="Arial" panose="020B0604020202020204" pitchFamily="34" charset="0"/>
              </a:rPr>
              <a:t>Adverse Benefit Determination: </a:t>
            </a:r>
            <a:r>
              <a:rPr lang="en-US" b="0" i="0" u="none" strike="noStrike" baseline="0" dirty="0">
                <a:solidFill>
                  <a:srgbClr val="000000"/>
                </a:solidFill>
                <a:latin typeface="Arial" panose="020B0604020202020204" pitchFamily="34" charset="0"/>
              </a:rPr>
              <a:t>A decision that adversely impacts the Medicaid Enrollee's claim for services due to: </a:t>
            </a:r>
            <a:r>
              <a:rPr lang="en-US" b="0" i="1" u="none" strike="noStrike" baseline="0" dirty="0">
                <a:solidFill>
                  <a:srgbClr val="000000"/>
                </a:solidFill>
                <a:latin typeface="Arial" panose="020B0604020202020204" pitchFamily="34" charset="0"/>
              </a:rPr>
              <a:t>(42 CFR 438.400) </a:t>
            </a:r>
            <a:endParaRPr lang="en-US" b="0" i="0" u="none" strike="noStrike" baseline="0" dirty="0">
              <a:solidFill>
                <a:srgbClr val="000000"/>
              </a:solidFill>
              <a:latin typeface="Arial" panose="020B0604020202020204" pitchFamily="34" charset="0"/>
            </a:endParaRPr>
          </a:p>
          <a:p>
            <a:pPr lvl="1">
              <a:spcBef>
                <a:spcPts val="600"/>
              </a:spcBef>
            </a:pPr>
            <a:r>
              <a:rPr lang="en-US" b="0" i="0" u="none" strike="noStrike" baseline="0" dirty="0">
                <a:solidFill>
                  <a:srgbClr val="000000"/>
                </a:solidFill>
                <a:latin typeface="Arial" panose="020B0604020202020204" pitchFamily="34" charset="0"/>
              </a:rPr>
              <a:t>Denial or limited authorization of a requested service, including determinations based on the type or level of service, requirements for medical necessity, appropriateness, setting, or effectiveness of a covered benefit. </a:t>
            </a:r>
            <a:r>
              <a:rPr lang="en-US" b="0" i="1" u="none" strike="noStrike" baseline="0" dirty="0">
                <a:solidFill>
                  <a:srgbClr val="000000"/>
                </a:solidFill>
                <a:latin typeface="Arial" panose="020B0604020202020204" pitchFamily="34" charset="0"/>
              </a:rPr>
              <a:t>42 CFR 438.400 (b)(1). </a:t>
            </a:r>
            <a:endParaRPr lang="en-US" b="0" i="0" u="none" strike="noStrike" baseline="0" dirty="0">
              <a:solidFill>
                <a:srgbClr val="000000"/>
              </a:solidFill>
              <a:latin typeface="Arial" panose="020B0604020202020204" pitchFamily="34" charset="0"/>
            </a:endParaRPr>
          </a:p>
          <a:p>
            <a:pPr lvl="1">
              <a:spcBef>
                <a:spcPts val="600"/>
              </a:spcBef>
            </a:pPr>
            <a:r>
              <a:rPr lang="en-US" b="0" i="0" u="none" strike="noStrike" baseline="0" dirty="0">
                <a:solidFill>
                  <a:srgbClr val="000000"/>
                </a:solidFill>
                <a:latin typeface="Arial" panose="020B0604020202020204" pitchFamily="34" charset="0"/>
              </a:rPr>
              <a:t>Reduction, suspension, or termination of a previously authorized service. </a:t>
            </a:r>
            <a:r>
              <a:rPr lang="en-US" b="0" i="1" u="none" strike="noStrike" baseline="0" dirty="0">
                <a:solidFill>
                  <a:srgbClr val="000000"/>
                </a:solidFill>
                <a:latin typeface="Arial" panose="020B0604020202020204" pitchFamily="34" charset="0"/>
              </a:rPr>
              <a:t>42 CFR 438.400(b)(2). </a:t>
            </a:r>
            <a:endParaRPr lang="en-US" b="0" i="0" u="none" strike="noStrike" baseline="0" dirty="0">
              <a:solidFill>
                <a:srgbClr val="000000"/>
              </a:solidFill>
              <a:latin typeface="Arial" panose="020B0604020202020204" pitchFamily="34" charset="0"/>
            </a:endParaRPr>
          </a:p>
          <a:p>
            <a:pPr lvl="1">
              <a:spcBef>
                <a:spcPts val="600"/>
              </a:spcBef>
            </a:pPr>
            <a:r>
              <a:rPr lang="en-US" b="0" i="0" u="none" strike="noStrike" baseline="0" dirty="0">
                <a:solidFill>
                  <a:srgbClr val="000000"/>
                </a:solidFill>
                <a:latin typeface="Arial" panose="020B0604020202020204" pitchFamily="34" charset="0"/>
              </a:rPr>
              <a:t>Denial, in whole or in part, of payment for a service. </a:t>
            </a:r>
            <a:r>
              <a:rPr lang="en-US" b="0" i="1" u="none" strike="noStrike" baseline="0" dirty="0">
                <a:solidFill>
                  <a:srgbClr val="000000"/>
                </a:solidFill>
                <a:latin typeface="Arial" panose="020B0604020202020204" pitchFamily="34" charset="0"/>
              </a:rPr>
              <a:t>42 CFR 438.400(b)(3). </a:t>
            </a:r>
            <a:endParaRPr lang="en-US" b="0" i="0" u="none" strike="noStrike" baseline="0" dirty="0">
              <a:solidFill>
                <a:srgbClr val="000000"/>
              </a:solidFill>
              <a:latin typeface="Arial" panose="020B0604020202020204" pitchFamily="34" charset="0"/>
            </a:endParaRPr>
          </a:p>
          <a:p>
            <a:pPr lvl="1">
              <a:spcBef>
                <a:spcPts val="600"/>
              </a:spcBef>
            </a:pPr>
            <a:r>
              <a:rPr lang="en-US" b="0" i="0" u="none" strike="noStrike" baseline="0" dirty="0">
                <a:solidFill>
                  <a:srgbClr val="000000"/>
                </a:solidFill>
                <a:latin typeface="Arial" panose="020B0604020202020204" pitchFamily="34" charset="0"/>
              </a:rPr>
              <a:t>Failure to make a standard Service Authorization decision and provide notice about the decision within </a:t>
            </a:r>
            <a:r>
              <a:rPr lang="en-US" b="1" i="0" u="none" strike="noStrike" baseline="0" dirty="0">
                <a:solidFill>
                  <a:srgbClr val="000000"/>
                </a:solidFill>
                <a:latin typeface="Arial" panose="020B0604020202020204" pitchFamily="34" charset="0"/>
              </a:rPr>
              <a:t>14 calendar days </a:t>
            </a:r>
            <a:r>
              <a:rPr lang="en-US" b="0" i="0" u="none" strike="noStrike" baseline="0" dirty="0">
                <a:solidFill>
                  <a:srgbClr val="000000"/>
                </a:solidFill>
                <a:latin typeface="Arial" panose="020B0604020202020204" pitchFamily="34" charset="0"/>
              </a:rPr>
              <a:t>from the date of receipt of a standard request for service. </a:t>
            </a:r>
            <a:r>
              <a:rPr lang="en-US" b="0" i="1" u="none" strike="noStrike" baseline="0" dirty="0">
                <a:solidFill>
                  <a:srgbClr val="000000"/>
                </a:solidFill>
                <a:latin typeface="Arial" panose="020B0604020202020204" pitchFamily="34" charset="0"/>
              </a:rPr>
              <a:t>42 CFR 438.210(d)(1</a:t>
            </a:r>
            <a:r>
              <a:rPr lang="en-US" b="0" i="0" u="none" strike="noStrike" baseline="0" dirty="0">
                <a:solidFill>
                  <a:srgbClr val="000000"/>
                </a:solidFill>
                <a:latin typeface="Arial" panose="020B0604020202020204" pitchFamily="34" charset="0"/>
              </a:rPr>
              <a:t>). </a:t>
            </a:r>
          </a:p>
          <a:p>
            <a:pPr lvl="1">
              <a:spcBef>
                <a:spcPts val="600"/>
              </a:spcBef>
            </a:pPr>
            <a:r>
              <a:rPr lang="en-US" b="0" i="0" u="none" strike="noStrike" baseline="0" dirty="0">
                <a:solidFill>
                  <a:srgbClr val="000000"/>
                </a:solidFill>
                <a:latin typeface="Arial" panose="020B0604020202020204" pitchFamily="34" charset="0"/>
              </a:rPr>
              <a:t>Failure to make an expedited Service Authorization decision within </a:t>
            </a:r>
            <a:r>
              <a:rPr lang="en-US" b="1" i="0" u="none" strike="noStrike" baseline="0" dirty="0">
                <a:solidFill>
                  <a:srgbClr val="000000"/>
                </a:solidFill>
                <a:latin typeface="Arial" panose="020B0604020202020204" pitchFamily="34" charset="0"/>
              </a:rPr>
              <a:t>seventy-two (72) hours </a:t>
            </a:r>
            <a:r>
              <a:rPr lang="en-US" b="0" i="0" u="none" strike="noStrike" baseline="0" dirty="0">
                <a:solidFill>
                  <a:srgbClr val="000000"/>
                </a:solidFill>
                <a:latin typeface="Arial" panose="020B0604020202020204" pitchFamily="34" charset="0"/>
              </a:rPr>
              <a:t>after receipt of a request for expedited Service Authorization. </a:t>
            </a:r>
            <a:r>
              <a:rPr lang="en-US" b="0" i="1" u="none" strike="noStrike" baseline="0" dirty="0">
                <a:solidFill>
                  <a:srgbClr val="000000"/>
                </a:solidFill>
                <a:latin typeface="Arial" panose="020B0604020202020204" pitchFamily="34" charset="0"/>
              </a:rPr>
              <a:t>42 CFR 438.210(d)(2). </a:t>
            </a:r>
            <a:endParaRPr lang="en-US" b="0" i="0" u="none" strike="noStrike" baseline="0" dirty="0">
              <a:solidFill>
                <a:srgbClr val="000000"/>
              </a:solidFill>
              <a:latin typeface="Arial" panose="020B0604020202020204" pitchFamily="34" charset="0"/>
            </a:endParaRPr>
          </a:p>
          <a:p>
            <a:pPr lvl="1">
              <a:spcBef>
                <a:spcPts val="600"/>
              </a:spcBef>
            </a:pPr>
            <a:r>
              <a:rPr lang="en-US" b="0" i="0" u="none" strike="noStrike" baseline="0" dirty="0">
                <a:solidFill>
                  <a:srgbClr val="000000"/>
                </a:solidFill>
                <a:latin typeface="Arial" panose="020B0604020202020204" pitchFamily="34" charset="0"/>
              </a:rPr>
              <a:t>Failure to provide services within </a:t>
            </a:r>
            <a:r>
              <a:rPr lang="en-US" b="1" i="0" u="none" strike="noStrike" baseline="0" dirty="0">
                <a:solidFill>
                  <a:srgbClr val="000000"/>
                </a:solidFill>
                <a:latin typeface="Arial" panose="020B0604020202020204" pitchFamily="34" charset="0"/>
              </a:rPr>
              <a:t>14 calendar days </a:t>
            </a:r>
            <a:r>
              <a:rPr lang="en-US" b="0" i="0" u="none" strike="noStrike" baseline="0" dirty="0">
                <a:solidFill>
                  <a:srgbClr val="000000"/>
                </a:solidFill>
                <a:latin typeface="Arial" panose="020B0604020202020204" pitchFamily="34" charset="0"/>
              </a:rPr>
              <a:t>of the start date agreed upon during the person-centered planning (PCP) meeting and as authorized by the PIHP. </a:t>
            </a:r>
            <a:r>
              <a:rPr lang="en-US" b="0" i="1" u="none" strike="noStrike" baseline="0" dirty="0">
                <a:solidFill>
                  <a:srgbClr val="000000"/>
                </a:solidFill>
                <a:latin typeface="Arial" panose="020B0604020202020204" pitchFamily="34" charset="0"/>
              </a:rPr>
              <a:t>42 CFR 438.400(b)(4). </a:t>
            </a:r>
            <a:endParaRPr lang="en-US" b="0" i="0" u="none" strike="noStrike" baseline="0" dirty="0">
              <a:solidFill>
                <a:srgbClr val="000000"/>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6A2E2727-A3A9-40B3-9484-D790895CDBEA}"/>
              </a:ext>
            </a:extLst>
          </p:cNvPr>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15" name="Audio 14">
            <a:hlinkClick r:id="" action="ppaction://media"/>
            <a:extLst>
              <a:ext uri="{FF2B5EF4-FFF2-40B4-BE49-F238E27FC236}">
                <a16:creationId xmlns:a16="http://schemas.microsoft.com/office/drawing/2014/main" id="{36110B89-77DE-9457-D0D9-749A497CEC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485186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3DB0-F44A-438A-9610-3B105E73D0F9}"/>
              </a:ext>
            </a:extLst>
          </p:cNvPr>
          <p:cNvSpPr>
            <a:spLocks noGrp="1"/>
          </p:cNvSpPr>
          <p:nvPr>
            <p:ph type="title"/>
          </p:nvPr>
        </p:nvSpPr>
        <p:spPr>
          <a:xfrm>
            <a:off x="677334" y="609600"/>
            <a:ext cx="8596668" cy="714375"/>
          </a:xfrm>
        </p:spPr>
        <p:txBody>
          <a:bodyPr/>
          <a:lstStyle/>
          <a:p>
            <a:r>
              <a:rPr lang="en-US" dirty="0"/>
              <a:t>Definitions:</a:t>
            </a:r>
          </a:p>
        </p:txBody>
      </p:sp>
      <p:sp>
        <p:nvSpPr>
          <p:cNvPr id="3" name="Content Placeholder 2">
            <a:extLst>
              <a:ext uri="{FF2B5EF4-FFF2-40B4-BE49-F238E27FC236}">
                <a16:creationId xmlns:a16="http://schemas.microsoft.com/office/drawing/2014/main" id="{E345F20B-A0F2-4027-9AAB-6BB48DDB3626}"/>
              </a:ext>
            </a:extLst>
          </p:cNvPr>
          <p:cNvSpPr>
            <a:spLocks noGrp="1"/>
          </p:cNvSpPr>
          <p:nvPr>
            <p:ph idx="1"/>
          </p:nvPr>
        </p:nvSpPr>
        <p:spPr>
          <a:xfrm>
            <a:off x="677334" y="1323975"/>
            <a:ext cx="9362016" cy="4717387"/>
          </a:xfrm>
        </p:spPr>
        <p:txBody>
          <a:bodyPr>
            <a:normAutofit/>
          </a:bodyPr>
          <a:lstStyle/>
          <a:p>
            <a:pPr marL="0" indent="0">
              <a:spcBef>
                <a:spcPts val="600"/>
              </a:spcBef>
              <a:buNone/>
            </a:pPr>
            <a:r>
              <a:rPr lang="en-US" b="1" i="0" u="none" strike="noStrike" baseline="0" dirty="0">
                <a:solidFill>
                  <a:srgbClr val="000000"/>
                </a:solidFill>
              </a:rPr>
              <a:t>Adverse Benefit Determination: </a:t>
            </a:r>
            <a:r>
              <a:rPr lang="en-US" b="0" i="0" u="none" strike="noStrike" baseline="0" dirty="0">
                <a:solidFill>
                  <a:srgbClr val="000000"/>
                </a:solidFill>
              </a:rPr>
              <a:t>A decision that adversely impacts the Medicaid Enrollee's claim for services due to: </a:t>
            </a:r>
            <a:r>
              <a:rPr lang="en-US" b="0" i="1" u="none" strike="noStrike" baseline="0" dirty="0">
                <a:solidFill>
                  <a:srgbClr val="000000"/>
                </a:solidFill>
              </a:rPr>
              <a:t>(42 CFR 438.400) (cont.)</a:t>
            </a:r>
            <a:endParaRPr lang="en-US" b="0" i="0" u="none" strike="noStrike" baseline="0" dirty="0">
              <a:solidFill>
                <a:srgbClr val="000000"/>
              </a:solidFill>
            </a:endParaRPr>
          </a:p>
          <a:p>
            <a:pPr lvl="1">
              <a:spcBef>
                <a:spcPts val="600"/>
              </a:spcBef>
            </a:pPr>
            <a:r>
              <a:rPr lang="en-US" b="0" i="0" u="none" strike="noStrike" baseline="0" dirty="0">
                <a:solidFill>
                  <a:srgbClr val="000000"/>
                </a:solidFill>
              </a:rPr>
              <a:t>Failure of the PIHP to resolve standard appeals and provide notice within </a:t>
            </a:r>
            <a:r>
              <a:rPr lang="en-US" b="1" i="0" u="none" strike="noStrike" baseline="0" dirty="0">
                <a:solidFill>
                  <a:srgbClr val="000000"/>
                </a:solidFill>
              </a:rPr>
              <a:t>30 calendar days </a:t>
            </a:r>
            <a:r>
              <a:rPr lang="en-US" b="0" i="0" u="none" strike="noStrike" baseline="0" dirty="0">
                <a:solidFill>
                  <a:srgbClr val="000000"/>
                </a:solidFill>
              </a:rPr>
              <a:t>from the date of a request for a standard appeal. </a:t>
            </a:r>
            <a:r>
              <a:rPr lang="en-US" b="0" i="1" u="none" strike="noStrike" baseline="0" dirty="0">
                <a:solidFill>
                  <a:srgbClr val="000000"/>
                </a:solidFill>
              </a:rPr>
              <a:t>42 CFR 438.400(b)(5); 42 CFR 438.408(b)(2). </a:t>
            </a:r>
            <a:endParaRPr lang="en-US" b="0" i="0" u="none" strike="noStrike" baseline="0" dirty="0">
              <a:solidFill>
                <a:srgbClr val="000000"/>
              </a:solidFill>
            </a:endParaRPr>
          </a:p>
          <a:p>
            <a:pPr lvl="1">
              <a:spcBef>
                <a:spcPts val="600"/>
              </a:spcBef>
            </a:pPr>
            <a:r>
              <a:rPr lang="en-US" b="0" i="0" u="none" strike="noStrike" baseline="0" dirty="0">
                <a:solidFill>
                  <a:srgbClr val="000000"/>
                </a:solidFill>
              </a:rPr>
              <a:t>Failure of the PIHP to resolve expedited appeals and provide notice within </a:t>
            </a:r>
            <a:r>
              <a:rPr lang="en-US" b="1" i="0" u="none" strike="noStrike" baseline="0" dirty="0">
                <a:solidFill>
                  <a:srgbClr val="000000"/>
                </a:solidFill>
              </a:rPr>
              <a:t>72 hours </a:t>
            </a:r>
            <a:r>
              <a:rPr lang="en-US" b="0" i="0" u="none" strike="noStrike" baseline="0" dirty="0">
                <a:solidFill>
                  <a:srgbClr val="000000"/>
                </a:solidFill>
              </a:rPr>
              <a:t>from the date of a request for an expedited appeal. </a:t>
            </a:r>
            <a:r>
              <a:rPr lang="en-US" b="0" i="1" u="none" strike="noStrike" baseline="0" dirty="0">
                <a:solidFill>
                  <a:srgbClr val="000000"/>
                </a:solidFill>
              </a:rPr>
              <a:t>42 CFR 438.400(b)(5); 42 CFR 438.408(b)(3). </a:t>
            </a:r>
            <a:endParaRPr lang="en-US" b="0" i="0" u="none" strike="noStrike" baseline="0" dirty="0">
              <a:solidFill>
                <a:srgbClr val="000000"/>
              </a:solidFill>
            </a:endParaRPr>
          </a:p>
          <a:p>
            <a:pPr lvl="1">
              <a:spcBef>
                <a:spcPts val="600"/>
              </a:spcBef>
            </a:pPr>
            <a:r>
              <a:rPr lang="en-US" b="0" i="0" u="none" strike="noStrike" baseline="0" dirty="0">
                <a:solidFill>
                  <a:srgbClr val="000000"/>
                </a:solidFill>
              </a:rPr>
              <a:t>Failure of the PIHP to resolve grievances and provide notice within </a:t>
            </a:r>
            <a:r>
              <a:rPr lang="en-US" b="1" i="0" u="none" strike="noStrike" baseline="0" dirty="0">
                <a:solidFill>
                  <a:srgbClr val="000000"/>
                </a:solidFill>
              </a:rPr>
              <a:t>90 calendar days </a:t>
            </a:r>
            <a:r>
              <a:rPr lang="en-US" b="0" i="0" u="none" strike="noStrike" baseline="0" dirty="0">
                <a:solidFill>
                  <a:srgbClr val="000000"/>
                </a:solidFill>
              </a:rPr>
              <a:t>of the date of the request. </a:t>
            </a:r>
            <a:r>
              <a:rPr lang="en-US" b="0" i="1" u="none" strike="noStrike" baseline="0" dirty="0">
                <a:solidFill>
                  <a:srgbClr val="000000"/>
                </a:solidFill>
              </a:rPr>
              <a:t>42 CFR 438.400(b)(5); 42 CFR 438.408(b)(1). </a:t>
            </a:r>
            <a:endParaRPr lang="en-US" b="0" i="0" u="none" strike="noStrike" baseline="0" dirty="0">
              <a:solidFill>
                <a:srgbClr val="000000"/>
              </a:solidFill>
            </a:endParaRPr>
          </a:p>
          <a:p>
            <a:pPr lvl="1">
              <a:spcBef>
                <a:spcPts val="600"/>
              </a:spcBef>
            </a:pPr>
            <a:r>
              <a:rPr lang="en-US" b="0" i="0" u="none" strike="noStrike" baseline="0" dirty="0">
                <a:solidFill>
                  <a:srgbClr val="000000"/>
                </a:solidFill>
              </a:rPr>
              <a:t>For a resident of a rural area with only one Managed Care Organization (MCO), the denial of the Enrollee's request to exercise his/her right, under </a:t>
            </a:r>
            <a:r>
              <a:rPr lang="en-US" b="0" i="1" u="none" strike="noStrike" baseline="0" dirty="0">
                <a:solidFill>
                  <a:srgbClr val="000000"/>
                </a:solidFill>
              </a:rPr>
              <a:t>§ 438.52(b)(2)(ii)</a:t>
            </a:r>
            <a:r>
              <a:rPr lang="en-US" b="0" i="0" u="none" strike="noStrike" baseline="0" dirty="0">
                <a:solidFill>
                  <a:srgbClr val="000000"/>
                </a:solidFill>
              </a:rPr>
              <a:t>, and to obtain services outside the network. </a:t>
            </a:r>
            <a:r>
              <a:rPr lang="en-US" b="0" i="1" u="none" strike="noStrike" baseline="0" dirty="0">
                <a:solidFill>
                  <a:srgbClr val="000000"/>
                </a:solidFill>
              </a:rPr>
              <a:t>42 CFR 438.400(b)(6). </a:t>
            </a:r>
            <a:endParaRPr lang="en-US" b="0" i="0" u="none" strike="noStrike" baseline="0" dirty="0">
              <a:solidFill>
                <a:srgbClr val="000000"/>
              </a:solidFill>
            </a:endParaRPr>
          </a:p>
          <a:p>
            <a:pPr lvl="1">
              <a:spcBef>
                <a:spcPts val="600"/>
              </a:spcBef>
            </a:pPr>
            <a:r>
              <a:rPr lang="en-US" b="0" i="0" u="none" strike="noStrike" baseline="0" dirty="0">
                <a:solidFill>
                  <a:srgbClr val="000000"/>
                </a:solidFill>
              </a:rPr>
              <a:t>Denial of the Enrollee’s request to dispute a financial liability, including cost-sharing, copayments, premiums, deductibles, coinsurance, and other Enrollee financial responsibility. </a:t>
            </a:r>
            <a:r>
              <a:rPr lang="en-US" b="0" i="1" u="none" strike="noStrike" baseline="0" dirty="0">
                <a:solidFill>
                  <a:srgbClr val="000000"/>
                </a:solidFill>
              </a:rPr>
              <a:t>42 CFR 438.400(b)(7). </a:t>
            </a:r>
            <a:endParaRPr lang="en-US"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6A2E2727-A3A9-40B3-9484-D790895CDBEA}"/>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155729791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3DB0-F44A-438A-9610-3B105E73D0F9}"/>
              </a:ext>
            </a:extLst>
          </p:cNvPr>
          <p:cNvSpPr>
            <a:spLocks noGrp="1"/>
          </p:cNvSpPr>
          <p:nvPr>
            <p:ph type="title"/>
          </p:nvPr>
        </p:nvSpPr>
        <p:spPr>
          <a:xfrm>
            <a:off x="677334" y="609600"/>
            <a:ext cx="8596668" cy="714375"/>
          </a:xfrm>
        </p:spPr>
        <p:txBody>
          <a:bodyPr/>
          <a:lstStyle/>
          <a:p>
            <a:r>
              <a:rPr lang="en-US" dirty="0"/>
              <a:t>Definitions:</a:t>
            </a:r>
          </a:p>
        </p:txBody>
      </p:sp>
      <p:sp>
        <p:nvSpPr>
          <p:cNvPr id="3" name="Content Placeholder 2">
            <a:extLst>
              <a:ext uri="{FF2B5EF4-FFF2-40B4-BE49-F238E27FC236}">
                <a16:creationId xmlns:a16="http://schemas.microsoft.com/office/drawing/2014/main" id="{E345F20B-A0F2-4027-9AAB-6BB48DDB3626}"/>
              </a:ext>
            </a:extLst>
          </p:cNvPr>
          <p:cNvSpPr>
            <a:spLocks noGrp="1"/>
          </p:cNvSpPr>
          <p:nvPr>
            <p:ph idx="1"/>
          </p:nvPr>
        </p:nvSpPr>
        <p:spPr>
          <a:xfrm>
            <a:off x="677334" y="1323975"/>
            <a:ext cx="8596668" cy="4717387"/>
          </a:xfrm>
        </p:spPr>
        <p:txBody>
          <a:bodyPr>
            <a:normAutofit fontScale="92500" lnSpcReduction="10000"/>
          </a:bodyPr>
          <a:lstStyle/>
          <a:p>
            <a:r>
              <a:rPr lang="en-US" sz="1800" b="1" i="0" u="none" strike="noStrike" baseline="0" dirty="0">
                <a:solidFill>
                  <a:srgbClr val="000000"/>
                </a:solidFill>
              </a:rPr>
              <a:t>Adequate Notice of Adverse Benefit Determination: </a:t>
            </a:r>
            <a:r>
              <a:rPr lang="en-US" sz="1800" b="0" i="0" u="none" strike="noStrike" baseline="0" dirty="0">
                <a:solidFill>
                  <a:srgbClr val="000000"/>
                </a:solidFill>
              </a:rPr>
              <a:t>Written statement advising the Enrollee of a decision to deny or limit authorization of Medicaid services requested, which notice must be provided to the Medicaid Enrollee on the same date the Adverse Benefit Determination takes effect. </a:t>
            </a:r>
            <a:r>
              <a:rPr lang="en-US" sz="1800" b="0" i="1" u="none" strike="noStrike" baseline="0" dirty="0">
                <a:solidFill>
                  <a:srgbClr val="000000"/>
                </a:solidFill>
              </a:rPr>
              <a:t>42 CFR 438.404(c)(2). </a:t>
            </a:r>
            <a:endParaRPr lang="en-US" sz="1800" b="0" i="0" u="none" strike="noStrike" baseline="0" dirty="0">
              <a:solidFill>
                <a:srgbClr val="000000"/>
              </a:solidFill>
            </a:endParaRPr>
          </a:p>
          <a:p>
            <a:r>
              <a:rPr lang="en-US" sz="1800" b="1" i="0" u="none" strike="noStrike" baseline="0" dirty="0">
                <a:solidFill>
                  <a:srgbClr val="000000"/>
                </a:solidFill>
              </a:rPr>
              <a:t>Advance Notice of Adverse Benefit Determination: </a:t>
            </a:r>
            <a:r>
              <a:rPr lang="en-US" sz="1800" b="0" i="0" u="none" strike="noStrike" baseline="0" dirty="0">
                <a:solidFill>
                  <a:srgbClr val="000000"/>
                </a:solidFill>
              </a:rPr>
              <a:t>Written statement advising the Enrollee of a decision to reduce, suspend, or terminate Medicaid services currently provided, which notice must be provided to the Medicaid Enrollee at least </a:t>
            </a:r>
            <a:r>
              <a:rPr lang="en-US" sz="1800" b="1" i="0" u="none" strike="noStrike" baseline="0" dirty="0">
                <a:solidFill>
                  <a:srgbClr val="000000"/>
                </a:solidFill>
              </a:rPr>
              <a:t>10 calendar days prior </a:t>
            </a:r>
            <a:r>
              <a:rPr lang="en-US" sz="1800" b="0" i="0" u="none" strike="noStrike" baseline="0" dirty="0">
                <a:solidFill>
                  <a:srgbClr val="000000"/>
                </a:solidFill>
              </a:rPr>
              <a:t>to the proposed date the Adverse Benefit Determination takes effect. </a:t>
            </a:r>
            <a:r>
              <a:rPr lang="en-US" sz="1800" b="0" i="1" u="none" strike="noStrike" baseline="0" dirty="0">
                <a:solidFill>
                  <a:srgbClr val="000000"/>
                </a:solidFill>
              </a:rPr>
              <a:t>42 CFR 438.404(c)(1); 42 CFR 431.211</a:t>
            </a:r>
            <a:r>
              <a:rPr lang="en-US" sz="1800" b="0" i="0" u="none" strike="noStrike" baseline="0" dirty="0">
                <a:solidFill>
                  <a:srgbClr val="000000"/>
                </a:solidFill>
              </a:rPr>
              <a:t>. </a:t>
            </a:r>
          </a:p>
          <a:p>
            <a:r>
              <a:rPr lang="en-US" sz="1800" b="1" i="0" u="none" strike="noStrike" baseline="0" dirty="0">
                <a:solidFill>
                  <a:srgbClr val="000000"/>
                </a:solidFill>
              </a:rPr>
              <a:t>Appeal: </a:t>
            </a:r>
            <a:r>
              <a:rPr lang="en-US" sz="1800" b="0" i="0" u="none" strike="noStrike" baseline="0" dirty="0">
                <a:solidFill>
                  <a:srgbClr val="000000"/>
                </a:solidFill>
              </a:rPr>
              <a:t>A review at the local level by the PIHP of an Adverse Benefit Determination, as defined above. </a:t>
            </a:r>
            <a:r>
              <a:rPr lang="en-US" sz="1800" b="0" i="1" u="none" strike="noStrike" baseline="0" dirty="0">
                <a:solidFill>
                  <a:srgbClr val="000000"/>
                </a:solidFill>
              </a:rPr>
              <a:t>42 CFR 438.400</a:t>
            </a:r>
            <a:r>
              <a:rPr lang="en-US" sz="1800" b="0" i="0" u="none" strike="noStrike" baseline="0" dirty="0">
                <a:solidFill>
                  <a:srgbClr val="000000"/>
                </a:solidFill>
              </a:rPr>
              <a:t>. </a:t>
            </a:r>
          </a:p>
          <a:p>
            <a:r>
              <a:rPr lang="en-US" sz="1800" b="1" i="0" u="none" strike="noStrike" baseline="0" dirty="0">
                <a:solidFill>
                  <a:srgbClr val="000000"/>
                </a:solidFill>
              </a:rPr>
              <a:t>Authorization of Services: </a:t>
            </a:r>
            <a:r>
              <a:rPr lang="en-US" sz="1800" b="0" i="0" u="none" strike="noStrike" baseline="0" dirty="0">
                <a:solidFill>
                  <a:srgbClr val="000000"/>
                </a:solidFill>
              </a:rPr>
              <a:t>The processing of requests for initial and continuing services delivery. </a:t>
            </a:r>
            <a:r>
              <a:rPr lang="en-US" sz="1800" b="0" i="1" u="none" strike="noStrike" baseline="0" dirty="0">
                <a:solidFill>
                  <a:srgbClr val="000000"/>
                </a:solidFill>
              </a:rPr>
              <a:t>42 CFR 438.210(b). </a:t>
            </a:r>
          </a:p>
          <a:p>
            <a:r>
              <a:rPr lang="en-US" sz="1800" b="1" i="0" u="none" strike="noStrike" baseline="0" dirty="0">
                <a:solidFill>
                  <a:srgbClr val="000000"/>
                </a:solidFill>
              </a:rPr>
              <a:t>Consumer: </a:t>
            </a:r>
            <a:r>
              <a:rPr lang="en-US" sz="1800" b="0" i="0" u="none" strike="noStrike" baseline="0" dirty="0">
                <a:solidFill>
                  <a:srgbClr val="000000"/>
                </a:solidFill>
              </a:rPr>
              <a:t>Broad, inclusive reference to an individual requesting or receiving mental health services delivered and/or managed by the PIHP, including Medicaid beneficiaries, and all other recipients of the PIHP and/or the CMHSP services. </a:t>
            </a:r>
          </a:p>
        </p:txBody>
      </p:sp>
      <p:sp>
        <p:nvSpPr>
          <p:cNvPr id="4" name="Slide Number Placeholder 3">
            <a:extLst>
              <a:ext uri="{FF2B5EF4-FFF2-40B4-BE49-F238E27FC236}">
                <a16:creationId xmlns:a16="http://schemas.microsoft.com/office/drawing/2014/main" id="{6A2E2727-A3A9-40B3-9484-D790895CDBEA}"/>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48787894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1447800"/>
            <a:ext cx="9009591" cy="5058104"/>
          </a:xfrm>
        </p:spPr>
        <p:txBody>
          <a:bodyPr>
            <a:normAutofit fontScale="92500" lnSpcReduction="20000"/>
          </a:bodyPr>
          <a:lstStyle/>
          <a:p>
            <a:pPr marL="0" indent="0">
              <a:buNone/>
            </a:pPr>
            <a:endParaRPr lang="en-US" dirty="0"/>
          </a:p>
          <a:p>
            <a:pP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This training was prepared by a workgroup of members of the MSHN Customer Service Committee (CSC) with the intention of providing information/education in a standardized format, inclusive of the </a:t>
            </a:r>
            <a:r>
              <a:rPr lang="en-US" sz="2400" u="sng" dirty="0">
                <a:effectLst/>
                <a:ea typeface="Calibri" panose="020F0502020204030204" pitchFamily="34" charset="0"/>
                <a:cs typeface="Times New Roman" panose="02020603050405020304" pitchFamily="18" charset="0"/>
              </a:rPr>
              <a:t>minimum requirements</a:t>
            </a:r>
            <a:r>
              <a:rPr lang="en-US" sz="2400" dirty="0">
                <a:effectLst/>
                <a:ea typeface="Calibri" panose="020F0502020204030204" pitchFamily="34" charset="0"/>
                <a:cs typeface="Times New Roman" panose="02020603050405020304" pitchFamily="18" charset="0"/>
              </a:rPr>
              <a:t> as outlined in the </a:t>
            </a:r>
            <a:r>
              <a:rPr lang="en-US" sz="2400" dirty="0">
                <a:solidFill>
                  <a:schemeClr val="accent1"/>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MDHHS Appeal and Grievance Resolution Process Technical Requirement</a:t>
            </a:r>
            <a:r>
              <a:rPr lang="en-US" sz="2400" dirty="0">
                <a:effectLst/>
                <a:ea typeface="Calibri" panose="020F0502020204030204" pitchFamily="34" charset="0"/>
                <a:cs typeface="Times New Roman" panose="02020603050405020304" pitchFamily="18" charset="0"/>
              </a:rPr>
              <a:t>.  </a:t>
            </a:r>
          </a:p>
          <a:p>
            <a:pP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The training can be utilized as a </a:t>
            </a:r>
            <a:r>
              <a:rPr lang="en-US" sz="2400" u="sng" dirty="0">
                <a:effectLst/>
                <a:ea typeface="Calibri" panose="020F0502020204030204" pitchFamily="34" charset="0"/>
                <a:cs typeface="Times New Roman" panose="02020603050405020304" pitchFamily="18" charset="0"/>
              </a:rPr>
              <a:t>starting point</a:t>
            </a:r>
            <a:r>
              <a:rPr lang="en-US" sz="2400" dirty="0">
                <a:effectLst/>
                <a:ea typeface="Calibri" panose="020F0502020204030204" pitchFamily="34" charset="0"/>
                <a:cs typeface="Times New Roman" panose="02020603050405020304" pitchFamily="18" charset="0"/>
              </a:rPr>
              <a:t> for Community Mental Health Service Providers (CMHSP) and Substance Use Disorder Service Providers (SUDSP) to supplement their own training curriculum. </a:t>
            </a:r>
          </a:p>
          <a:p>
            <a:pPr>
              <a:lnSpc>
                <a:spcPct val="107000"/>
              </a:lnSpc>
              <a:spcBef>
                <a:spcPts val="0"/>
              </a:spcBef>
              <a:spcAft>
                <a:spcPts val="800"/>
              </a:spcAft>
            </a:pPr>
            <a:r>
              <a:rPr lang="en-US" sz="2400" dirty="0">
                <a:effectLst/>
                <a:ea typeface="Calibri" panose="020F0502020204030204" pitchFamily="34" charset="0"/>
                <a:cs typeface="Times New Roman" panose="02020603050405020304" pitchFamily="18" charset="0"/>
              </a:rPr>
              <a:t>Note: Some agencies, by virtue of their own established Policies/Procedures, may have set timeframes that allow for additional days beyond the “minimum” 10-day standard(s), this is an acceptable practice since this allows for an increased benefit for the individual served.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
        <p:nvSpPr>
          <p:cNvPr id="5" name="Title 1">
            <a:extLst>
              <a:ext uri="{FF2B5EF4-FFF2-40B4-BE49-F238E27FC236}">
                <a16:creationId xmlns:a16="http://schemas.microsoft.com/office/drawing/2014/main" id="{14C1E2EC-D7E3-4B1E-9F25-825F82198BFC}"/>
              </a:ext>
            </a:extLst>
          </p:cNvPr>
          <p:cNvSpPr>
            <a:spLocks noGrp="1"/>
          </p:cNvSpPr>
          <p:nvPr>
            <p:ph type="title"/>
          </p:nvPr>
        </p:nvSpPr>
        <p:spPr>
          <a:xfrm>
            <a:off x="677334" y="609600"/>
            <a:ext cx="8596668" cy="838200"/>
          </a:xfrm>
        </p:spPr>
        <p:txBody>
          <a:bodyPr>
            <a:noAutofit/>
          </a:bodyPr>
          <a:lstStyle/>
          <a:p>
            <a:r>
              <a:rPr lang="en-US" sz="4000" b="1" dirty="0"/>
              <a:t>Training </a:t>
            </a:r>
            <a:r>
              <a:rPr lang="en-US" sz="4000" b="1" dirty="0">
                <a:solidFill>
                  <a:srgbClr val="90C226"/>
                </a:solidFill>
              </a:rPr>
              <a:t>Note</a:t>
            </a:r>
            <a:r>
              <a:rPr lang="en-US" sz="4000" b="1" dirty="0">
                <a:solidFill>
                  <a:srgbClr val="90C226"/>
                </a:solidFill>
                <a:sym typeface="Wingdings" panose="05000000000000000000" pitchFamily="2" charset="2"/>
              </a:rPr>
              <a:t> (disclaimer)</a:t>
            </a:r>
            <a:endParaRPr lang="en-US" sz="4000" b="1" dirty="0">
              <a:solidFill>
                <a:srgbClr val="90C226"/>
              </a:solidFill>
            </a:endParaRPr>
          </a:p>
        </p:txBody>
      </p:sp>
      <p:pic>
        <p:nvPicPr>
          <p:cNvPr id="17" name="Audio 16">
            <a:hlinkClick r:id="" action="ppaction://media"/>
            <a:extLst>
              <a:ext uri="{FF2B5EF4-FFF2-40B4-BE49-F238E27FC236}">
                <a16:creationId xmlns:a16="http://schemas.microsoft.com/office/drawing/2014/main" id="{B88203DF-8E88-73BB-2D36-C18D5D0C62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73336096"/>
      </p:ext>
    </p:extLst>
  </p:cSld>
  <p:clrMapOvr>
    <a:masterClrMapping/>
  </p:clrMapOvr>
  <mc:AlternateContent xmlns:mc="http://schemas.openxmlformats.org/markup-compatibility/2006" xmlns:p14="http://schemas.microsoft.com/office/powerpoint/2010/main">
    <mc:Choice Requires="p14">
      <p:transition spd="slow" p14:dur="2000" advClick="0" advTm="52406"/>
    </mc:Choice>
    <mc:Fallback xmlns="">
      <p:transition spd="slow" advClick="0" advTm="5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3DB0-F44A-438A-9610-3B105E73D0F9}"/>
              </a:ext>
            </a:extLst>
          </p:cNvPr>
          <p:cNvSpPr>
            <a:spLocks noGrp="1"/>
          </p:cNvSpPr>
          <p:nvPr>
            <p:ph type="title"/>
          </p:nvPr>
        </p:nvSpPr>
        <p:spPr>
          <a:xfrm>
            <a:off x="677334" y="609600"/>
            <a:ext cx="8596668" cy="714375"/>
          </a:xfrm>
        </p:spPr>
        <p:txBody>
          <a:bodyPr/>
          <a:lstStyle/>
          <a:p>
            <a:r>
              <a:rPr lang="en-US" dirty="0"/>
              <a:t>Definitions:</a:t>
            </a:r>
          </a:p>
        </p:txBody>
      </p:sp>
      <p:sp>
        <p:nvSpPr>
          <p:cNvPr id="3" name="Content Placeholder 2">
            <a:extLst>
              <a:ext uri="{FF2B5EF4-FFF2-40B4-BE49-F238E27FC236}">
                <a16:creationId xmlns:a16="http://schemas.microsoft.com/office/drawing/2014/main" id="{E345F20B-A0F2-4027-9AAB-6BB48DDB3626}"/>
              </a:ext>
            </a:extLst>
          </p:cNvPr>
          <p:cNvSpPr>
            <a:spLocks noGrp="1"/>
          </p:cNvSpPr>
          <p:nvPr>
            <p:ph idx="1"/>
          </p:nvPr>
        </p:nvSpPr>
        <p:spPr>
          <a:xfrm>
            <a:off x="677334" y="1323975"/>
            <a:ext cx="8596668" cy="4717387"/>
          </a:xfrm>
        </p:spPr>
        <p:txBody>
          <a:bodyPr>
            <a:normAutofit fontScale="92500" lnSpcReduction="20000"/>
          </a:bodyPr>
          <a:lstStyle/>
          <a:p>
            <a:r>
              <a:rPr lang="en-US" sz="1800" b="1" u="none" strike="noStrike" baseline="0" dirty="0">
                <a:solidFill>
                  <a:srgbClr val="000000"/>
                </a:solidFill>
                <a:latin typeface="Arial" panose="020B0604020202020204" pitchFamily="34" charset="0"/>
              </a:rPr>
              <a:t>Enrollee: </a:t>
            </a:r>
            <a:r>
              <a:rPr lang="en-US" sz="1800" b="0" u="none" strike="noStrike" baseline="0" dirty="0">
                <a:solidFill>
                  <a:srgbClr val="000000"/>
                </a:solidFill>
                <a:latin typeface="Arial" panose="020B0604020202020204" pitchFamily="34" charset="0"/>
              </a:rPr>
              <a:t>A Medicaid beneficiary who is currently enrolled in an MCO, PIHP, Prepaid Ambulatory Health Plan (PAHP), Primary Care Case Manager (PCCM), or Primary Care Case Management (PCCM) Entity in a managed care program.        42 CFR 438.2. </a:t>
            </a:r>
            <a:endParaRPr lang="en-US" sz="1800" b="1" u="none" strike="noStrike" baseline="0" dirty="0">
              <a:solidFill>
                <a:srgbClr val="000000"/>
              </a:solidFill>
              <a:latin typeface="Arial" panose="020B0604020202020204" pitchFamily="34" charset="0"/>
            </a:endParaRPr>
          </a:p>
          <a:p>
            <a:r>
              <a:rPr lang="en-US" sz="1800" b="1" u="none" strike="noStrike" baseline="0" dirty="0">
                <a:solidFill>
                  <a:srgbClr val="000000"/>
                </a:solidFill>
                <a:latin typeface="Arial" panose="020B0604020202020204" pitchFamily="34" charset="0"/>
              </a:rPr>
              <a:t>Expedited Appeal: </a:t>
            </a:r>
            <a:r>
              <a:rPr lang="en-US" sz="1800" b="0" u="none" strike="noStrike" baseline="0" dirty="0">
                <a:solidFill>
                  <a:srgbClr val="000000"/>
                </a:solidFill>
                <a:latin typeface="Arial" panose="020B0604020202020204" pitchFamily="34" charset="0"/>
              </a:rPr>
              <a:t>The expeditious review of an Adverse Benefit Determination, requested by the Enrollee or the Enrollee's provider, when the appropriate party determines that taking the time for a standard resolution could seriously jeopardize the Enrollee's life, physical, or mental health, or ability to attain, maintain, or regain maximum function. If the Enrollee requests the expedited review, the PIHP determines if the request is warranted. If the Enrollee’s provider makes the request, or supports the Enrollee's request, the PIHP must grant the request.                       42 CFR 438.410(a). </a:t>
            </a:r>
          </a:p>
          <a:p>
            <a:r>
              <a:rPr lang="en-US" sz="1800" b="1" u="none" strike="noStrike" baseline="0" dirty="0">
                <a:solidFill>
                  <a:srgbClr val="000000"/>
                </a:solidFill>
                <a:latin typeface="Arial" panose="020B0604020202020204" pitchFamily="34" charset="0"/>
              </a:rPr>
              <a:t>Grievance: </a:t>
            </a:r>
            <a:r>
              <a:rPr lang="en-US" sz="1800" b="0" u="none" strike="noStrike" baseline="0" dirty="0">
                <a:solidFill>
                  <a:srgbClr val="000000"/>
                </a:solidFill>
                <a:latin typeface="Arial" panose="020B0604020202020204" pitchFamily="34" charset="0"/>
              </a:rPr>
              <a:t>The Enrollee’s expression of dissatisfaction about the PIHP and/or the CMHSP services issues, other than an Adverse Benefit Determination. Possible subjects for grievances include, but are not limited to, quality of care or services provided, aspects of interpersonal relationships between a service provider and the Enrollee, failure to respect the Enrollee’s rights regardless of whether remedial action is requested, or the Enrollee’s dispute regarding an extension of time proposed by the PIHP to make a service authorized decision. 42 CFR 438.400. </a:t>
            </a:r>
          </a:p>
          <a:p>
            <a:r>
              <a:rPr lang="en-US" sz="1800" b="1" u="none" strike="noStrike" baseline="0" dirty="0">
                <a:solidFill>
                  <a:srgbClr val="000000"/>
                </a:solidFill>
                <a:latin typeface="Arial" panose="020B0604020202020204" pitchFamily="34" charset="0"/>
              </a:rPr>
              <a:t>Grievance Process: </a:t>
            </a:r>
            <a:r>
              <a:rPr lang="en-US" sz="1800" b="0" u="none" strike="noStrike" baseline="0" dirty="0">
                <a:solidFill>
                  <a:srgbClr val="000000"/>
                </a:solidFill>
                <a:latin typeface="Arial" panose="020B0604020202020204" pitchFamily="34" charset="0"/>
              </a:rPr>
              <a:t>Impartial local level review of the Enrollee’s Grievance. </a:t>
            </a:r>
          </a:p>
        </p:txBody>
      </p:sp>
      <p:sp>
        <p:nvSpPr>
          <p:cNvPr id="4" name="Slide Number Placeholder 3">
            <a:extLst>
              <a:ext uri="{FF2B5EF4-FFF2-40B4-BE49-F238E27FC236}">
                <a16:creationId xmlns:a16="http://schemas.microsoft.com/office/drawing/2014/main" id="{6A2E2727-A3A9-40B3-9484-D790895CDBE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6435879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3DB0-F44A-438A-9610-3B105E73D0F9}"/>
              </a:ext>
            </a:extLst>
          </p:cNvPr>
          <p:cNvSpPr>
            <a:spLocks noGrp="1"/>
          </p:cNvSpPr>
          <p:nvPr>
            <p:ph type="title"/>
          </p:nvPr>
        </p:nvSpPr>
        <p:spPr>
          <a:xfrm>
            <a:off x="677334" y="609600"/>
            <a:ext cx="8596668" cy="714375"/>
          </a:xfrm>
        </p:spPr>
        <p:txBody>
          <a:bodyPr/>
          <a:lstStyle/>
          <a:p>
            <a:r>
              <a:rPr lang="en-US" dirty="0"/>
              <a:t>Definitions:</a:t>
            </a:r>
          </a:p>
        </p:txBody>
      </p:sp>
      <p:sp>
        <p:nvSpPr>
          <p:cNvPr id="3" name="Content Placeholder 2">
            <a:extLst>
              <a:ext uri="{FF2B5EF4-FFF2-40B4-BE49-F238E27FC236}">
                <a16:creationId xmlns:a16="http://schemas.microsoft.com/office/drawing/2014/main" id="{E345F20B-A0F2-4027-9AAB-6BB48DDB3626}"/>
              </a:ext>
            </a:extLst>
          </p:cNvPr>
          <p:cNvSpPr>
            <a:spLocks noGrp="1"/>
          </p:cNvSpPr>
          <p:nvPr>
            <p:ph idx="1"/>
          </p:nvPr>
        </p:nvSpPr>
        <p:spPr>
          <a:xfrm>
            <a:off x="677334" y="1323975"/>
            <a:ext cx="8596668" cy="4717387"/>
          </a:xfrm>
        </p:spPr>
        <p:txBody>
          <a:bodyPr>
            <a:normAutofit fontScale="85000" lnSpcReduction="10000"/>
          </a:bodyPr>
          <a:lstStyle/>
          <a:p>
            <a:r>
              <a:rPr lang="en-US" sz="1800" b="1" i="0" u="none" strike="noStrike" baseline="0" dirty="0">
                <a:solidFill>
                  <a:srgbClr val="000000"/>
                </a:solidFill>
              </a:rPr>
              <a:t>Grievance and Appeal System: </a:t>
            </a:r>
            <a:r>
              <a:rPr lang="en-US" sz="1800" b="0" i="0" u="none" strike="noStrike" baseline="0" dirty="0">
                <a:solidFill>
                  <a:srgbClr val="000000"/>
                </a:solidFill>
              </a:rPr>
              <a:t>The processes the PIHP implements to handle Appeals of Adverse Benefit Determinations and Grievances, as well as the processes to collect and track information about them. </a:t>
            </a:r>
            <a:r>
              <a:rPr lang="en-US" sz="1800" b="0" i="1" u="none" strike="noStrike" baseline="0" dirty="0">
                <a:solidFill>
                  <a:srgbClr val="000000"/>
                </a:solidFill>
              </a:rPr>
              <a:t>42 CFR 438.400</a:t>
            </a:r>
            <a:r>
              <a:rPr lang="en-US" sz="1800" b="0" i="0" u="none" strike="noStrike" baseline="0" dirty="0">
                <a:solidFill>
                  <a:srgbClr val="000000"/>
                </a:solidFill>
              </a:rPr>
              <a:t>. </a:t>
            </a:r>
          </a:p>
          <a:p>
            <a:r>
              <a:rPr lang="en-US" sz="1800" b="1" i="0" u="none" strike="noStrike" baseline="0" dirty="0">
                <a:solidFill>
                  <a:srgbClr val="000000"/>
                </a:solidFill>
              </a:rPr>
              <a:t>Medicaid Services: </a:t>
            </a:r>
            <a:r>
              <a:rPr lang="en-US" sz="1800" b="0" i="0" u="none" strike="noStrike" baseline="0" dirty="0">
                <a:solidFill>
                  <a:srgbClr val="000000"/>
                </a:solidFill>
              </a:rPr>
              <a:t>Services provided to the Enrollee under the authority of the Medicaid State Plan, 1915(c) Habilitation Supports Waiver, and/or Section 1915(b)(3) of the Social Security Act (SSA). </a:t>
            </a:r>
          </a:p>
          <a:p>
            <a:r>
              <a:rPr lang="en-US" sz="1800" b="1" i="0" u="none" strike="noStrike" baseline="0" dirty="0">
                <a:solidFill>
                  <a:srgbClr val="000000"/>
                </a:solidFill>
              </a:rPr>
              <a:t>Notice of Resolution: </a:t>
            </a:r>
            <a:r>
              <a:rPr lang="en-US" sz="1800" b="0" i="0" u="none" strike="noStrike" baseline="0" dirty="0">
                <a:solidFill>
                  <a:srgbClr val="000000"/>
                </a:solidFill>
              </a:rPr>
              <a:t>Written statement of the PIHP of the resolution of an Appeal or Grievance, which must be provided to the Enrollee as described in </a:t>
            </a:r>
            <a:r>
              <a:rPr lang="en-US" sz="1800" b="0" i="1" u="none" strike="noStrike" baseline="0" dirty="0">
                <a:solidFill>
                  <a:srgbClr val="000000"/>
                </a:solidFill>
              </a:rPr>
              <a:t>42 CFR 438.408</a:t>
            </a:r>
            <a:r>
              <a:rPr lang="en-US" sz="1800" b="0" i="0" u="none" strike="noStrike" baseline="0" dirty="0">
                <a:solidFill>
                  <a:srgbClr val="000000"/>
                </a:solidFill>
              </a:rPr>
              <a:t>. </a:t>
            </a:r>
            <a:endParaRPr lang="en-US" sz="1800" b="1" i="0" u="none" strike="noStrike" baseline="0" dirty="0">
              <a:solidFill>
                <a:srgbClr val="000000"/>
              </a:solidFill>
            </a:endParaRPr>
          </a:p>
          <a:p>
            <a:r>
              <a:rPr lang="en-US" sz="1800" b="1" i="0" u="none" strike="noStrike" baseline="0" dirty="0">
                <a:solidFill>
                  <a:srgbClr val="000000"/>
                </a:solidFill>
              </a:rPr>
              <a:t>Recipient Rights Complaint: </a:t>
            </a:r>
            <a:r>
              <a:rPr lang="en-US" sz="1800" b="0" i="0" u="none" strike="noStrike" baseline="0" dirty="0">
                <a:solidFill>
                  <a:srgbClr val="000000"/>
                </a:solidFill>
              </a:rPr>
              <a:t>Written or verbal statement by the Enrollee, or anyone acting on behalf of the Enrollee, alleging a violation of a Michigan Mental Health Code protected right cited in Chapter 7, which is resolved through the processes established in Chapter 7A. </a:t>
            </a:r>
          </a:p>
          <a:p>
            <a:r>
              <a:rPr lang="en-US" sz="1800" b="1" i="0" u="none" strike="noStrike" baseline="0" dirty="0">
                <a:solidFill>
                  <a:srgbClr val="000000"/>
                </a:solidFill>
              </a:rPr>
              <a:t>Service Authorization: </a:t>
            </a:r>
            <a:r>
              <a:rPr lang="en-US" sz="1800" b="0" i="0" u="none" strike="noStrike" baseline="0" dirty="0">
                <a:solidFill>
                  <a:srgbClr val="000000"/>
                </a:solidFill>
              </a:rPr>
              <a:t>The PIHP processing of requests for initial and continuing authorization of services, either approving or denying as requested, or authorizing in an amount, duration, or scope less than requested, all as required under applicable law, including but not limited to     </a:t>
            </a:r>
            <a:r>
              <a:rPr lang="en-US" sz="1800" b="0" i="1" u="none" strike="noStrike" baseline="0" dirty="0">
                <a:solidFill>
                  <a:srgbClr val="000000"/>
                </a:solidFill>
              </a:rPr>
              <a:t>42 CFR 438.210. </a:t>
            </a:r>
            <a:endParaRPr lang="en-US" sz="1800" b="0" i="0" u="none" strike="noStrike" baseline="0" dirty="0">
              <a:solidFill>
                <a:srgbClr val="000000"/>
              </a:solidFill>
            </a:endParaRPr>
          </a:p>
          <a:p>
            <a:r>
              <a:rPr lang="en-US" sz="1800" b="1" i="0" u="none" strike="noStrike" baseline="0" dirty="0">
                <a:solidFill>
                  <a:srgbClr val="000000"/>
                </a:solidFill>
              </a:rPr>
              <a:t>State Fair Hearing: </a:t>
            </a:r>
            <a:r>
              <a:rPr lang="en-US" sz="1800" b="0" i="0" u="none" strike="noStrike" baseline="0" dirty="0">
                <a:solidFill>
                  <a:srgbClr val="000000"/>
                </a:solidFill>
              </a:rPr>
              <a:t>Impartial state-level review of the Medicaid Enrollee's appeal of an Adverse Benefit Determination presided over by a MDHHS Administrative Law Judge. Also referred to as an "Administrative Hearing". The State Fair Hearing Process is set forth in detail in Subpart E of 42 CFR Part 431. </a:t>
            </a:r>
          </a:p>
        </p:txBody>
      </p:sp>
      <p:sp>
        <p:nvSpPr>
          <p:cNvPr id="4" name="Slide Number Placeholder 3">
            <a:extLst>
              <a:ext uri="{FF2B5EF4-FFF2-40B4-BE49-F238E27FC236}">
                <a16:creationId xmlns:a16="http://schemas.microsoft.com/office/drawing/2014/main" id="{6A2E2727-A3A9-40B3-9484-D790895CDBEA}"/>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11429391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3653" y="717229"/>
            <a:ext cx="7732794" cy="5585917"/>
          </a:xfrm>
        </p:spPr>
        <p:txBody>
          <a:bodyPr>
            <a:noAutofit/>
          </a:bodyPr>
          <a:lstStyle/>
          <a:p>
            <a:pPr marL="0" indent="0" algn="ctr">
              <a:buNone/>
            </a:pPr>
            <a:endParaRPr lang="en-US" sz="4400" dirty="0">
              <a:sym typeface="Wingdings" panose="05000000000000000000" pitchFamily="2" charset="2"/>
            </a:endParaRPr>
          </a:p>
          <a:p>
            <a:pPr marL="0" indent="0" algn="ctr">
              <a:buNone/>
            </a:pPr>
            <a:r>
              <a:rPr lang="en-US" sz="4400" dirty="0">
                <a:solidFill>
                  <a:srgbClr val="92D050"/>
                </a:solidFill>
                <a:sym typeface="Wingdings" panose="05000000000000000000" pitchFamily="2" charset="2"/>
              </a:rPr>
              <a:t>Questions?</a:t>
            </a:r>
            <a:endParaRPr lang="en-US" sz="4400" dirty="0">
              <a:solidFill>
                <a:srgbClr val="92D050"/>
              </a:solidFill>
            </a:endParaRPr>
          </a:p>
          <a:p>
            <a:pPr marL="0" indent="0">
              <a:spcBef>
                <a:spcPts val="600"/>
              </a:spcBef>
              <a:buNone/>
            </a:pPr>
            <a:endParaRPr lang="en-US" sz="2400" dirty="0">
              <a:sym typeface="Wingdings" panose="05000000000000000000" pitchFamily="2" charset="2"/>
            </a:endParaRPr>
          </a:p>
          <a:p>
            <a:pPr marL="0" indent="0">
              <a:spcBef>
                <a:spcPts val="600"/>
              </a:spcBef>
              <a:buNone/>
            </a:pPr>
            <a:r>
              <a:rPr lang="en-US" sz="2400" dirty="0">
                <a:sym typeface="Wingdings" panose="05000000000000000000" pitchFamily="2" charset="2"/>
              </a:rPr>
              <a:t>Please contact:</a:t>
            </a:r>
          </a:p>
          <a:p>
            <a:pPr marL="0" indent="0" algn="ctr">
              <a:spcBef>
                <a:spcPts val="600"/>
              </a:spcBef>
              <a:buNone/>
            </a:pPr>
            <a:r>
              <a:rPr lang="en-US" sz="3600" b="1" dirty="0">
                <a:sym typeface="Wingdings" panose="05000000000000000000" pitchFamily="2" charset="2"/>
              </a:rPr>
              <a:t>Dan Dedloff, MA, LPC</a:t>
            </a:r>
          </a:p>
          <a:p>
            <a:pPr marL="0" indent="0" algn="ctr">
              <a:spcBef>
                <a:spcPts val="600"/>
              </a:spcBef>
              <a:buNone/>
            </a:pPr>
            <a:r>
              <a:rPr lang="en-US" sz="3200" dirty="0">
                <a:sym typeface="Wingdings" panose="05000000000000000000" pitchFamily="2" charset="2"/>
              </a:rPr>
              <a:t>Customer Service &amp; Rights Manager</a:t>
            </a:r>
          </a:p>
          <a:p>
            <a:pPr marL="0" indent="0" algn="ctr">
              <a:spcBef>
                <a:spcPts val="600"/>
              </a:spcBef>
              <a:buNone/>
            </a:pPr>
            <a:r>
              <a:rPr lang="en-US" sz="2800" dirty="0">
                <a:sym typeface="Wingdings" panose="05000000000000000000" pitchFamily="2" charset="2"/>
              </a:rPr>
              <a:t>dan.dedloff@midstatehealthnetwork.org</a:t>
            </a:r>
          </a:p>
          <a:p>
            <a:pPr marL="0" indent="0" algn="ctr">
              <a:spcBef>
                <a:spcPts val="600"/>
              </a:spcBef>
              <a:buNone/>
            </a:pPr>
            <a:r>
              <a:rPr lang="en-US" sz="2800" dirty="0">
                <a:sym typeface="Wingdings" panose="05000000000000000000" pitchFamily="2" charset="2"/>
              </a:rPr>
              <a:t>517.657.3011</a:t>
            </a:r>
          </a:p>
          <a:p>
            <a:pPr marL="0" indent="0">
              <a:buNone/>
            </a:pPr>
            <a:endParaRPr lang="en-US" sz="2800" dirty="0">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13" name="Audio 12">
            <a:hlinkClick r:id="" action="ppaction://media"/>
            <a:extLst>
              <a:ext uri="{FF2B5EF4-FFF2-40B4-BE49-F238E27FC236}">
                <a16:creationId xmlns:a16="http://schemas.microsoft.com/office/drawing/2014/main" id="{14033613-89F0-C8A2-B119-9B62498AF1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8705263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3653" y="717229"/>
            <a:ext cx="7732794" cy="5585917"/>
          </a:xfrm>
        </p:spPr>
        <p:txBody>
          <a:bodyPr>
            <a:noAutofit/>
          </a:bodyPr>
          <a:lstStyle/>
          <a:p>
            <a:pPr marL="0" indent="0" algn="ctr">
              <a:buNone/>
            </a:pPr>
            <a:endParaRPr lang="en-US" sz="4400" dirty="0">
              <a:sym typeface="Wingdings" panose="05000000000000000000" pitchFamily="2" charset="2"/>
            </a:endParaRPr>
          </a:p>
          <a:p>
            <a:pPr marL="0" indent="0">
              <a:buNone/>
            </a:pPr>
            <a:endParaRPr lang="en-US" sz="2800" dirty="0">
              <a:sym typeface="Wingdings" panose="05000000000000000000" pitchFamily="2" charset="2"/>
            </a:endParaRPr>
          </a:p>
          <a:p>
            <a:pPr marL="0" indent="0">
              <a:buNone/>
            </a:pPr>
            <a:endParaRPr lang="en-US" sz="2800" dirty="0">
              <a:sym typeface="Wingdings" panose="05000000000000000000" pitchFamily="2" charset="2"/>
            </a:endParaRPr>
          </a:p>
          <a:p>
            <a:pPr marL="0" indent="0" algn="ctr">
              <a:buNone/>
            </a:pPr>
            <a:endParaRPr lang="en-US" sz="4000" b="1" dirty="0">
              <a:solidFill>
                <a:srgbClr val="92D050"/>
              </a:solidFill>
            </a:endParaRPr>
          </a:p>
          <a:p>
            <a:pPr marL="0" indent="0" algn="ctr">
              <a:buNone/>
            </a:pPr>
            <a:r>
              <a:rPr lang="en-US" sz="4000" b="1" dirty="0">
                <a:solidFill>
                  <a:srgbClr val="92D050"/>
                </a:solidFill>
              </a:rPr>
              <a:t>THANK YOU!</a:t>
            </a:r>
          </a:p>
          <a:p>
            <a:pPr marL="0" indent="0" algn="ctr">
              <a:buNone/>
            </a:pPr>
            <a:endParaRPr lang="en-US" sz="4000" b="1" dirty="0">
              <a:solidFill>
                <a:srgbClr val="92D050"/>
              </a:solidFill>
              <a:sym typeface="Wingdings" panose="05000000000000000000" pitchFamily="2" charset="2"/>
            </a:endParaRPr>
          </a:p>
          <a:p>
            <a:pPr marL="0" indent="0" algn="ctr">
              <a:buNone/>
            </a:pPr>
            <a:r>
              <a:rPr kumimoji="0" lang="en-US" sz="2000" b="0" i="0" u="none" strike="noStrike" kern="1200" cap="none" spc="0" normalizeH="0" baseline="0" noProof="0" dirty="0">
                <a:ln>
                  <a:noFill/>
                </a:ln>
                <a:solidFill>
                  <a:srgbClr val="90C226"/>
                </a:solidFill>
                <a:effectLst/>
                <a:uLnTx/>
                <a:uFillTx/>
                <a:latin typeface="Trebuchet MS" panose="020B0603020202020204"/>
                <a:ea typeface="+mj-ea"/>
                <a:cs typeface="+mj-cs"/>
              </a:rPr>
              <a:t>Mid-State Health Network (MSHN) </a:t>
            </a:r>
            <a:br>
              <a:rPr kumimoji="0" lang="en-US" sz="2000" b="0" i="0" u="none" strike="noStrike" kern="1200" cap="none" spc="0" normalizeH="0" baseline="0" noProof="0" dirty="0">
                <a:ln>
                  <a:noFill/>
                </a:ln>
                <a:solidFill>
                  <a:srgbClr val="90C226"/>
                </a:solidFill>
                <a:effectLst/>
                <a:uLnTx/>
                <a:uFillTx/>
                <a:latin typeface="Trebuchet MS" panose="020B0603020202020204"/>
                <a:ea typeface="+mj-ea"/>
                <a:cs typeface="+mj-cs"/>
              </a:rPr>
            </a:br>
            <a:r>
              <a:rPr kumimoji="0" lang="en-US" sz="2000" b="0" i="0" u="none" strike="noStrike" kern="1200" cap="none" spc="0" normalizeH="0" baseline="0" noProof="0" dirty="0">
                <a:ln>
                  <a:noFill/>
                </a:ln>
                <a:solidFill>
                  <a:srgbClr val="90C226"/>
                </a:solidFill>
                <a:effectLst/>
                <a:uLnTx/>
                <a:uFillTx/>
                <a:latin typeface="Trebuchet MS" panose="020B0603020202020204"/>
                <a:ea typeface="+mj-ea"/>
                <a:cs typeface="+mj-cs"/>
              </a:rPr>
              <a:t>Customer Service Committee (CSC)</a:t>
            </a:r>
            <a:endParaRPr lang="en-US" sz="4000" dirty="0">
              <a:solidFill>
                <a:srgbClr val="92D050"/>
              </a:solidFill>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6" name="Picture 5">
            <a:extLst>
              <a:ext uri="{FF2B5EF4-FFF2-40B4-BE49-F238E27FC236}">
                <a16:creationId xmlns:a16="http://schemas.microsoft.com/office/drawing/2014/main" id="{3A237B62-F5ED-47A7-B13D-30AE18D9D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458" y="945073"/>
            <a:ext cx="4393184" cy="1566265"/>
          </a:xfrm>
          <a:prstGeom prst="rect">
            <a:avLst/>
          </a:prstGeom>
        </p:spPr>
      </p:pic>
      <p:pic>
        <p:nvPicPr>
          <p:cNvPr id="29" name="Audio 28">
            <a:hlinkClick r:id="" action="ppaction://media"/>
            <a:extLst>
              <a:ext uri="{FF2B5EF4-FFF2-40B4-BE49-F238E27FC236}">
                <a16:creationId xmlns:a16="http://schemas.microsoft.com/office/drawing/2014/main" id="{A6EEF0C7-81D1-1AC4-8408-8522C12DBB8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77619"/>
            <a:ext cx="3040633" cy="1714500"/>
          </a:xfrm>
          <a:prstGeom prst="rect">
            <a:avLst/>
          </a:prstGeom>
        </p:spPr>
      </p:pic>
    </p:spTree>
    <p:extLst>
      <p:ext uri="{BB962C8B-B14F-4D97-AF65-F5344CB8AC3E}">
        <p14:creationId xmlns:p14="http://schemas.microsoft.com/office/powerpoint/2010/main" val="101319875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Adverse Benefit Determination:</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dirty="0"/>
              <a:t>The Appeal Process begins with the issuance of an </a:t>
            </a:r>
            <a:r>
              <a:rPr lang="en-US" sz="2400" b="1" u="sng" dirty="0"/>
              <a:t>Adverse Benefit Determination</a:t>
            </a:r>
            <a:r>
              <a:rPr lang="en-US" sz="2400" b="1" dirty="0"/>
              <a:t> </a:t>
            </a:r>
            <a:r>
              <a:rPr lang="en-US" sz="2400" dirty="0"/>
              <a:t>(ABD) notice.</a:t>
            </a:r>
            <a:r>
              <a:rPr lang="en-US" sz="2400" b="1" dirty="0"/>
              <a:t> </a:t>
            </a:r>
            <a:r>
              <a:rPr lang="en-US" sz="2400" dirty="0"/>
              <a:t>An ABD is a decision that adversely impacts a Medicaid enrollee’s services due to:</a:t>
            </a:r>
          </a:p>
          <a:p>
            <a:r>
              <a:rPr lang="en-US" sz="2400" dirty="0"/>
              <a:t>Denial or limited authorization </a:t>
            </a:r>
            <a:r>
              <a:rPr lang="en-US" sz="2400" dirty="0">
                <a:solidFill>
                  <a:schemeClr val="tx1">
                    <a:lumMod val="50000"/>
                    <a:lumOff val="50000"/>
                  </a:schemeClr>
                </a:solidFill>
              </a:rPr>
              <a:t>(of a requested service)</a:t>
            </a:r>
          </a:p>
          <a:p>
            <a:r>
              <a:rPr lang="en-US" sz="2400" dirty="0"/>
              <a:t>Delay </a:t>
            </a:r>
            <a:r>
              <a:rPr lang="en-US" sz="2400" dirty="0">
                <a:solidFill>
                  <a:schemeClr val="tx1">
                    <a:lumMod val="50000"/>
                    <a:lumOff val="50000"/>
                  </a:schemeClr>
                </a:solidFill>
              </a:rPr>
              <a:t>(for a request or start of service)</a:t>
            </a:r>
          </a:p>
          <a:p>
            <a:r>
              <a:rPr lang="en-US" sz="2400" dirty="0"/>
              <a:t>Reduction </a:t>
            </a:r>
            <a:r>
              <a:rPr lang="en-US" sz="2400" dirty="0">
                <a:solidFill>
                  <a:schemeClr val="tx1">
                    <a:lumMod val="50000"/>
                    <a:lumOff val="50000"/>
                  </a:schemeClr>
                </a:solidFill>
              </a:rPr>
              <a:t>(of a previously authorized service)</a:t>
            </a:r>
          </a:p>
          <a:p>
            <a:r>
              <a:rPr lang="en-US" sz="2400" dirty="0"/>
              <a:t>Suspension </a:t>
            </a:r>
            <a:r>
              <a:rPr lang="en-US" sz="2400" dirty="0">
                <a:solidFill>
                  <a:schemeClr val="tx1">
                    <a:lumMod val="50000"/>
                    <a:lumOff val="50000"/>
                  </a:schemeClr>
                </a:solidFill>
              </a:rPr>
              <a:t>(of a previously authorized service)</a:t>
            </a:r>
          </a:p>
          <a:p>
            <a:r>
              <a:rPr lang="en-US" sz="2400" dirty="0"/>
              <a:t>Termination </a:t>
            </a:r>
            <a:r>
              <a:rPr lang="en-US" sz="2400" dirty="0">
                <a:solidFill>
                  <a:schemeClr val="tx1">
                    <a:lumMod val="50000"/>
                    <a:lumOff val="50000"/>
                  </a:schemeClr>
                </a:solidFill>
              </a:rPr>
              <a:t>(of a previously authorized service)</a:t>
            </a:r>
          </a:p>
          <a:p>
            <a:pPr lvl="1"/>
            <a:endParaRPr lang="en-US" dirty="0"/>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31" name="Audio 30">
            <a:hlinkClick r:id="" action="ppaction://media"/>
            <a:extLst>
              <a:ext uri="{FF2B5EF4-FFF2-40B4-BE49-F238E27FC236}">
                <a16:creationId xmlns:a16="http://schemas.microsoft.com/office/drawing/2014/main" id="{BE5D16E1-BCF6-9C2F-81B1-AF8565A943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3153041"/>
      </p:ext>
    </p:extLst>
  </p:cSld>
  <p:clrMapOvr>
    <a:masterClrMapping/>
  </p:clrMapOvr>
  <mc:AlternateContent xmlns:mc="http://schemas.openxmlformats.org/markup-compatibility/2006" xmlns:p14="http://schemas.microsoft.com/office/powerpoint/2010/main">
    <mc:Choice Requires="p14">
      <p:transition spd="slow" p14:dur="2000" advClick="0" advTm="31709"/>
    </mc:Choice>
    <mc:Fallback xmlns="">
      <p:transition spd="slow" advClick="0" advTm="31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8589-7E2B-4CFB-8747-0ED498C2B91F}"/>
              </a:ext>
            </a:extLst>
          </p:cNvPr>
          <p:cNvSpPr>
            <a:spLocks noGrp="1"/>
          </p:cNvSpPr>
          <p:nvPr>
            <p:ph type="title"/>
          </p:nvPr>
        </p:nvSpPr>
        <p:spPr>
          <a:xfrm>
            <a:off x="677334" y="609600"/>
            <a:ext cx="8596668" cy="838200"/>
          </a:xfrm>
        </p:spPr>
        <p:txBody>
          <a:bodyPr/>
          <a:lstStyle/>
          <a:p>
            <a:r>
              <a:rPr lang="en-US" dirty="0"/>
              <a:t>Medicaid Due Process Rights</a:t>
            </a:r>
          </a:p>
        </p:txBody>
      </p:sp>
      <p:sp>
        <p:nvSpPr>
          <p:cNvPr id="3" name="Content Placeholder 2">
            <a:extLst>
              <a:ext uri="{FF2B5EF4-FFF2-40B4-BE49-F238E27FC236}">
                <a16:creationId xmlns:a16="http://schemas.microsoft.com/office/drawing/2014/main" id="{7C254DBE-0446-4274-BDEF-B3409D3AE453}"/>
              </a:ext>
            </a:extLst>
          </p:cNvPr>
          <p:cNvSpPr>
            <a:spLocks noGrp="1"/>
          </p:cNvSpPr>
          <p:nvPr>
            <p:ph idx="1"/>
          </p:nvPr>
        </p:nvSpPr>
        <p:spPr>
          <a:xfrm>
            <a:off x="677334" y="1447801"/>
            <a:ext cx="8596668" cy="4593562"/>
          </a:xfrm>
        </p:spPr>
        <p:txBody>
          <a:bodyPr>
            <a:normAutofit fontScale="62500" lnSpcReduction="20000"/>
          </a:bodyPr>
          <a:lstStyle/>
          <a:p>
            <a:pPr marL="0" indent="0">
              <a:lnSpc>
                <a:spcPct val="120000"/>
              </a:lnSpc>
              <a:buNone/>
            </a:pPr>
            <a:r>
              <a:rPr lang="en-US" sz="3200" b="0" i="0" u="none" strike="noStrike" baseline="0" dirty="0">
                <a:solidFill>
                  <a:srgbClr val="000000"/>
                </a:solidFill>
              </a:rPr>
              <a:t>Under the Due Process Clause of the U.S. Constitution, Medicaid enrollees are entitled to "Due Process" whenever their Medicaid benefits are denied, </a:t>
            </a:r>
            <a:r>
              <a:rPr lang="en-US" sz="3200" dirty="0">
                <a:solidFill>
                  <a:srgbClr val="000000"/>
                </a:solidFill>
              </a:rPr>
              <a:t>delayed, reduced</a:t>
            </a:r>
            <a:r>
              <a:rPr lang="en-US" sz="3200" b="0" i="0" u="none" strike="noStrike" baseline="0" dirty="0">
                <a:solidFill>
                  <a:srgbClr val="000000"/>
                </a:solidFill>
              </a:rPr>
              <a:t>, suspended, and/or terminated. </a:t>
            </a:r>
          </a:p>
          <a:p>
            <a:pPr marL="0" indent="0">
              <a:lnSpc>
                <a:spcPct val="120000"/>
              </a:lnSpc>
              <a:buNone/>
            </a:pPr>
            <a:r>
              <a:rPr lang="en-US" sz="3200" b="0" i="0" u="none" strike="noStrike" baseline="0" dirty="0">
                <a:solidFill>
                  <a:srgbClr val="000000"/>
                </a:solidFill>
              </a:rPr>
              <a:t>Due Process requires that enrollees receive: </a:t>
            </a:r>
          </a:p>
          <a:p>
            <a:pPr marL="514350" indent="-514350">
              <a:lnSpc>
                <a:spcPct val="120000"/>
              </a:lnSpc>
              <a:buAutoNum type="arabicParenBoth"/>
            </a:pPr>
            <a:r>
              <a:rPr lang="en-US" sz="3200" b="0" i="0" u="none" strike="noStrike" baseline="0" dirty="0">
                <a:solidFill>
                  <a:srgbClr val="000000"/>
                </a:solidFill>
              </a:rPr>
              <a:t>prior written notice of a decision that adversely impacts services; </a:t>
            </a:r>
          </a:p>
          <a:p>
            <a:pPr marL="514350" indent="-514350">
              <a:lnSpc>
                <a:spcPct val="120000"/>
              </a:lnSpc>
              <a:buAutoNum type="arabicParenBoth"/>
            </a:pPr>
            <a:r>
              <a:rPr lang="en-US" sz="3200" b="0" i="0" u="none" strike="noStrike" baseline="0" dirty="0">
                <a:solidFill>
                  <a:srgbClr val="000000"/>
                </a:solidFill>
              </a:rPr>
              <a:t>a fair hearing before an impartial decision maker; </a:t>
            </a:r>
          </a:p>
          <a:p>
            <a:pPr marL="514350" indent="-514350">
              <a:lnSpc>
                <a:spcPct val="120000"/>
              </a:lnSpc>
              <a:buAutoNum type="arabicParenBoth"/>
            </a:pPr>
            <a:r>
              <a:rPr lang="en-US" sz="3200" b="0" i="0" u="none" strike="noStrike" baseline="0" dirty="0">
                <a:solidFill>
                  <a:srgbClr val="000000"/>
                </a:solidFill>
              </a:rPr>
              <a:t>continued benefits pending a final decision; and </a:t>
            </a:r>
          </a:p>
          <a:p>
            <a:pPr marL="514350" indent="-514350">
              <a:lnSpc>
                <a:spcPct val="120000"/>
              </a:lnSpc>
              <a:buAutoNum type="arabicParenBoth"/>
            </a:pPr>
            <a:r>
              <a:rPr lang="en-US" sz="3200" b="0" i="0" u="none" strike="noStrike" baseline="0" dirty="0">
                <a:solidFill>
                  <a:srgbClr val="000000"/>
                </a:solidFill>
              </a:rPr>
              <a:t>a timely decision that begins from the date the grievance and/or appeal is first made. </a:t>
            </a:r>
          </a:p>
          <a:p>
            <a:pPr marL="0" indent="0">
              <a:lnSpc>
                <a:spcPct val="120000"/>
              </a:lnSpc>
              <a:buNone/>
            </a:pPr>
            <a:r>
              <a:rPr lang="en-US" sz="3200" b="0" i="0" u="none" strike="noStrike" baseline="0" dirty="0">
                <a:solidFill>
                  <a:srgbClr val="000000"/>
                </a:solidFill>
              </a:rPr>
              <a:t>The Medicaid </a:t>
            </a:r>
            <a:r>
              <a:rPr lang="en-US" sz="3200" dirty="0">
                <a:solidFill>
                  <a:srgbClr val="000000"/>
                </a:solidFill>
              </a:rPr>
              <a:t>Due Process rights are intended to protect enrollees</a:t>
            </a:r>
            <a:r>
              <a:rPr lang="en-US" sz="3200" b="0" i="0" u="none" strike="noStrike" baseline="0" dirty="0">
                <a:solidFill>
                  <a:srgbClr val="000000"/>
                </a:solidFill>
              </a:rPr>
              <a:t>. These rights and dispute resolution protections are granted through the authority of </a:t>
            </a:r>
            <a:r>
              <a:rPr lang="en-US" sz="3200" b="0" i="0" u="none" strike="noStrike" baseline="0" dirty="0">
                <a:solidFill>
                  <a:srgbClr val="000000"/>
                </a:solidFill>
                <a:hlinkClick r:id="rId4"/>
              </a:rPr>
              <a:t>42 CFR Subpart F – Grievance and Appeal System</a:t>
            </a:r>
            <a:r>
              <a:rPr lang="en-US" sz="3200" b="0" i="0" u="none" strike="noStrike" baseline="0" dirty="0">
                <a:solidFill>
                  <a:srgbClr val="000000"/>
                </a:solidFill>
              </a:rPr>
              <a:t>.</a:t>
            </a:r>
            <a:endParaRPr lang="en-US" sz="3200" dirty="0"/>
          </a:p>
        </p:txBody>
      </p:sp>
      <p:sp>
        <p:nvSpPr>
          <p:cNvPr id="4" name="Slide Number Placeholder 3">
            <a:extLst>
              <a:ext uri="{FF2B5EF4-FFF2-40B4-BE49-F238E27FC236}">
                <a16:creationId xmlns:a16="http://schemas.microsoft.com/office/drawing/2014/main" id="{E4A65F78-9C2B-4713-801D-E4C0F8B1AE95}"/>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44" name="Audio 43">
            <a:hlinkClick r:id="" action="ppaction://media"/>
            <a:extLst>
              <a:ext uri="{FF2B5EF4-FFF2-40B4-BE49-F238E27FC236}">
                <a16:creationId xmlns:a16="http://schemas.microsoft.com/office/drawing/2014/main" id="{B8828C20-FCF8-D14A-03EC-3CB6B4D004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16095543"/>
      </p:ext>
    </p:extLst>
  </p:cSld>
  <p:clrMapOvr>
    <a:masterClrMapping/>
  </p:clrMapOvr>
  <mc:AlternateContent xmlns:mc="http://schemas.openxmlformats.org/markup-compatibility/2006" xmlns:p14="http://schemas.microsoft.com/office/powerpoint/2010/main">
    <mc:Choice Requires="p14">
      <p:transition spd="slow" p14:dur="2000" advClick="0" advTm="50306"/>
    </mc:Choice>
    <mc:Fallback xmlns="">
      <p:transition spd="slow" advClick="0" advTm="5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Adverse Benefit Determination:</a:t>
            </a:r>
            <a:br>
              <a:rPr lang="en-US" dirty="0"/>
            </a:br>
            <a:br>
              <a:rPr lang="en-US"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400" b="1" dirty="0"/>
              <a:t>The timing of the effective date for an ABD is defined as either Adequate or Advanced:</a:t>
            </a:r>
          </a:p>
          <a:p>
            <a:r>
              <a:rPr lang="en-US" sz="2000" b="1" i="0" u="none" strike="noStrike" baseline="0" dirty="0">
                <a:solidFill>
                  <a:srgbClr val="000000"/>
                </a:solidFill>
              </a:rPr>
              <a:t>Adequate Notice: </a:t>
            </a:r>
            <a:r>
              <a:rPr lang="en-US" sz="2000" i="0" u="none" strike="noStrike" baseline="0" dirty="0">
                <a:solidFill>
                  <a:srgbClr val="000000"/>
                </a:solidFill>
              </a:rPr>
              <a:t>is</a:t>
            </a:r>
            <a:r>
              <a:rPr lang="en-US" sz="2000" b="1" i="0" u="none" strike="noStrike" baseline="0" dirty="0">
                <a:solidFill>
                  <a:srgbClr val="000000"/>
                </a:solidFill>
              </a:rPr>
              <a:t> </a:t>
            </a:r>
            <a:r>
              <a:rPr lang="en-US" sz="2000" b="0" i="0" u="none" strike="noStrike" baseline="0" dirty="0">
                <a:solidFill>
                  <a:srgbClr val="000000"/>
                </a:solidFill>
              </a:rPr>
              <a:t>a decision to deny or limit </a:t>
            </a:r>
            <a:r>
              <a:rPr lang="en-US" sz="2000" dirty="0">
                <a:solidFill>
                  <a:srgbClr val="000000"/>
                </a:solidFill>
              </a:rPr>
              <a:t>authorization </a:t>
            </a:r>
            <a:r>
              <a:rPr lang="en-US" sz="2000" b="0" i="0" u="none" strike="noStrike" baseline="0" dirty="0">
                <a:solidFill>
                  <a:srgbClr val="000000"/>
                </a:solidFill>
              </a:rPr>
              <a:t>of </a:t>
            </a:r>
            <a:r>
              <a:rPr lang="en-US" sz="2000" dirty="0">
                <a:solidFill>
                  <a:srgbClr val="000000"/>
                </a:solidFill>
              </a:rPr>
              <a:t>requested </a:t>
            </a:r>
            <a:r>
              <a:rPr lang="en-US" sz="2000" b="0" i="0" u="none" strike="noStrike" baseline="0" dirty="0">
                <a:solidFill>
                  <a:srgbClr val="000000"/>
                </a:solidFill>
              </a:rPr>
              <a:t>Medicaid services on the </a:t>
            </a:r>
            <a:r>
              <a:rPr lang="en-US" sz="2000" b="1" i="0" u="sng" strike="noStrike" baseline="0" dirty="0">
                <a:solidFill>
                  <a:srgbClr val="000000"/>
                </a:solidFill>
              </a:rPr>
              <a:t>same date</a:t>
            </a:r>
            <a:r>
              <a:rPr lang="en-US" sz="2000" b="0" i="0" u="none" strike="noStrike" baseline="0" dirty="0">
                <a:solidFill>
                  <a:srgbClr val="000000"/>
                </a:solidFill>
              </a:rPr>
              <a:t> the Adverse Benefit Determination takes effect/is </a:t>
            </a:r>
            <a:r>
              <a:rPr lang="en-US" sz="2000" dirty="0">
                <a:solidFill>
                  <a:srgbClr val="000000"/>
                </a:solidFill>
              </a:rPr>
              <a:t>provided</a:t>
            </a:r>
            <a:r>
              <a:rPr lang="en-US" sz="2000" b="0" i="0" u="none" strike="noStrike" baseline="0" dirty="0">
                <a:solidFill>
                  <a:srgbClr val="000000"/>
                </a:solidFill>
              </a:rPr>
              <a:t>. </a:t>
            </a:r>
          </a:p>
          <a:p>
            <a:r>
              <a:rPr lang="en-US" sz="2000" b="1" i="0" u="none" strike="noStrike" baseline="0" dirty="0">
                <a:solidFill>
                  <a:srgbClr val="000000"/>
                </a:solidFill>
              </a:rPr>
              <a:t>Advance Notice:</a:t>
            </a:r>
            <a:r>
              <a:rPr lang="en-US" sz="2000" i="0" u="none" strike="noStrike" baseline="0" dirty="0">
                <a:solidFill>
                  <a:srgbClr val="000000"/>
                </a:solidFill>
              </a:rPr>
              <a:t> is </a:t>
            </a:r>
            <a:r>
              <a:rPr lang="en-US" sz="2000" b="0" i="0" u="none" strike="noStrike" baseline="0" dirty="0">
                <a:solidFill>
                  <a:srgbClr val="000000"/>
                </a:solidFill>
              </a:rPr>
              <a:t>a decision to reduce, suspend, or terminate Medicaid services currently provided</a:t>
            </a:r>
            <a:r>
              <a:rPr lang="en-US" sz="2000" dirty="0">
                <a:solidFill>
                  <a:srgbClr val="000000"/>
                </a:solidFill>
              </a:rPr>
              <a:t> </a:t>
            </a:r>
            <a:r>
              <a:rPr lang="en-US" sz="2000" b="1" i="0" u="sng" strike="noStrike" baseline="0" dirty="0">
                <a:solidFill>
                  <a:srgbClr val="000000"/>
                </a:solidFill>
              </a:rPr>
              <a:t>at least 10 calendar days prior</a:t>
            </a:r>
            <a:r>
              <a:rPr lang="en-US" sz="2000" b="1" i="0" strike="noStrike" baseline="0" dirty="0">
                <a:solidFill>
                  <a:srgbClr val="000000"/>
                </a:solidFill>
              </a:rPr>
              <a:t> </a:t>
            </a:r>
            <a:r>
              <a:rPr lang="en-US" sz="2000" b="0" i="0" u="none" strike="noStrike" baseline="0" dirty="0">
                <a:solidFill>
                  <a:srgbClr val="000000"/>
                </a:solidFill>
              </a:rPr>
              <a:t>to the proposed date the Adverse Benefit Determination takes effect. </a:t>
            </a:r>
          </a:p>
          <a:p>
            <a:pPr lvl="1"/>
            <a:r>
              <a:rPr lang="en-US" sz="2000" dirty="0">
                <a:solidFill>
                  <a:srgbClr val="000000"/>
                </a:solidFill>
              </a:rPr>
              <a:t>Note: If an enrollee has an active authorization and is receiving services than an </a:t>
            </a:r>
            <a:r>
              <a:rPr lang="en-US" sz="2000" u="sng" dirty="0">
                <a:solidFill>
                  <a:srgbClr val="000000"/>
                </a:solidFill>
              </a:rPr>
              <a:t>Advanced Notice</a:t>
            </a:r>
            <a:r>
              <a:rPr lang="en-US" sz="2000" dirty="0">
                <a:solidFill>
                  <a:srgbClr val="000000"/>
                </a:solidFill>
              </a:rPr>
              <a:t> must be provided before services are impacted.</a:t>
            </a:r>
            <a:endParaRPr lang="en-US" sz="2000" dirty="0"/>
          </a:p>
          <a:p>
            <a:pPr lvl="1"/>
            <a:endParaRPr lang="en-US" dirty="0"/>
          </a:p>
          <a:p>
            <a:endParaRPr lang="en-US" dirty="0"/>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23" name="Audio 22">
            <a:hlinkClick r:id="" action="ppaction://media"/>
            <a:extLst>
              <a:ext uri="{FF2B5EF4-FFF2-40B4-BE49-F238E27FC236}">
                <a16:creationId xmlns:a16="http://schemas.microsoft.com/office/drawing/2014/main" id="{C4017C21-6961-E828-339C-5B9190E5B2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0471064"/>
      </p:ext>
    </p:extLst>
  </p:cSld>
  <p:clrMapOvr>
    <a:masterClrMapping/>
  </p:clrMapOvr>
  <mc:AlternateContent xmlns:mc="http://schemas.openxmlformats.org/markup-compatibility/2006" xmlns:p14="http://schemas.microsoft.com/office/powerpoint/2010/main">
    <mc:Choice Requires="p14">
      <p:transition spd="slow" p14:dur="2000" advClick="0" advTm="42012"/>
    </mc:Choice>
    <mc:Fallback xmlns="">
      <p:transition spd="slow" advClick="0" advTm="42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2"/>
          </a:xfrm>
        </p:spPr>
        <p:txBody>
          <a:bodyPr>
            <a:normAutofit fontScale="90000"/>
          </a:bodyPr>
          <a:lstStyle/>
          <a:p>
            <a:r>
              <a:rPr lang="en-US" dirty="0"/>
              <a:t>Adverse Benefit Determination:</a:t>
            </a:r>
            <a:br>
              <a:rPr lang="en-US" dirty="0"/>
            </a:br>
            <a:br>
              <a:rPr lang="en-US" dirty="0"/>
            </a:br>
            <a:endParaRPr lang="en-US" sz="2200" dirty="0"/>
          </a:p>
        </p:txBody>
      </p:sp>
      <p:sp>
        <p:nvSpPr>
          <p:cNvPr id="3" name="Content Placeholder 2"/>
          <p:cNvSpPr>
            <a:spLocks noGrp="1"/>
          </p:cNvSpPr>
          <p:nvPr>
            <p:ph idx="1"/>
          </p:nvPr>
        </p:nvSpPr>
        <p:spPr>
          <a:xfrm>
            <a:off x="677334" y="1366022"/>
            <a:ext cx="8596668" cy="4675341"/>
          </a:xfrm>
        </p:spPr>
        <p:txBody>
          <a:bodyPr>
            <a:normAutofit/>
          </a:bodyPr>
          <a:lstStyle/>
          <a:p>
            <a:pPr marL="0" indent="0">
              <a:buNone/>
            </a:pPr>
            <a:r>
              <a:rPr lang="en-US" sz="2200" b="1" dirty="0"/>
              <a:t>Advanced notice </a:t>
            </a:r>
            <a:r>
              <a:rPr lang="en-US" sz="2200" b="1" u="sng" dirty="0"/>
              <a:t>exceptions</a:t>
            </a:r>
            <a:r>
              <a:rPr lang="en-US" sz="2200" b="1" dirty="0"/>
              <a:t>:</a:t>
            </a:r>
          </a:p>
          <a:p>
            <a:r>
              <a:rPr lang="en-US" sz="2200" dirty="0"/>
              <a:t>The provider may give an adequate notice of action instead of an advance notice of action </a:t>
            </a:r>
            <a:r>
              <a:rPr lang="en-US" sz="2200" u="sng" dirty="0"/>
              <a:t>IF</a:t>
            </a:r>
            <a:r>
              <a:rPr lang="en-US" sz="2200" dirty="0"/>
              <a:t>:</a:t>
            </a:r>
            <a:endParaRPr lang="en-US" i="1" dirty="0"/>
          </a:p>
          <a:p>
            <a:pPr lvl="1"/>
            <a:r>
              <a:rPr lang="en-US" sz="2000" dirty="0"/>
              <a:t>Substantiated information is received confirming the death of the enrollee.</a:t>
            </a:r>
          </a:p>
          <a:p>
            <a:pPr lvl="1"/>
            <a:r>
              <a:rPr lang="en-US" sz="2000" dirty="0"/>
              <a:t>A clear written statement signed by the enrollee is received that states the enrollee no longer wishes to receive services, or that gives information that requires termination or reduction of services and indicates that the enrollee understands that this must be done as a result of supplying the information.</a:t>
            </a:r>
          </a:p>
          <a:p>
            <a:pPr lvl="1"/>
            <a:r>
              <a:rPr lang="en-US" sz="2000" dirty="0"/>
              <a:t>If enrollee has been admitted to an institution where he/she is ineligible under the plan for further services. (</a:t>
            </a:r>
            <a:r>
              <a:rPr lang="en-US" sz="2000" dirty="0" err="1"/>
              <a:t>ie</a:t>
            </a:r>
            <a:r>
              <a:rPr lang="en-US" sz="2000" dirty="0"/>
              <a:t>. Incarceration)</a:t>
            </a:r>
          </a:p>
          <a:p>
            <a:pPr lvl="1"/>
            <a:endParaRPr lang="en-US" dirty="0"/>
          </a:p>
          <a:p>
            <a:pPr lvl="1"/>
            <a:endParaRPr lang="en-US" dirty="0"/>
          </a:p>
          <a:p>
            <a:pPr lvl="1"/>
            <a:endParaRPr lang="en-US" dirty="0"/>
          </a:p>
          <a:p>
            <a:endParaRPr lang="en-US" sz="2000" b="1"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21" name="Audio 20">
            <a:hlinkClick r:id="" action="ppaction://media"/>
            <a:extLst>
              <a:ext uri="{FF2B5EF4-FFF2-40B4-BE49-F238E27FC236}">
                <a16:creationId xmlns:a16="http://schemas.microsoft.com/office/drawing/2014/main" id="{44BA910A-9098-4458-AAC1-A4C7CC09C5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5913249"/>
      </p:ext>
    </p:extLst>
  </p:cSld>
  <p:clrMapOvr>
    <a:masterClrMapping/>
  </p:clrMapOvr>
  <mc:AlternateContent xmlns:mc="http://schemas.openxmlformats.org/markup-compatibility/2006" xmlns:p14="http://schemas.microsoft.com/office/powerpoint/2010/main">
    <mc:Choice Requires="p14">
      <p:transition spd="slow" p14:dur="2000" advClick="0" advTm="42465"/>
    </mc:Choice>
    <mc:Fallback xmlns="">
      <p:transition spd="slow" advClick="0" advTm="4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Adverse Benefit Determination:</a:t>
            </a:r>
            <a:br>
              <a:rPr lang="en-US" dirty="0"/>
            </a:br>
            <a:br>
              <a:rPr lang="en-US" dirty="0"/>
            </a:br>
            <a:endParaRPr lang="en-US" sz="2200" dirty="0"/>
          </a:p>
        </p:txBody>
      </p:sp>
      <p:sp>
        <p:nvSpPr>
          <p:cNvPr id="3" name="Content Placeholder 2"/>
          <p:cNvSpPr>
            <a:spLocks noGrp="1"/>
          </p:cNvSpPr>
          <p:nvPr>
            <p:ph idx="1"/>
          </p:nvPr>
        </p:nvSpPr>
        <p:spPr>
          <a:xfrm>
            <a:off x="677334" y="1366023"/>
            <a:ext cx="8596668" cy="4675340"/>
          </a:xfrm>
        </p:spPr>
        <p:txBody>
          <a:bodyPr>
            <a:normAutofit/>
          </a:bodyPr>
          <a:lstStyle/>
          <a:p>
            <a:pPr marL="0" indent="0">
              <a:buNone/>
            </a:pPr>
            <a:r>
              <a:rPr lang="en-US" sz="2200" b="1" dirty="0"/>
              <a:t>Advanced notice </a:t>
            </a:r>
            <a:r>
              <a:rPr lang="en-US" sz="2200" b="1" u="sng" dirty="0"/>
              <a:t>exceptions</a:t>
            </a:r>
            <a:r>
              <a:rPr lang="en-US" sz="2200" b="1" dirty="0"/>
              <a:t>: </a:t>
            </a:r>
            <a:r>
              <a:rPr lang="en-US" sz="2200" dirty="0"/>
              <a:t>(cont.)</a:t>
            </a:r>
          </a:p>
          <a:p>
            <a:pPr lvl="1"/>
            <a:r>
              <a:rPr lang="en-US" sz="2200" dirty="0"/>
              <a:t>If the enrollee’s whereabouts are unknown, and the post office returns the provider’s mail directed to the enrollee without a forwarding address.</a:t>
            </a:r>
          </a:p>
          <a:p>
            <a:pPr lvl="1"/>
            <a:r>
              <a:rPr lang="en-US" sz="2200" dirty="0"/>
              <a:t>If it is proven that the enrollee has been accepted for Medicaid services by another county or state.</a:t>
            </a:r>
          </a:p>
          <a:p>
            <a:pPr lvl="1"/>
            <a:r>
              <a:rPr lang="en-US" sz="2200" dirty="0"/>
              <a:t>A change in the level of medical care is prescribed by the enrollee’s physician.</a:t>
            </a:r>
          </a:p>
          <a:p>
            <a:pPr lvl="1"/>
            <a:r>
              <a:rPr lang="en-US" sz="2200" dirty="0"/>
              <a:t>The date of action must occur in less than 10 calendar days. (discharged due to violating program rules)</a:t>
            </a:r>
          </a:p>
          <a:p>
            <a:pPr lvl="2"/>
            <a:r>
              <a:rPr lang="en-US" dirty="0"/>
              <a:t>Please refer to Appeals and Grievance Technical Requirement for the full list of exceptions.</a:t>
            </a:r>
          </a:p>
          <a:p>
            <a:pPr lvl="1"/>
            <a:endParaRPr lang="en-US" dirty="0"/>
          </a:p>
          <a:p>
            <a:pPr lvl="1"/>
            <a:endParaRPr lang="en-US" dirty="0"/>
          </a:p>
          <a:p>
            <a:endParaRPr lang="en-US" sz="2000" b="1"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16" name="Audio 15">
            <a:hlinkClick r:id="" action="ppaction://media"/>
            <a:extLst>
              <a:ext uri="{FF2B5EF4-FFF2-40B4-BE49-F238E27FC236}">
                <a16:creationId xmlns:a16="http://schemas.microsoft.com/office/drawing/2014/main" id="{A9D07DF7-4DFD-377C-E4E9-AECBFD754A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89666589"/>
      </p:ext>
    </p:extLst>
  </p:cSld>
  <p:clrMapOvr>
    <a:masterClrMapping/>
  </p:clrMapOvr>
  <mc:AlternateContent xmlns:mc="http://schemas.openxmlformats.org/markup-compatibility/2006" xmlns:p14="http://schemas.microsoft.com/office/powerpoint/2010/main">
    <mc:Choice Requires="p14">
      <p:transition spd="slow" p14:dur="2000" advTm="29415"/>
    </mc:Choice>
    <mc:Fallback xmlns="">
      <p:transition spd="slow" advTm="2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56423"/>
          </a:xfrm>
        </p:spPr>
        <p:txBody>
          <a:bodyPr>
            <a:normAutofit fontScale="90000"/>
          </a:bodyPr>
          <a:lstStyle/>
          <a:p>
            <a:r>
              <a:rPr lang="en-US" dirty="0"/>
              <a:t>Denial (or limited authorization) </a:t>
            </a:r>
            <a:br>
              <a:rPr lang="en-US" dirty="0"/>
            </a:br>
            <a:br>
              <a:rPr lang="en-US" sz="2200" dirty="0"/>
            </a:br>
            <a:endParaRPr lang="en-US" sz="2200" dirty="0"/>
          </a:p>
        </p:txBody>
      </p:sp>
      <p:sp>
        <p:nvSpPr>
          <p:cNvPr id="3" name="Content Placeholder 2"/>
          <p:cNvSpPr>
            <a:spLocks noGrp="1"/>
          </p:cNvSpPr>
          <p:nvPr>
            <p:ph idx="1"/>
          </p:nvPr>
        </p:nvSpPr>
        <p:spPr>
          <a:xfrm>
            <a:off x="677334" y="1366023"/>
            <a:ext cx="8596668" cy="4675340"/>
          </a:xfrm>
        </p:spPr>
        <p:txBody>
          <a:bodyPr>
            <a:normAutofit fontScale="92500"/>
          </a:bodyPr>
          <a:lstStyle/>
          <a:p>
            <a:r>
              <a:rPr lang="en-US" sz="2000" dirty="0"/>
              <a:t>A Denial could occur when:  </a:t>
            </a:r>
            <a:r>
              <a:rPr lang="en-US" sz="1700" dirty="0"/>
              <a:t>(see definitions section)</a:t>
            </a:r>
          </a:p>
          <a:p>
            <a:pPr lvl="1"/>
            <a:r>
              <a:rPr lang="en-US" sz="1800" dirty="0"/>
              <a:t>The Beneficiary does not meet medical necessity for the requested service(s).</a:t>
            </a:r>
          </a:p>
          <a:p>
            <a:pPr lvl="1"/>
            <a:r>
              <a:rPr lang="en-US" sz="1800" dirty="0"/>
              <a:t>The Beneficiary does not meet Medicaid eligibility for services as a person with a serious mental illness, a person with a development disability, a child with a serious emotional disorder or a person with a substance use disorder. </a:t>
            </a:r>
          </a:p>
          <a:p>
            <a:pPr lvl="1"/>
            <a:r>
              <a:rPr lang="en-US" sz="1800" dirty="0"/>
              <a:t>Clinical documentation provided does not establish medical necessity. </a:t>
            </a:r>
          </a:p>
          <a:p>
            <a:pPr lvl="1"/>
            <a:r>
              <a:rPr lang="en-US" sz="1800" dirty="0">
                <a:ea typeface="Verdana" panose="020B0604030504040204" pitchFamily="34" charset="0"/>
              </a:rPr>
              <a:t>Other insurance or resources are available to meet the requested service (Medicaid is a payer of last resort).</a:t>
            </a:r>
          </a:p>
          <a:p>
            <a:pPr lvl="1"/>
            <a:r>
              <a:rPr lang="en-US" sz="1800" dirty="0">
                <a:ea typeface="Verdana" panose="020B0604030504040204" pitchFamily="34" charset="0"/>
              </a:rPr>
              <a:t>A duplication of service(s) is/are currently being provided.</a:t>
            </a:r>
          </a:p>
          <a:p>
            <a:pPr lvl="1"/>
            <a:r>
              <a:rPr lang="en-US" sz="1800" dirty="0">
                <a:ea typeface="Verdana" panose="020B0604030504040204" pitchFamily="34" charset="0"/>
              </a:rPr>
              <a:t>Residency – individual lives outside of county service area.</a:t>
            </a:r>
          </a:p>
          <a:p>
            <a:pPr lvl="1"/>
            <a:r>
              <a:rPr lang="en-US" sz="1800" dirty="0">
                <a:ea typeface="Verdana" panose="020B0604030504040204" pitchFamily="34" charset="0"/>
              </a:rPr>
              <a:t>The individual resides in a setting (institution) such as a jail, state hospital or a Child Caring Institution where the provider cannot provide services.</a:t>
            </a:r>
          </a:p>
          <a:p>
            <a:pPr lvl="1"/>
            <a:endParaRPr lang="en-US" sz="2000" dirty="0">
              <a:ea typeface="Verdana" panose="020B0604030504040204" pitchFamily="34" charset="0"/>
            </a:endParaRPr>
          </a:p>
          <a:p>
            <a:pPr lvl="1"/>
            <a:endParaRPr lang="en-US" sz="2000" dirty="0">
              <a:ea typeface="Verdana" panose="020B0604030504040204" pitchFamily="34" charset="0"/>
            </a:endParaRPr>
          </a:p>
          <a:p>
            <a:pPr lvl="1"/>
            <a:endParaRPr lang="en-US" sz="2000" dirty="0">
              <a:ea typeface="Verdana" panose="020B0604030504040204" pitchFamily="34" charset="0"/>
            </a:endParaRPr>
          </a:p>
          <a:p>
            <a:pPr lvl="1"/>
            <a:endParaRPr lang="en-US" sz="1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25" name="Audio 24">
            <a:hlinkClick r:id="" action="ppaction://media"/>
            <a:extLst>
              <a:ext uri="{FF2B5EF4-FFF2-40B4-BE49-F238E27FC236}">
                <a16:creationId xmlns:a16="http://schemas.microsoft.com/office/drawing/2014/main" id="{F9A284FB-9709-905A-0376-6944C8FDD2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9453309"/>
      </p:ext>
    </p:extLst>
  </p:cSld>
  <p:clrMapOvr>
    <a:masterClrMapping/>
  </p:clrMapOvr>
  <mc:AlternateContent xmlns:mc="http://schemas.openxmlformats.org/markup-compatibility/2006" xmlns:p14="http://schemas.microsoft.com/office/powerpoint/2010/main">
    <mc:Choice Requires="p14">
      <p:transition spd="slow" p14:dur="2000" advTm="54033"/>
    </mc:Choice>
    <mc:Fallback xmlns="">
      <p:transition spd="slow" advTm="5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15295</TotalTime>
  <Words>3744</Words>
  <Application>Microsoft Office PowerPoint</Application>
  <PresentationFormat>Widescreen</PresentationFormat>
  <Paragraphs>243</Paragraphs>
  <Slides>33</Slides>
  <Notes>7</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Trebuchet MS</vt:lpstr>
      <vt:lpstr>Wingdings 3</vt:lpstr>
      <vt:lpstr>Facet</vt:lpstr>
      <vt:lpstr>   Prepared by: Mid-State Health Network (MSHN)  Customer Service Committee (CSC) </vt:lpstr>
      <vt:lpstr>Training Overview</vt:lpstr>
      <vt:lpstr>Training Note (disclaimer)</vt:lpstr>
      <vt:lpstr>Adverse Benefit Determination:  </vt:lpstr>
      <vt:lpstr>Medicaid Due Process Rights</vt:lpstr>
      <vt:lpstr>Adverse Benefit Determination:  </vt:lpstr>
      <vt:lpstr>Adverse Benefit Determination:  </vt:lpstr>
      <vt:lpstr>Adverse Benefit Determination:  </vt:lpstr>
      <vt:lpstr>Denial (or limited authorization)   </vt:lpstr>
      <vt:lpstr>PowerPoint Presentation</vt:lpstr>
      <vt:lpstr>PowerPoint Presentation</vt:lpstr>
      <vt:lpstr>Delay   </vt:lpstr>
      <vt:lpstr>Reduction:  </vt:lpstr>
      <vt:lpstr>Suspension:  </vt:lpstr>
      <vt:lpstr>Termination:  </vt:lpstr>
      <vt:lpstr>PowerPoint Presentation</vt:lpstr>
      <vt:lpstr>Example  </vt:lpstr>
      <vt:lpstr>Example   </vt:lpstr>
      <vt:lpstr>Example  </vt:lpstr>
      <vt:lpstr>Example   </vt:lpstr>
      <vt:lpstr>Example   </vt:lpstr>
      <vt:lpstr>Example   </vt:lpstr>
      <vt:lpstr>Example  </vt:lpstr>
      <vt:lpstr>Examples   </vt:lpstr>
      <vt:lpstr>Example   </vt:lpstr>
      <vt:lpstr>Example   </vt:lpstr>
      <vt:lpstr>Definitions:</vt:lpstr>
      <vt:lpstr>Definitions:</vt:lpstr>
      <vt:lpstr>Definitions:</vt:lpstr>
      <vt:lpstr>Definitions:</vt:lpstr>
      <vt:lpstr>Definitions: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Substance Use Disorder Provider Meeting</dc:title>
  <dc:creator>Carolyn Watters</dc:creator>
  <cp:lastModifiedBy>Kim Zimmerman</cp:lastModifiedBy>
  <cp:revision>410</cp:revision>
  <cp:lastPrinted>2017-02-27T21:19:39Z</cp:lastPrinted>
  <dcterms:created xsi:type="dcterms:W3CDTF">2015-11-09T21:11:45Z</dcterms:created>
  <dcterms:modified xsi:type="dcterms:W3CDTF">2023-02-02T16:58:10Z</dcterms:modified>
  <cp:contentStatus/>
</cp:coreProperties>
</file>