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70"/>
  </p:notesMasterIdLst>
  <p:sldIdLst>
    <p:sldId id="648" r:id="rId2"/>
    <p:sldId id="649" r:id="rId3"/>
    <p:sldId id="305" r:id="rId4"/>
    <p:sldId id="454" r:id="rId5"/>
    <p:sldId id="659" r:id="rId6"/>
    <p:sldId id="799" r:id="rId7"/>
    <p:sldId id="804" r:id="rId8"/>
    <p:sldId id="709" r:id="rId9"/>
    <p:sldId id="818" r:id="rId10"/>
    <p:sldId id="827" r:id="rId11"/>
    <p:sldId id="819" r:id="rId12"/>
    <p:sldId id="828" r:id="rId13"/>
    <p:sldId id="670" r:id="rId14"/>
    <p:sldId id="256" r:id="rId15"/>
    <p:sldId id="510" r:id="rId16"/>
    <p:sldId id="512" r:id="rId17"/>
    <p:sldId id="445" r:id="rId18"/>
    <p:sldId id="260" r:id="rId19"/>
    <p:sldId id="514" r:id="rId20"/>
    <p:sldId id="257" r:id="rId21"/>
    <p:sldId id="261" r:id="rId22"/>
    <p:sldId id="265" r:id="rId23"/>
    <p:sldId id="842" r:id="rId24"/>
    <p:sldId id="267" r:id="rId25"/>
    <p:sldId id="843" r:id="rId26"/>
    <p:sldId id="268" r:id="rId27"/>
    <p:sldId id="517" r:id="rId28"/>
    <p:sldId id="844" r:id="rId29"/>
    <p:sldId id="661" r:id="rId30"/>
    <p:sldId id="717" r:id="rId31"/>
    <p:sldId id="820" r:id="rId32"/>
    <p:sldId id="829" r:id="rId33"/>
    <p:sldId id="721" r:id="rId34"/>
    <p:sldId id="822" r:id="rId35"/>
    <p:sldId id="823" r:id="rId36"/>
    <p:sldId id="824" r:id="rId37"/>
    <p:sldId id="825" r:id="rId38"/>
    <p:sldId id="826" r:id="rId39"/>
    <p:sldId id="722" r:id="rId40"/>
    <p:sldId id="814" r:id="rId41"/>
    <p:sldId id="813" r:id="rId42"/>
    <p:sldId id="835" r:id="rId43"/>
    <p:sldId id="810" r:id="rId44"/>
    <p:sldId id="830" r:id="rId45"/>
    <p:sldId id="845" r:id="rId46"/>
    <p:sldId id="836" r:id="rId47"/>
    <p:sldId id="833" r:id="rId48"/>
    <p:sldId id="655" r:id="rId49"/>
    <p:sldId id="657" r:id="rId50"/>
    <p:sldId id="658" r:id="rId51"/>
    <p:sldId id="685" r:id="rId52"/>
    <p:sldId id="837" r:id="rId53"/>
    <p:sldId id="831" r:id="rId54"/>
    <p:sldId id="838" r:id="rId55"/>
    <p:sldId id="839" r:id="rId56"/>
    <p:sldId id="815" r:id="rId57"/>
    <p:sldId id="812" r:id="rId58"/>
    <p:sldId id="817" r:id="rId59"/>
    <p:sldId id="623" r:id="rId60"/>
    <p:sldId id="277" r:id="rId61"/>
    <p:sldId id="840" r:id="rId62"/>
    <p:sldId id="841" r:id="rId63"/>
    <p:sldId id="264" r:id="rId64"/>
    <p:sldId id="275" r:id="rId65"/>
    <p:sldId id="272" r:id="rId66"/>
    <p:sldId id="274" r:id="rId67"/>
    <p:sldId id="269" r:id="rId68"/>
    <p:sldId id="271"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F73B-0668-DAE9-DDEB-03C0FEBD1225}" name="Joseph Sedlock" initials="JS" userId="S::joseph.sedlock@midstatehealthnetwork.org::007ab592-8aec-4e3e-b463-de425bbc9dda" providerId="AD"/>
  <p188:author id="{6C8CABED-C1DD-F462-B7B0-5DF098AE67B9}" name="Kathrine Flavin" initials="KF" userId="bUXTEK5cHVcAnqlGkk4jhevnE6b153OnIOm3ZbT0x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E39"/>
    <a:srgbClr val="38505B"/>
    <a:srgbClr val="2B3B43"/>
    <a:srgbClr val="F768D3"/>
    <a:srgbClr val="CC99FF"/>
    <a:srgbClr val="9BEB54"/>
    <a:srgbClr val="FA07BD"/>
    <a:srgbClr val="699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AD88C-F431-45A8-8716-7998CE73031C}" v="82" dt="2026-03-17T19:52:58.393"/>
    <p1510:client id="{682496F2-1316-469C-8E59-63501CAB2B2D}" v="35" dt="2026-03-17T20:05:26.385"/>
    <p1510:client id="{B440A8CD-9AD6-42C0-A112-895C7AD770CA}" v="590" dt="2026-03-17T16:59:32.224"/>
    <p1510:client id="{CCE760AE-9A41-4A33-9E77-450F405F3F32}" v="11" dt="2026-03-17T13:28:05.192"/>
    <p1510:client id="{E1C865DF-9B40-4A3D-834B-EFDB74A9F366}" v="16" dt="2026-03-18T19:20:23.106"/>
    <p1510:client id="{EB1B5F6B-FE5D-4F4A-B844-A4079E23E363}" v="18" dt="2026-03-18T20:01:45.222"/>
    <p1510:client id="{EE3DCD56-FD91-45EE-96B6-B1DEA8FAE1D6}" v="106" dt="2026-03-18T18:53:22.719"/>
    <p1510:client id="{F02441A6-029A-4961-A937-D7F01A5BA6DC}" v="53" dt="2026-03-19T13:24:09.3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18" autoAdjust="0"/>
    <p:restoredTop sz="95033" autoAdjust="0"/>
  </p:normalViewPr>
  <p:slideViewPr>
    <p:cSldViewPr snapToGrid="0">
      <p:cViewPr varScale="1">
        <p:scale>
          <a:sx n="74" d="100"/>
          <a:sy n="74"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Lehmann" userId="AhJgFDVAHk/2VYlmMJlkAI+2PND+gg6QrYD5XaXBhIM=" providerId="None" clId="Web-{7E21C1A1-FA40-4599-8BC4-FF90928A785A}"/>
    <pc:docChg chg="addSld modSld">
      <pc:chgData name="Stacey Lehmann" userId="AhJgFDVAHk/2VYlmMJlkAI+2PND+gg6QrYD5XaXBhIM=" providerId="None" clId="Web-{7E21C1A1-FA40-4599-8BC4-FF90928A785A}" dt="2026-03-05T20:29:05.728" v="69" actId="14100"/>
      <pc:docMkLst>
        <pc:docMk/>
      </pc:docMkLst>
      <pc:sldChg chg="modSp">
        <pc:chgData name="Stacey Lehmann" userId="AhJgFDVAHk/2VYlmMJlkAI+2PND+gg6QrYD5XaXBhIM=" providerId="None" clId="Web-{7E21C1A1-FA40-4599-8BC4-FF90928A785A}" dt="2026-03-05T20:20:42.876" v="29" actId="20577"/>
        <pc:sldMkLst>
          <pc:docMk/>
          <pc:sldMk cId="4028186274" sldId="818"/>
        </pc:sldMkLst>
        <pc:spChg chg="mod">
          <ac:chgData name="Stacey Lehmann" userId="AhJgFDVAHk/2VYlmMJlkAI+2PND+gg6QrYD5XaXBhIM=" providerId="None" clId="Web-{7E21C1A1-FA40-4599-8BC4-FF90928A785A}" dt="2026-03-05T20:20:42.876" v="29" actId="20577"/>
          <ac:spMkLst>
            <pc:docMk/>
            <pc:sldMk cId="4028186274" sldId="818"/>
            <ac:spMk id="3" creationId="{BAC8A66F-A45C-73F2-7E89-3C32973B460E}"/>
          </ac:spMkLst>
        </pc:spChg>
      </pc:sldChg>
      <pc:sldChg chg="modSp">
        <pc:chgData name="Stacey Lehmann" userId="AhJgFDVAHk/2VYlmMJlkAI+2PND+gg6QrYD5XaXBhIM=" providerId="None" clId="Web-{7E21C1A1-FA40-4599-8BC4-FF90928A785A}" dt="2026-03-05T20:21:52.158" v="32" actId="14100"/>
        <pc:sldMkLst>
          <pc:docMk/>
          <pc:sldMk cId="3058073409" sldId="819"/>
        </pc:sldMkLst>
        <pc:spChg chg="mod">
          <ac:chgData name="Stacey Lehmann" userId="AhJgFDVAHk/2VYlmMJlkAI+2PND+gg6QrYD5XaXBhIM=" providerId="None" clId="Web-{7E21C1A1-FA40-4599-8BC4-FF90928A785A}" dt="2026-03-05T20:21:52.158" v="32" actId="14100"/>
          <ac:spMkLst>
            <pc:docMk/>
            <pc:sldMk cId="3058073409" sldId="819"/>
            <ac:spMk id="2" creationId="{735DF8A1-7A17-99BF-3F02-A309C24BEF92}"/>
          </ac:spMkLst>
        </pc:spChg>
      </pc:sldChg>
      <pc:sldChg chg="modSp">
        <pc:chgData name="Stacey Lehmann" userId="AhJgFDVAHk/2VYlmMJlkAI+2PND+gg6QrYD5XaXBhIM=" providerId="None" clId="Web-{7E21C1A1-FA40-4599-8BC4-FF90928A785A}" dt="2026-03-05T20:29:05.728" v="69" actId="14100"/>
        <pc:sldMkLst>
          <pc:docMk/>
          <pc:sldMk cId="3283682033" sldId="827"/>
        </pc:sldMkLst>
        <pc:spChg chg="mod">
          <ac:chgData name="Stacey Lehmann" userId="AhJgFDVAHk/2VYlmMJlkAI+2PND+gg6QrYD5XaXBhIM=" providerId="None" clId="Web-{7E21C1A1-FA40-4599-8BC4-FF90928A785A}" dt="2026-03-05T20:29:05.728" v="69" actId="14100"/>
          <ac:spMkLst>
            <pc:docMk/>
            <pc:sldMk cId="3283682033" sldId="827"/>
            <ac:spMk id="3" creationId="{9F1E9D29-402B-AF14-8A64-E6DDD4005E7A}"/>
          </ac:spMkLst>
        </pc:spChg>
      </pc:sldChg>
      <pc:sldChg chg="addSp modSp new">
        <pc:chgData name="Stacey Lehmann" userId="AhJgFDVAHk/2VYlmMJlkAI+2PND+gg6QrYD5XaXBhIM=" providerId="None" clId="Web-{7E21C1A1-FA40-4599-8BC4-FF90928A785A}" dt="2026-03-05T20:27:20.275" v="66" actId="20577"/>
        <pc:sldMkLst>
          <pc:docMk/>
          <pc:sldMk cId="857955495" sldId="828"/>
        </pc:sldMkLst>
        <pc:spChg chg="mod">
          <ac:chgData name="Stacey Lehmann" userId="AhJgFDVAHk/2VYlmMJlkAI+2PND+gg6QrYD5XaXBhIM=" providerId="None" clId="Web-{7E21C1A1-FA40-4599-8BC4-FF90928A785A}" dt="2026-03-05T20:25:47.603" v="58" actId="14100"/>
          <ac:spMkLst>
            <pc:docMk/>
            <pc:sldMk cId="857955495" sldId="828"/>
            <ac:spMk id="2" creationId="{8BDD8BAE-B44E-8DF7-E85D-C561CBCCCD30}"/>
          </ac:spMkLst>
        </pc:spChg>
        <pc:spChg chg="mod">
          <ac:chgData name="Stacey Lehmann" userId="AhJgFDVAHk/2VYlmMJlkAI+2PND+gg6QrYD5XaXBhIM=" providerId="None" clId="Web-{7E21C1A1-FA40-4599-8BC4-FF90928A785A}" dt="2026-03-05T20:27:20.275" v="66" actId="20577"/>
          <ac:spMkLst>
            <pc:docMk/>
            <pc:sldMk cId="857955495" sldId="828"/>
            <ac:spMk id="3" creationId="{407E33EA-5EA7-53C5-A9E6-FCB0C8932D7C}"/>
          </ac:spMkLst>
        </pc:spChg>
        <pc:picChg chg="add">
          <ac:chgData name="Stacey Lehmann" userId="AhJgFDVAHk/2VYlmMJlkAI+2PND+gg6QrYD5XaXBhIM=" providerId="None" clId="Web-{7E21C1A1-FA40-4599-8BC4-FF90928A785A}" dt="2026-03-05T20:21:44.704" v="31"/>
          <ac:picMkLst>
            <pc:docMk/>
            <pc:sldMk cId="857955495" sldId="828"/>
            <ac:picMk id="5" creationId="{099B0E83-5A58-8794-C648-2C5B3813FD18}"/>
          </ac:picMkLst>
        </pc:picChg>
      </pc:sldChg>
    </pc:docChg>
  </pc:docChgLst>
  <pc:docChgLst>
    <pc:chgData name="Stacey Lehmann" userId="AhJgFDVAHk/2VYlmMJlkAI+2PND+gg6QrYD5XaXBhIM=" providerId="None" clId="Web-{994C59F1-CB15-4504-A9FC-99BC58F0B79E}"/>
    <pc:docChg chg="addSld modSld">
      <pc:chgData name="Stacey Lehmann" userId="AhJgFDVAHk/2VYlmMJlkAI+2PND+gg6QrYD5XaXBhIM=" providerId="None" clId="Web-{994C59F1-CB15-4504-A9FC-99BC58F0B79E}" dt="2026-02-26T19:21:32.225" v="101"/>
      <pc:docMkLst>
        <pc:docMk/>
      </pc:docMkLst>
      <pc:sldChg chg="addSp modSp new">
        <pc:chgData name="Stacey Lehmann" userId="AhJgFDVAHk/2VYlmMJlkAI+2PND+gg6QrYD5XaXBhIM=" providerId="None" clId="Web-{994C59F1-CB15-4504-A9FC-99BC58F0B79E}" dt="2026-02-26T19:21:32.225" v="101"/>
        <pc:sldMkLst>
          <pc:docMk/>
          <pc:sldMk cId="3283682033" sldId="827"/>
        </pc:sldMkLst>
        <pc:spChg chg="mod">
          <ac:chgData name="Stacey Lehmann" userId="AhJgFDVAHk/2VYlmMJlkAI+2PND+gg6QrYD5XaXBhIM=" providerId="None" clId="Web-{994C59F1-CB15-4504-A9FC-99BC58F0B79E}" dt="2026-02-26T19:11:37.453" v="20" actId="20577"/>
          <ac:spMkLst>
            <pc:docMk/>
            <pc:sldMk cId="3283682033" sldId="827"/>
            <ac:spMk id="2" creationId="{BE8B8F76-E1C7-5798-D3EF-B740F1E3A25E}"/>
          </ac:spMkLst>
        </pc:spChg>
        <pc:spChg chg="mod">
          <ac:chgData name="Stacey Lehmann" userId="AhJgFDVAHk/2VYlmMJlkAI+2PND+gg6QrYD5XaXBhIM=" providerId="None" clId="Web-{994C59F1-CB15-4504-A9FC-99BC58F0B79E}" dt="2026-02-26T19:20:41.475" v="100" actId="20577"/>
          <ac:spMkLst>
            <pc:docMk/>
            <pc:sldMk cId="3283682033" sldId="827"/>
            <ac:spMk id="3" creationId="{9F1E9D29-402B-AF14-8A64-E6DDD4005E7A}"/>
          </ac:spMkLst>
        </pc:spChg>
        <pc:picChg chg="add">
          <ac:chgData name="Stacey Lehmann" userId="AhJgFDVAHk/2VYlmMJlkAI+2PND+gg6QrYD5XaXBhIM=" providerId="None" clId="Web-{994C59F1-CB15-4504-A9FC-99BC58F0B79E}" dt="2026-02-26T19:21:32.225" v="101"/>
          <ac:picMkLst>
            <pc:docMk/>
            <pc:sldMk cId="3283682033" sldId="827"/>
            <ac:picMk id="5" creationId="{F968D1F8-D038-0313-41B1-02D3D40C3641}"/>
          </ac:picMkLst>
        </pc:picChg>
      </pc:sldChg>
    </pc:docChg>
  </pc:docChgLst>
  <pc:docChgLst>
    <pc:chgData name="Kathrine Flavin" userId="bUXTEK5cHVcAnqlGkk4jhevnE6b153OnIOm3ZbT0xrs=" providerId="None" clId="Web-{BED9787A-4014-4511-9B72-4FCBA5F2F969}"/>
    <pc:docChg chg="delSld modSld">
      <pc:chgData name="Kathrine Flavin" userId="bUXTEK5cHVcAnqlGkk4jhevnE6b153OnIOm3ZbT0xrs=" providerId="None" clId="Web-{BED9787A-4014-4511-9B72-4FCBA5F2F969}" dt="2026-03-17T13:14:11.897" v="13" actId="20577"/>
      <pc:docMkLst>
        <pc:docMk/>
      </pc:docMkLst>
      <pc:sldChg chg="modSp">
        <pc:chgData name="Kathrine Flavin" userId="bUXTEK5cHVcAnqlGkk4jhevnE6b153OnIOm3ZbT0xrs=" providerId="None" clId="Web-{BED9787A-4014-4511-9B72-4FCBA5F2F969}" dt="2026-03-17T13:10:33.240" v="1" actId="20577"/>
        <pc:sldMkLst>
          <pc:docMk/>
          <pc:sldMk cId="3449202890" sldId="721"/>
        </pc:sldMkLst>
        <pc:spChg chg="mod">
          <ac:chgData name="Kathrine Flavin" userId="bUXTEK5cHVcAnqlGkk4jhevnE6b153OnIOm3ZbT0xrs=" providerId="None" clId="Web-{BED9787A-4014-4511-9B72-4FCBA5F2F969}" dt="2026-03-17T13:10:33.240" v="1" actId="20577"/>
          <ac:spMkLst>
            <pc:docMk/>
            <pc:sldMk cId="3449202890" sldId="721"/>
            <ac:spMk id="2" creationId="{2CCE5EAF-B983-0B07-C4DA-72D92CC59E08}"/>
          </ac:spMkLst>
        </pc:spChg>
      </pc:sldChg>
      <pc:sldChg chg="modSp">
        <pc:chgData name="Kathrine Flavin" userId="bUXTEK5cHVcAnqlGkk4jhevnE6b153OnIOm3ZbT0xrs=" providerId="None" clId="Web-{BED9787A-4014-4511-9B72-4FCBA5F2F969}" dt="2026-03-17T13:13:40.757" v="11" actId="20577"/>
        <pc:sldMkLst>
          <pc:docMk/>
          <pc:sldMk cId="3099998308" sldId="810"/>
        </pc:sldMkLst>
        <pc:spChg chg="mod">
          <ac:chgData name="Kathrine Flavin" userId="bUXTEK5cHVcAnqlGkk4jhevnE6b153OnIOm3ZbT0xrs=" providerId="None" clId="Web-{BED9787A-4014-4511-9B72-4FCBA5F2F969}" dt="2026-03-17T13:13:40.757" v="11" actId="20577"/>
          <ac:spMkLst>
            <pc:docMk/>
            <pc:sldMk cId="3099998308" sldId="810"/>
            <ac:spMk id="2" creationId="{FE359AE2-A865-D886-6445-064B4813301E}"/>
          </ac:spMkLst>
        </pc:spChg>
      </pc:sldChg>
      <pc:sldChg chg="modSp">
        <pc:chgData name="Kathrine Flavin" userId="bUXTEK5cHVcAnqlGkk4jhevnE6b153OnIOm3ZbT0xrs=" providerId="None" clId="Web-{BED9787A-4014-4511-9B72-4FCBA5F2F969}" dt="2026-03-17T13:10:45.162" v="2" actId="20577"/>
        <pc:sldMkLst>
          <pc:docMk/>
          <pc:sldMk cId="814656446" sldId="814"/>
        </pc:sldMkLst>
        <pc:spChg chg="mod">
          <ac:chgData name="Kathrine Flavin" userId="bUXTEK5cHVcAnqlGkk4jhevnE6b153OnIOm3ZbT0xrs=" providerId="None" clId="Web-{BED9787A-4014-4511-9B72-4FCBA5F2F969}" dt="2026-03-17T13:10:45.162" v="2" actId="20577"/>
          <ac:spMkLst>
            <pc:docMk/>
            <pc:sldMk cId="814656446" sldId="814"/>
            <ac:spMk id="2" creationId="{DC4DECF9-303E-A0E7-5B32-9EC4A24A9940}"/>
          </ac:spMkLst>
        </pc:spChg>
      </pc:sldChg>
      <pc:sldChg chg="modSp">
        <pc:chgData name="Kathrine Flavin" userId="bUXTEK5cHVcAnqlGkk4jhevnE6b153OnIOm3ZbT0xrs=" providerId="None" clId="Web-{BED9787A-4014-4511-9B72-4FCBA5F2F969}" dt="2026-03-17T13:11:36.350" v="6" actId="20577"/>
        <pc:sldMkLst>
          <pc:docMk/>
          <pc:sldMk cId="597673161" sldId="815"/>
        </pc:sldMkLst>
        <pc:spChg chg="mod">
          <ac:chgData name="Kathrine Flavin" userId="bUXTEK5cHVcAnqlGkk4jhevnE6b153OnIOm3ZbT0xrs=" providerId="None" clId="Web-{BED9787A-4014-4511-9B72-4FCBA5F2F969}" dt="2026-03-17T13:11:36.350" v="6" actId="20577"/>
          <ac:spMkLst>
            <pc:docMk/>
            <pc:sldMk cId="597673161" sldId="815"/>
            <ac:spMk id="2" creationId="{A711F177-6893-77D7-97C1-67FC7E75B5DA}"/>
          </ac:spMkLst>
        </pc:spChg>
      </pc:sldChg>
      <pc:sldChg chg="modSp">
        <pc:chgData name="Kathrine Flavin" userId="bUXTEK5cHVcAnqlGkk4jhevnE6b153OnIOm3ZbT0xrs=" providerId="None" clId="Web-{BED9787A-4014-4511-9B72-4FCBA5F2F969}" dt="2026-03-17T13:13:01.241" v="8" actId="20577"/>
        <pc:sldMkLst>
          <pc:docMk/>
          <pc:sldMk cId="4190549172" sldId="820"/>
        </pc:sldMkLst>
        <pc:spChg chg="mod">
          <ac:chgData name="Kathrine Flavin" userId="bUXTEK5cHVcAnqlGkk4jhevnE6b153OnIOm3ZbT0xrs=" providerId="None" clId="Web-{BED9787A-4014-4511-9B72-4FCBA5F2F969}" dt="2026-03-17T13:13:01.241" v="8" actId="20577"/>
          <ac:spMkLst>
            <pc:docMk/>
            <pc:sldMk cId="4190549172" sldId="820"/>
            <ac:spMk id="2" creationId="{9BDD1C56-B3D0-3A9B-21B2-B31232722BDB}"/>
          </ac:spMkLst>
        </pc:spChg>
      </pc:sldChg>
      <pc:sldChg chg="modSp">
        <pc:chgData name="Kathrine Flavin" userId="bUXTEK5cHVcAnqlGkk4jhevnE6b153OnIOm3ZbT0xrs=" providerId="None" clId="Web-{BED9787A-4014-4511-9B72-4FCBA5F2F969}" dt="2026-03-17T13:14:11.897" v="13" actId="20577"/>
        <pc:sldMkLst>
          <pc:docMk/>
          <pc:sldMk cId="3658603840" sldId="831"/>
        </pc:sldMkLst>
        <pc:spChg chg="mod">
          <ac:chgData name="Kathrine Flavin" userId="bUXTEK5cHVcAnqlGkk4jhevnE6b153OnIOm3ZbT0xrs=" providerId="None" clId="Web-{BED9787A-4014-4511-9B72-4FCBA5F2F969}" dt="2026-03-17T13:14:11.897" v="13" actId="20577"/>
          <ac:spMkLst>
            <pc:docMk/>
            <pc:sldMk cId="3658603840" sldId="831"/>
            <ac:spMk id="2" creationId="{EDE9DC31-B97B-1D25-D698-623C35CF676E}"/>
          </ac:spMkLst>
        </pc:spChg>
      </pc:sldChg>
      <pc:sldChg chg="modSp">
        <pc:chgData name="Kathrine Flavin" userId="bUXTEK5cHVcAnqlGkk4jhevnE6b153OnIOm3ZbT0xrs=" providerId="None" clId="Web-{BED9787A-4014-4511-9B72-4FCBA5F2F969}" dt="2026-03-17T13:11:08.021" v="4" actId="20577"/>
        <pc:sldMkLst>
          <pc:docMk/>
          <pc:sldMk cId="431149111" sldId="833"/>
        </pc:sldMkLst>
        <pc:spChg chg="mod">
          <ac:chgData name="Kathrine Flavin" userId="bUXTEK5cHVcAnqlGkk4jhevnE6b153OnIOm3ZbT0xrs=" providerId="None" clId="Web-{BED9787A-4014-4511-9B72-4FCBA5F2F969}" dt="2026-03-17T13:11:08.021" v="4" actId="20577"/>
          <ac:spMkLst>
            <pc:docMk/>
            <pc:sldMk cId="431149111" sldId="833"/>
            <ac:spMk id="2" creationId="{3595E0F9-9CD1-6F3A-A561-1F4A55729F32}"/>
          </ac:spMkLst>
        </pc:spChg>
      </pc:sldChg>
    </pc:docChg>
  </pc:docChgLst>
  <pc:docChgLst>
    <pc:chgData name="Tammy Foster" userId="aq4p0KFFSmaAb7CleqxlB81LBYd1/MGA0O4Wikmh+f0=" providerId="None" clId="Web-{EB1B5F6B-FE5D-4F4A-B844-A4079E23E363}"/>
    <pc:docChg chg="modSld">
      <pc:chgData name="Tammy Foster" userId="aq4p0KFFSmaAb7CleqxlB81LBYd1/MGA0O4Wikmh+f0=" providerId="None" clId="Web-{EB1B5F6B-FE5D-4F4A-B844-A4079E23E363}" dt="2026-03-18T20:01:45.222" v="10" actId="20577"/>
      <pc:docMkLst>
        <pc:docMk/>
      </pc:docMkLst>
      <pc:sldChg chg="modSp">
        <pc:chgData name="Tammy Foster" userId="aq4p0KFFSmaAb7CleqxlB81LBYd1/MGA0O4Wikmh+f0=" providerId="None" clId="Web-{EB1B5F6B-FE5D-4F4A-B844-A4079E23E363}" dt="2026-03-18T20:01:45.222" v="10" actId="20577"/>
        <pc:sldMkLst>
          <pc:docMk/>
          <pc:sldMk cId="1497747981" sldId="812"/>
        </pc:sldMkLst>
        <pc:spChg chg="mod">
          <ac:chgData name="Tammy Foster" userId="aq4p0KFFSmaAb7CleqxlB81LBYd1/MGA0O4Wikmh+f0=" providerId="None" clId="Web-{EB1B5F6B-FE5D-4F4A-B844-A4079E23E363}" dt="2026-03-18T20:01:45.222" v="10" actId="20577"/>
          <ac:spMkLst>
            <pc:docMk/>
            <pc:sldMk cId="1497747981" sldId="812"/>
            <ac:spMk id="2" creationId="{FA7A9583-0659-7011-46F9-F54E5B65BA70}"/>
          </ac:spMkLst>
        </pc:spChg>
      </pc:sldChg>
    </pc:docChg>
  </pc:docChgLst>
  <pc:docChgLst>
    <pc:chgData name="Tammy Foster" userId="aq4p0KFFSmaAb7CleqxlB81LBYd1/MGA0O4Wikmh+f0=" providerId="None" clId="Web-{40C91CF3-E6F8-4002-86AE-EAF7BB98EFB7}"/>
    <pc:docChg chg="modSld">
      <pc:chgData name="Tammy Foster" userId="aq4p0KFFSmaAb7CleqxlB81LBYd1/MGA0O4Wikmh+f0=" providerId="None" clId="Web-{40C91CF3-E6F8-4002-86AE-EAF7BB98EFB7}" dt="2026-03-17T12:25:35.107" v="31" actId="20577"/>
      <pc:docMkLst>
        <pc:docMk/>
      </pc:docMkLst>
      <pc:sldChg chg="modSp">
        <pc:chgData name="Tammy Foster" userId="aq4p0KFFSmaAb7CleqxlB81LBYd1/MGA0O4Wikmh+f0=" providerId="None" clId="Web-{40C91CF3-E6F8-4002-86AE-EAF7BB98EFB7}" dt="2026-03-17T12:25:35.107" v="31" actId="20577"/>
        <pc:sldMkLst>
          <pc:docMk/>
          <pc:sldMk cId="529657582" sldId="817"/>
        </pc:sldMkLst>
        <pc:spChg chg="mod">
          <ac:chgData name="Tammy Foster" userId="aq4p0KFFSmaAb7CleqxlB81LBYd1/MGA0O4Wikmh+f0=" providerId="None" clId="Web-{40C91CF3-E6F8-4002-86AE-EAF7BB98EFB7}" dt="2026-03-17T12:25:35.107" v="31" actId="20577"/>
          <ac:spMkLst>
            <pc:docMk/>
            <pc:sldMk cId="529657582" sldId="817"/>
            <ac:spMk id="2" creationId="{DF17AA8A-28F9-B526-F657-31467F4FF7A3}"/>
          </ac:spMkLst>
        </pc:spChg>
      </pc:sldChg>
    </pc:docChg>
  </pc:docChgLst>
  <pc:docChgLst>
    <pc:chgData name="Sherrie Donnelly" userId="JquVIkks31WialWPPZhveQVQy2jQ08Oezu+5annt3FE=" providerId="None" clId="Web-{007861AE-A7BB-4E7E-881D-9DCA0B5581ED}"/>
    <pc:docChg chg="modSld">
      <pc:chgData name="Sherrie Donnelly" userId="JquVIkks31WialWPPZhveQVQy2jQ08Oezu+5annt3FE=" providerId="None" clId="Web-{007861AE-A7BB-4E7E-881D-9DCA0B5581ED}" dt="2026-03-02T15:24:26.046" v="20" actId="20577"/>
      <pc:docMkLst>
        <pc:docMk/>
      </pc:docMkLst>
      <pc:sldChg chg="modSp">
        <pc:chgData name="Sherrie Donnelly" userId="JquVIkks31WialWPPZhveQVQy2jQ08Oezu+5annt3FE=" providerId="None" clId="Web-{007861AE-A7BB-4E7E-881D-9DCA0B5581ED}" dt="2026-03-02T15:24:26.046" v="20" actId="20577"/>
        <pc:sldMkLst>
          <pc:docMk/>
          <pc:sldMk cId="2571975815" sldId="305"/>
        </pc:sldMkLst>
        <pc:spChg chg="mod">
          <ac:chgData name="Sherrie Donnelly" userId="JquVIkks31WialWPPZhveQVQy2jQ08Oezu+5annt3FE=" providerId="None" clId="Web-{007861AE-A7BB-4E7E-881D-9DCA0B5581ED}" dt="2026-03-02T15:24:26.046" v="20" actId="20577"/>
          <ac:spMkLst>
            <pc:docMk/>
            <pc:sldMk cId="2571975815" sldId="305"/>
            <ac:spMk id="3" creationId="{FD89CF5D-8E92-C216-AD42-C67091095366}"/>
          </ac:spMkLst>
        </pc:spChg>
      </pc:sldChg>
    </pc:docChg>
  </pc:docChgLst>
  <pc:docChgLst>
    <pc:chgData name="Sarah Andreotti" userId="TLNydcS7VzGNHs5DEn7Tm8G8j4YX/xoFplrXrTIor4Q=" providerId="None" clId="Web-{25EB37BC-79DD-4DED-9A81-9D1188FBC173}"/>
    <pc:docChg chg="modSld">
      <pc:chgData name="Sarah Andreotti" userId="TLNydcS7VzGNHs5DEn7Tm8G8j4YX/xoFplrXrTIor4Q=" providerId="None" clId="Web-{25EB37BC-79DD-4DED-9A81-9D1188FBC173}" dt="2026-03-02T14:27:33.924" v="14" actId="20577"/>
      <pc:docMkLst>
        <pc:docMk/>
      </pc:docMkLst>
      <pc:sldChg chg="modSp">
        <pc:chgData name="Sarah Andreotti" userId="TLNydcS7VzGNHs5DEn7Tm8G8j4YX/xoFplrXrTIor4Q=" providerId="None" clId="Web-{25EB37BC-79DD-4DED-9A81-9D1188FBC173}" dt="2026-03-02T14:27:33.924" v="14" actId="20577"/>
        <pc:sldMkLst>
          <pc:docMk/>
          <pc:sldMk cId="2571975815" sldId="305"/>
        </pc:sldMkLst>
        <pc:spChg chg="mod">
          <ac:chgData name="Sarah Andreotti" userId="TLNydcS7VzGNHs5DEn7Tm8G8j4YX/xoFplrXrTIor4Q=" providerId="None" clId="Web-{25EB37BC-79DD-4DED-9A81-9D1188FBC173}" dt="2026-03-02T14:27:33.924" v="14" actId="20577"/>
          <ac:spMkLst>
            <pc:docMk/>
            <pc:sldMk cId="2571975815" sldId="305"/>
            <ac:spMk id="3" creationId="{FD89CF5D-8E92-C216-AD42-C67091095366}"/>
          </ac:spMkLst>
        </pc:spChg>
      </pc:sldChg>
    </pc:docChg>
  </pc:docChgLst>
  <pc:docChgLst>
    <pc:chgData name="Trisha Thrush" userId="ANP1nbPt/GjnpdkQVIZ2gTOAmAk6cqsJftlgx7EUsjc=" providerId="None" clId="Web-{682496F2-1316-469C-8E59-63501CAB2B2D}"/>
    <pc:docChg chg="delSld modSld">
      <pc:chgData name="Trisha Thrush" userId="ANP1nbPt/GjnpdkQVIZ2gTOAmAk6cqsJftlgx7EUsjc=" providerId="None" clId="Web-{682496F2-1316-469C-8E59-63501CAB2B2D}" dt="2026-03-17T20:05:26.385" v="32" actId="14100"/>
      <pc:docMkLst>
        <pc:docMk/>
      </pc:docMkLst>
      <pc:sldChg chg="modSp">
        <pc:chgData name="Trisha Thrush" userId="ANP1nbPt/GjnpdkQVIZ2gTOAmAk6cqsJftlgx7EUsjc=" providerId="None" clId="Web-{682496F2-1316-469C-8E59-63501CAB2B2D}" dt="2026-03-17T20:05:26.385" v="32" actId="14100"/>
        <pc:sldMkLst>
          <pc:docMk/>
          <pc:sldMk cId="2094784597" sldId="655"/>
        </pc:sldMkLst>
        <pc:spChg chg="mod">
          <ac:chgData name="Trisha Thrush" userId="ANP1nbPt/GjnpdkQVIZ2gTOAmAk6cqsJftlgx7EUsjc=" providerId="None" clId="Web-{682496F2-1316-469C-8E59-63501CAB2B2D}" dt="2026-03-17T20:05:26.385" v="32" actId="14100"/>
          <ac:spMkLst>
            <pc:docMk/>
            <pc:sldMk cId="2094784597" sldId="655"/>
            <ac:spMk id="3" creationId="{80194F66-D03B-B2EB-0965-D58F5B02218C}"/>
          </ac:spMkLst>
        </pc:spChg>
      </pc:sldChg>
      <pc:sldChg chg="modSp">
        <pc:chgData name="Trisha Thrush" userId="ANP1nbPt/GjnpdkQVIZ2gTOAmAk6cqsJftlgx7EUsjc=" providerId="None" clId="Web-{682496F2-1316-469C-8E59-63501CAB2B2D}" dt="2026-03-17T20:03:13.194" v="26" actId="20577"/>
        <pc:sldMkLst>
          <pc:docMk/>
          <pc:sldMk cId="2130734943" sldId="657"/>
        </pc:sldMkLst>
        <pc:spChg chg="mod">
          <ac:chgData name="Trisha Thrush" userId="ANP1nbPt/GjnpdkQVIZ2gTOAmAk6cqsJftlgx7EUsjc=" providerId="None" clId="Web-{682496F2-1316-469C-8E59-63501CAB2B2D}" dt="2026-03-17T20:03:13.194" v="26" actId="20577"/>
          <ac:spMkLst>
            <pc:docMk/>
            <pc:sldMk cId="2130734943" sldId="657"/>
            <ac:spMk id="3" creationId="{8326C27E-E4FC-79D7-28AB-99AC92821A2E}"/>
          </ac:spMkLst>
        </pc:spChg>
      </pc:sldChg>
      <pc:sldChg chg="modSp">
        <pc:chgData name="Trisha Thrush" userId="ANP1nbPt/GjnpdkQVIZ2gTOAmAk6cqsJftlgx7EUsjc=" providerId="None" clId="Web-{682496F2-1316-469C-8E59-63501CAB2B2D}" dt="2026-03-17T20:03:36.023" v="29" actId="20577"/>
        <pc:sldMkLst>
          <pc:docMk/>
          <pc:sldMk cId="3185864886" sldId="658"/>
        </pc:sldMkLst>
        <pc:spChg chg="mod">
          <ac:chgData name="Trisha Thrush" userId="ANP1nbPt/GjnpdkQVIZ2gTOAmAk6cqsJftlgx7EUsjc=" providerId="None" clId="Web-{682496F2-1316-469C-8E59-63501CAB2B2D}" dt="2026-03-17T20:03:36.023" v="29" actId="20577"/>
          <ac:spMkLst>
            <pc:docMk/>
            <pc:sldMk cId="3185864886" sldId="658"/>
            <ac:spMk id="3" creationId="{374AB810-E344-323D-3ED0-3DD5322734E6}"/>
          </ac:spMkLst>
        </pc:spChg>
      </pc:sldChg>
    </pc:docChg>
  </pc:docChgLst>
  <pc:docChgLst>
    <pc:chgData name="Trisha Thrush" userId="ANP1nbPt/GjnpdkQVIZ2gTOAmAk6cqsJftlgx7EUsjc=" providerId="None" clId="Web-{EE3DCD56-FD91-45EE-96B6-B1DEA8FAE1D6}"/>
    <pc:docChg chg="addSld modSld">
      <pc:chgData name="Trisha Thrush" userId="ANP1nbPt/GjnpdkQVIZ2gTOAmAk6cqsJftlgx7EUsjc=" providerId="None" clId="Web-{EE3DCD56-FD91-45EE-96B6-B1DEA8FAE1D6}" dt="2026-03-18T18:53:22.719" v="104" actId="1076"/>
      <pc:docMkLst>
        <pc:docMk/>
      </pc:docMkLst>
      <pc:sldChg chg="modSp">
        <pc:chgData name="Trisha Thrush" userId="ANP1nbPt/GjnpdkQVIZ2gTOAmAk6cqsJftlgx7EUsjc=" providerId="None" clId="Web-{EE3DCD56-FD91-45EE-96B6-B1DEA8FAE1D6}" dt="2026-03-18T17:48:15.435" v="24" actId="1076"/>
        <pc:sldMkLst>
          <pc:docMk/>
          <pc:sldMk cId="0" sldId="256"/>
        </pc:sldMkLst>
        <pc:spChg chg="mod">
          <ac:chgData name="Trisha Thrush" userId="ANP1nbPt/GjnpdkQVIZ2gTOAmAk6cqsJftlgx7EUsjc=" providerId="None" clId="Web-{EE3DCD56-FD91-45EE-96B6-B1DEA8FAE1D6}" dt="2026-03-18T17:48:15.435" v="24" actId="1076"/>
          <ac:spMkLst>
            <pc:docMk/>
            <pc:sldMk cId="0" sldId="256"/>
            <ac:spMk id="3" creationId="{00000000-0000-0000-0000-000000000000}"/>
          </ac:spMkLst>
        </pc:spChg>
        <pc:spChg chg="mod">
          <ac:chgData name="Trisha Thrush" userId="ANP1nbPt/GjnpdkQVIZ2gTOAmAk6cqsJftlgx7EUsjc=" providerId="None" clId="Web-{EE3DCD56-FD91-45EE-96B6-B1DEA8FAE1D6}" dt="2026-03-18T17:48:04.528" v="22"/>
          <ac:spMkLst>
            <pc:docMk/>
            <pc:sldMk cId="0" sldId="256"/>
            <ac:spMk id="4" creationId="{00000000-0000-0000-0000-000000000000}"/>
          </ac:spMkLst>
        </pc:spChg>
        <pc:picChg chg="mod">
          <ac:chgData name="Trisha Thrush" userId="ANP1nbPt/GjnpdkQVIZ2gTOAmAk6cqsJftlgx7EUsjc=" providerId="None" clId="Web-{EE3DCD56-FD91-45EE-96B6-B1DEA8FAE1D6}" dt="2026-03-18T17:47:14.493" v="20" actId="1076"/>
          <ac:picMkLst>
            <pc:docMk/>
            <pc:sldMk cId="0" sldId="256"/>
            <ac:picMk id="9" creationId="{00000000-0000-0000-0000-000000000000}"/>
          </ac:picMkLst>
        </pc:picChg>
      </pc:sldChg>
      <pc:sldChg chg="modSp">
        <pc:chgData name="Trisha Thrush" userId="ANP1nbPt/GjnpdkQVIZ2gTOAmAk6cqsJftlgx7EUsjc=" providerId="None" clId="Web-{EE3DCD56-FD91-45EE-96B6-B1DEA8FAE1D6}" dt="2026-03-18T18:53:17.422" v="103" actId="1076"/>
        <pc:sldMkLst>
          <pc:docMk/>
          <pc:sldMk cId="2094784597" sldId="655"/>
        </pc:sldMkLst>
        <pc:spChg chg="mod">
          <ac:chgData name="Trisha Thrush" userId="ANP1nbPt/GjnpdkQVIZ2gTOAmAk6cqsJftlgx7EUsjc=" providerId="None" clId="Web-{EE3DCD56-FD91-45EE-96B6-B1DEA8FAE1D6}" dt="2026-03-18T18:53:15.094" v="102" actId="1076"/>
          <ac:spMkLst>
            <pc:docMk/>
            <pc:sldMk cId="2094784597" sldId="655"/>
            <ac:spMk id="2" creationId="{B8E53781-6C88-459B-66BA-057F9BD8F5B0}"/>
          </ac:spMkLst>
        </pc:spChg>
        <pc:spChg chg="mod">
          <ac:chgData name="Trisha Thrush" userId="ANP1nbPt/GjnpdkQVIZ2gTOAmAk6cqsJftlgx7EUsjc=" providerId="None" clId="Web-{EE3DCD56-FD91-45EE-96B6-B1DEA8FAE1D6}" dt="2026-03-18T18:53:17.422" v="103" actId="1076"/>
          <ac:spMkLst>
            <pc:docMk/>
            <pc:sldMk cId="2094784597" sldId="655"/>
            <ac:spMk id="3" creationId="{80194F66-D03B-B2EB-0965-D58F5B02218C}"/>
          </ac:spMkLst>
        </pc:spChg>
      </pc:sldChg>
      <pc:sldChg chg="modSp">
        <pc:chgData name="Trisha Thrush" userId="ANP1nbPt/GjnpdkQVIZ2gTOAmAk6cqsJftlgx7EUsjc=" providerId="None" clId="Web-{EE3DCD56-FD91-45EE-96B6-B1DEA8FAE1D6}" dt="2026-03-18T18:53:22.719" v="104" actId="1076"/>
        <pc:sldMkLst>
          <pc:docMk/>
          <pc:sldMk cId="2130734943" sldId="657"/>
        </pc:sldMkLst>
        <pc:spChg chg="mod">
          <ac:chgData name="Trisha Thrush" userId="ANP1nbPt/GjnpdkQVIZ2gTOAmAk6cqsJftlgx7EUsjc=" providerId="None" clId="Web-{EE3DCD56-FD91-45EE-96B6-B1DEA8FAE1D6}" dt="2026-03-18T18:53:22.719" v="104" actId="1076"/>
          <ac:spMkLst>
            <pc:docMk/>
            <pc:sldMk cId="2130734943" sldId="657"/>
            <ac:spMk id="2" creationId="{4C8ADADD-496D-1070-407C-4E157AB29303}"/>
          </ac:spMkLst>
        </pc:spChg>
      </pc:sldChg>
      <pc:sldChg chg="modSp">
        <pc:chgData name="Trisha Thrush" userId="ANP1nbPt/GjnpdkQVIZ2gTOAmAk6cqsJftlgx7EUsjc=" providerId="None" clId="Web-{EE3DCD56-FD91-45EE-96B6-B1DEA8FAE1D6}" dt="2026-03-18T15:14:18.023" v="17" actId="20577"/>
        <pc:sldMkLst>
          <pc:docMk/>
          <pc:sldMk cId="3058073409" sldId="819"/>
        </pc:sldMkLst>
        <pc:spChg chg="mod">
          <ac:chgData name="Trisha Thrush" userId="ANP1nbPt/GjnpdkQVIZ2gTOAmAk6cqsJftlgx7EUsjc=" providerId="None" clId="Web-{EE3DCD56-FD91-45EE-96B6-B1DEA8FAE1D6}" dt="2026-03-18T15:14:18.023" v="17" actId="20577"/>
          <ac:spMkLst>
            <pc:docMk/>
            <pc:sldMk cId="3058073409" sldId="819"/>
            <ac:spMk id="3" creationId="{2556D77B-8715-DE48-7974-A27A95B8C306}"/>
          </ac:spMkLst>
        </pc:spChg>
      </pc:sldChg>
      <pc:sldChg chg="addSp modSp new">
        <pc:chgData name="Trisha Thrush" userId="ANP1nbPt/GjnpdkQVIZ2gTOAmAk6cqsJftlgx7EUsjc=" providerId="None" clId="Web-{EE3DCD56-FD91-45EE-96B6-B1DEA8FAE1D6}" dt="2026-03-18T17:59:52.782" v="95" actId="14100"/>
        <pc:sldMkLst>
          <pc:docMk/>
          <pc:sldMk cId="2847714557" sldId="845"/>
        </pc:sldMkLst>
        <pc:spChg chg="mod">
          <ac:chgData name="Trisha Thrush" userId="ANP1nbPt/GjnpdkQVIZ2gTOAmAk6cqsJftlgx7EUsjc=" providerId="None" clId="Web-{EE3DCD56-FD91-45EE-96B6-B1DEA8FAE1D6}" dt="2026-03-18T17:57:30.061" v="85" actId="1076"/>
          <ac:spMkLst>
            <pc:docMk/>
            <pc:sldMk cId="2847714557" sldId="845"/>
            <ac:spMk id="2" creationId="{CCB4F409-A4DF-17B2-3AFB-3788799F6164}"/>
          </ac:spMkLst>
        </pc:spChg>
        <pc:spChg chg="mod">
          <ac:chgData name="Trisha Thrush" userId="ANP1nbPt/GjnpdkQVIZ2gTOAmAk6cqsJftlgx7EUsjc=" providerId="None" clId="Web-{EE3DCD56-FD91-45EE-96B6-B1DEA8FAE1D6}" dt="2026-03-18T17:59:45.251" v="92" actId="20577"/>
          <ac:spMkLst>
            <pc:docMk/>
            <pc:sldMk cId="2847714557" sldId="845"/>
            <ac:spMk id="3" creationId="{EE243C01-D3CB-C686-678F-CE8528C02E63}"/>
          </ac:spMkLst>
        </pc:spChg>
        <pc:picChg chg="add mod">
          <ac:chgData name="Trisha Thrush" userId="ANP1nbPt/GjnpdkQVIZ2gTOAmAk6cqsJftlgx7EUsjc=" providerId="None" clId="Web-{EE3DCD56-FD91-45EE-96B6-B1DEA8FAE1D6}" dt="2026-03-18T17:59:52.782" v="95" actId="14100"/>
          <ac:picMkLst>
            <pc:docMk/>
            <pc:sldMk cId="2847714557" sldId="845"/>
            <ac:picMk id="4" creationId="{521B1285-0025-BBEE-3807-E6592861CC83}"/>
          </ac:picMkLst>
        </pc:picChg>
        <pc:picChg chg="add">
          <ac:chgData name="Trisha Thrush" userId="ANP1nbPt/GjnpdkQVIZ2gTOAmAk6cqsJftlgx7EUsjc=" providerId="None" clId="Web-{EE3DCD56-FD91-45EE-96B6-B1DEA8FAE1D6}" dt="2026-03-18T17:57:36.561" v="86"/>
          <ac:picMkLst>
            <pc:docMk/>
            <pc:sldMk cId="2847714557" sldId="845"/>
            <ac:picMk id="6" creationId="{1AEF41F7-93E1-37AF-A06A-A43623AA57FD}"/>
          </ac:picMkLst>
        </pc:picChg>
      </pc:sldChg>
    </pc:docChg>
  </pc:docChgLst>
  <pc:docChgLst>
    <pc:chgData name="Tammy Foster" userId="aq4p0KFFSmaAb7CleqxlB81LBYd1/MGA0O4Wikmh+f0=" providerId="None" clId="Web-{3CC4AE19-5B2C-425C-AB8C-7FE977B15988}"/>
    <pc:docChg chg="addSld delSld modSld">
      <pc:chgData name="Tammy Foster" userId="aq4p0KFFSmaAb7CleqxlB81LBYd1/MGA0O4Wikmh+f0=" providerId="None" clId="Web-{3CC4AE19-5B2C-425C-AB8C-7FE977B15988}" dt="2026-02-18T15:59:00.492" v="265" actId="20577"/>
      <pc:docMkLst>
        <pc:docMk/>
      </pc:docMkLst>
      <pc:sldChg chg="modSp">
        <pc:chgData name="Tammy Foster" userId="aq4p0KFFSmaAb7CleqxlB81LBYd1/MGA0O4Wikmh+f0=" providerId="None" clId="Web-{3CC4AE19-5B2C-425C-AB8C-7FE977B15988}" dt="2026-02-18T15:20:46.567" v="251" actId="20577"/>
        <pc:sldMkLst>
          <pc:docMk/>
          <pc:sldMk cId="1244812380" sldId="717"/>
        </pc:sldMkLst>
        <pc:spChg chg="mod">
          <ac:chgData name="Tammy Foster" userId="aq4p0KFFSmaAb7CleqxlB81LBYd1/MGA0O4Wikmh+f0=" providerId="None" clId="Web-{3CC4AE19-5B2C-425C-AB8C-7FE977B15988}" dt="2026-02-18T15:20:46.567" v="251" actId="20577"/>
          <ac:spMkLst>
            <pc:docMk/>
            <pc:sldMk cId="1244812380" sldId="717"/>
            <ac:spMk id="3" creationId="{30AD5B44-2BCB-23A6-E168-33BB72975D07}"/>
          </ac:spMkLst>
        </pc:spChg>
      </pc:sldChg>
      <pc:sldChg chg="delSp modSp">
        <pc:chgData name="Tammy Foster" userId="aq4p0KFFSmaAb7CleqxlB81LBYd1/MGA0O4Wikmh+f0=" providerId="None" clId="Web-{3CC4AE19-5B2C-425C-AB8C-7FE977B15988}" dt="2026-02-18T15:25:12.261" v="261" actId="20577"/>
        <pc:sldMkLst>
          <pc:docMk/>
          <pc:sldMk cId="1497747981" sldId="812"/>
        </pc:sldMkLst>
        <pc:spChg chg="mod">
          <ac:chgData name="Tammy Foster" userId="aq4p0KFFSmaAb7CleqxlB81LBYd1/MGA0O4Wikmh+f0=" providerId="None" clId="Web-{3CC4AE19-5B2C-425C-AB8C-7FE977B15988}" dt="2026-02-18T15:25:12.261" v="261" actId="20577"/>
          <ac:spMkLst>
            <pc:docMk/>
            <pc:sldMk cId="1497747981" sldId="812"/>
            <ac:spMk id="2" creationId="{FA7A9583-0659-7011-46F9-F54E5B65BA70}"/>
          </ac:spMkLst>
        </pc:spChg>
        <pc:spChg chg="mod">
          <ac:chgData name="Tammy Foster" userId="aq4p0KFFSmaAb7CleqxlB81LBYd1/MGA0O4Wikmh+f0=" providerId="None" clId="Web-{3CC4AE19-5B2C-425C-AB8C-7FE977B15988}" dt="2026-02-18T15:18:09.358" v="244" actId="20577"/>
          <ac:spMkLst>
            <pc:docMk/>
            <pc:sldMk cId="1497747981" sldId="812"/>
            <ac:spMk id="7" creationId="{9BD74E9E-24B0-A579-48DE-7238CE333893}"/>
          </ac:spMkLst>
        </pc:spChg>
      </pc:sldChg>
      <pc:sldChg chg="modSp add replId">
        <pc:chgData name="Tammy Foster" userId="aq4p0KFFSmaAb7CleqxlB81LBYd1/MGA0O4Wikmh+f0=" providerId="None" clId="Web-{3CC4AE19-5B2C-425C-AB8C-7FE977B15988}" dt="2026-02-18T15:04:49.564" v="196" actId="20577"/>
        <pc:sldMkLst>
          <pc:docMk/>
          <pc:sldMk cId="597673161" sldId="815"/>
        </pc:sldMkLst>
        <pc:spChg chg="mod">
          <ac:chgData name="Tammy Foster" userId="aq4p0KFFSmaAb7CleqxlB81LBYd1/MGA0O4Wikmh+f0=" providerId="None" clId="Web-{3CC4AE19-5B2C-425C-AB8C-7FE977B15988}" dt="2026-02-18T15:04:49.564" v="196" actId="20577"/>
          <ac:spMkLst>
            <pc:docMk/>
            <pc:sldMk cId="597673161" sldId="815"/>
            <ac:spMk id="2" creationId="{A711F177-6893-77D7-97C1-67FC7E75B5DA}"/>
          </ac:spMkLst>
        </pc:spChg>
        <pc:spChg chg="mod">
          <ac:chgData name="Tammy Foster" userId="aq4p0KFFSmaAb7CleqxlB81LBYd1/MGA0O4Wikmh+f0=" providerId="None" clId="Web-{3CC4AE19-5B2C-425C-AB8C-7FE977B15988}" dt="2026-02-18T15:03:35.468" v="191" actId="20577"/>
          <ac:spMkLst>
            <pc:docMk/>
            <pc:sldMk cId="597673161" sldId="815"/>
            <ac:spMk id="3" creationId="{62CFE263-C6D7-0F83-F0BE-C55CF77047C2}"/>
          </ac:spMkLst>
        </pc:spChg>
      </pc:sldChg>
      <pc:sldChg chg="addSp delSp modSp add replId">
        <pc:chgData name="Tammy Foster" userId="aq4p0KFFSmaAb7CleqxlB81LBYd1/MGA0O4Wikmh+f0=" providerId="None" clId="Web-{3CC4AE19-5B2C-425C-AB8C-7FE977B15988}" dt="2026-02-18T15:59:00.492" v="265" actId="20577"/>
        <pc:sldMkLst>
          <pc:docMk/>
          <pc:sldMk cId="529657582" sldId="817"/>
        </pc:sldMkLst>
        <pc:spChg chg="mod">
          <ac:chgData name="Tammy Foster" userId="aq4p0KFFSmaAb7CleqxlB81LBYd1/MGA0O4Wikmh+f0=" providerId="None" clId="Web-{3CC4AE19-5B2C-425C-AB8C-7FE977B15988}" dt="2026-02-18T15:59:00.492" v="265" actId="20577"/>
          <ac:spMkLst>
            <pc:docMk/>
            <pc:sldMk cId="529657582" sldId="817"/>
            <ac:spMk id="2" creationId="{DF17AA8A-28F9-B526-F657-31467F4FF7A3}"/>
          </ac:spMkLst>
        </pc:spChg>
        <pc:spChg chg="mod">
          <ac:chgData name="Tammy Foster" userId="aq4p0KFFSmaAb7CleqxlB81LBYd1/MGA0O4Wikmh+f0=" providerId="None" clId="Web-{3CC4AE19-5B2C-425C-AB8C-7FE977B15988}" dt="2026-02-18T15:13:22.916" v="235" actId="1076"/>
          <ac:spMkLst>
            <pc:docMk/>
            <pc:sldMk cId="529657582" sldId="817"/>
            <ac:spMk id="3" creationId="{E0A40191-F149-DC09-F438-61CF145C8D5A}"/>
          </ac:spMkLst>
        </pc:spChg>
        <pc:spChg chg="mod">
          <ac:chgData name="Tammy Foster" userId="aq4p0KFFSmaAb7CleqxlB81LBYd1/MGA0O4Wikmh+f0=" providerId="None" clId="Web-{3CC4AE19-5B2C-425C-AB8C-7FE977B15988}" dt="2026-02-18T15:19:26.549" v="248" actId="20577"/>
          <ac:spMkLst>
            <pc:docMk/>
            <pc:sldMk cId="529657582" sldId="817"/>
            <ac:spMk id="7" creationId="{811A6CD8-9388-2747-9C05-F339D18829BE}"/>
          </ac:spMkLst>
        </pc:spChg>
        <pc:spChg chg="mod">
          <ac:chgData name="Tammy Foster" userId="aq4p0KFFSmaAb7CleqxlB81LBYd1/MGA0O4Wikmh+f0=" providerId="None" clId="Web-{3CC4AE19-5B2C-425C-AB8C-7FE977B15988}" dt="2026-02-18T15:21:42.444" v="258" actId="1076"/>
          <ac:spMkLst>
            <pc:docMk/>
            <pc:sldMk cId="529657582" sldId="817"/>
            <ac:spMk id="10" creationId="{F96F47FC-77D7-D3FE-1314-4918C5D19B8D}"/>
          </ac:spMkLst>
        </pc:spChg>
        <pc:picChg chg="add mod">
          <ac:chgData name="Tammy Foster" userId="aq4p0KFFSmaAb7CleqxlB81LBYd1/MGA0O4Wikmh+f0=" providerId="None" clId="Web-{3CC4AE19-5B2C-425C-AB8C-7FE977B15988}" dt="2026-02-18T15:21:46.632" v="259" actId="14100"/>
          <ac:picMkLst>
            <pc:docMk/>
            <pc:sldMk cId="529657582" sldId="817"/>
            <ac:picMk id="9" creationId="{04F13ECF-4D8C-8275-3B8A-8E589A671DD4}"/>
          </ac:picMkLst>
        </pc:picChg>
      </pc:sldChg>
    </pc:docChg>
  </pc:docChgLst>
  <pc:docChgLst>
    <pc:chgData name="Trisha Thrush" userId="ANP1nbPt/GjnpdkQVIZ2gTOAmAk6cqsJftlgx7EUsjc=" providerId="None" clId="Web-{E3F99874-F7C9-464A-B9E1-B77F4C510203}"/>
    <pc:docChg chg="modSld">
      <pc:chgData name="Trisha Thrush" userId="ANP1nbPt/GjnpdkQVIZ2gTOAmAk6cqsJftlgx7EUsjc=" providerId="None" clId="Web-{E3F99874-F7C9-464A-B9E1-B77F4C510203}" dt="2026-03-17T12:36:05.570" v="23" actId="1076"/>
      <pc:docMkLst>
        <pc:docMk/>
      </pc:docMkLst>
      <pc:sldChg chg="modSp">
        <pc:chgData name="Trisha Thrush" userId="ANP1nbPt/GjnpdkQVIZ2gTOAmAk6cqsJftlgx7EUsjc=" providerId="None" clId="Web-{E3F99874-F7C9-464A-B9E1-B77F4C510203}" dt="2026-03-17T12:35:04.117" v="16" actId="20577"/>
        <pc:sldMkLst>
          <pc:docMk/>
          <pc:sldMk cId="403104249" sldId="454"/>
        </pc:sldMkLst>
        <pc:spChg chg="mod">
          <ac:chgData name="Trisha Thrush" userId="ANP1nbPt/GjnpdkQVIZ2gTOAmAk6cqsJftlgx7EUsjc=" providerId="None" clId="Web-{E3F99874-F7C9-464A-B9E1-B77F4C510203}" dt="2026-03-17T12:34:45.367" v="14" actId="14100"/>
          <ac:spMkLst>
            <pc:docMk/>
            <pc:sldMk cId="403104249" sldId="454"/>
            <ac:spMk id="2" creationId="{91A990D1-9CAD-1862-DD69-456E11B5D0CA}"/>
          </ac:spMkLst>
        </pc:spChg>
        <pc:spChg chg="mod">
          <ac:chgData name="Trisha Thrush" userId="ANP1nbPt/GjnpdkQVIZ2gTOAmAk6cqsJftlgx7EUsjc=" providerId="None" clId="Web-{E3F99874-F7C9-464A-B9E1-B77F4C510203}" dt="2026-03-17T12:35:04.117" v="16" actId="20577"/>
          <ac:spMkLst>
            <pc:docMk/>
            <pc:sldMk cId="403104249" sldId="454"/>
            <ac:spMk id="3" creationId="{19D118D7-FDCA-3482-9169-7A890445A3DB}"/>
          </ac:spMkLst>
        </pc:spChg>
      </pc:sldChg>
      <pc:sldChg chg="modSp">
        <pc:chgData name="Trisha Thrush" userId="ANP1nbPt/GjnpdkQVIZ2gTOAmAk6cqsJftlgx7EUsjc=" providerId="None" clId="Web-{E3F99874-F7C9-464A-B9E1-B77F4C510203}" dt="2026-03-17T12:35:14.242" v="17" actId="14100"/>
        <pc:sldMkLst>
          <pc:docMk/>
          <pc:sldMk cId="686551719" sldId="659"/>
        </pc:sldMkLst>
        <pc:spChg chg="mod">
          <ac:chgData name="Trisha Thrush" userId="ANP1nbPt/GjnpdkQVIZ2gTOAmAk6cqsJftlgx7EUsjc=" providerId="None" clId="Web-{E3F99874-F7C9-464A-B9E1-B77F4C510203}" dt="2026-03-17T12:35:14.242" v="17" actId="14100"/>
          <ac:spMkLst>
            <pc:docMk/>
            <pc:sldMk cId="686551719" sldId="659"/>
            <ac:spMk id="3" creationId="{6C552468-0000-B90E-E31B-EC6D79A14FD8}"/>
          </ac:spMkLst>
        </pc:spChg>
      </pc:sldChg>
      <pc:sldChg chg="modSp">
        <pc:chgData name="Trisha Thrush" userId="ANP1nbPt/GjnpdkQVIZ2gTOAmAk6cqsJftlgx7EUsjc=" providerId="None" clId="Web-{E3F99874-F7C9-464A-B9E1-B77F4C510203}" dt="2026-03-17T12:36:05.570" v="23" actId="1076"/>
        <pc:sldMkLst>
          <pc:docMk/>
          <pc:sldMk cId="325328976" sldId="709"/>
        </pc:sldMkLst>
        <pc:spChg chg="mod">
          <ac:chgData name="Trisha Thrush" userId="ANP1nbPt/GjnpdkQVIZ2gTOAmAk6cqsJftlgx7EUsjc=" providerId="None" clId="Web-{E3F99874-F7C9-464A-B9E1-B77F4C510203}" dt="2026-03-17T12:36:05.570" v="23" actId="1076"/>
          <ac:spMkLst>
            <pc:docMk/>
            <pc:sldMk cId="325328976" sldId="709"/>
            <ac:spMk id="2" creationId="{22B91984-2553-4BB0-083D-52D75BBD9709}"/>
          </ac:spMkLst>
        </pc:spChg>
        <pc:spChg chg="mod">
          <ac:chgData name="Trisha Thrush" userId="ANP1nbPt/GjnpdkQVIZ2gTOAmAk6cqsJftlgx7EUsjc=" providerId="None" clId="Web-{E3F99874-F7C9-464A-B9E1-B77F4C510203}" dt="2026-03-17T12:35:55.148" v="21" actId="1076"/>
          <ac:spMkLst>
            <pc:docMk/>
            <pc:sldMk cId="325328976" sldId="709"/>
            <ac:spMk id="3" creationId="{F57F590E-D046-2502-3F66-9B7B03ABF802}"/>
          </ac:spMkLst>
        </pc:spChg>
      </pc:sldChg>
      <pc:sldChg chg="modSp">
        <pc:chgData name="Trisha Thrush" userId="ANP1nbPt/GjnpdkQVIZ2gTOAmAk6cqsJftlgx7EUsjc=" providerId="None" clId="Web-{E3F99874-F7C9-464A-B9E1-B77F4C510203}" dt="2026-03-17T12:35:29.226" v="19" actId="14100"/>
        <pc:sldMkLst>
          <pc:docMk/>
          <pc:sldMk cId="1077455219" sldId="799"/>
        </pc:sldMkLst>
        <pc:spChg chg="mod">
          <ac:chgData name="Trisha Thrush" userId="ANP1nbPt/GjnpdkQVIZ2gTOAmAk6cqsJftlgx7EUsjc=" providerId="None" clId="Web-{E3F99874-F7C9-464A-B9E1-B77F4C510203}" dt="2026-03-17T12:35:29.226" v="19" actId="14100"/>
          <ac:spMkLst>
            <pc:docMk/>
            <pc:sldMk cId="1077455219" sldId="799"/>
            <ac:spMk id="10" creationId="{B113D227-C9AF-9ACF-AACC-7D2BEE0690A8}"/>
          </ac:spMkLst>
        </pc:spChg>
      </pc:sldChg>
    </pc:docChg>
  </pc:docChgLst>
  <pc:docChgLst>
    <pc:chgData name="Kathrine Flavin" userId="bUXTEK5cHVcAnqlGkk4jhevnE6b153OnIOm3ZbT0xrs=" providerId="None" clId="Web-{87AE7347-CFB7-47A7-875E-8E9E61C31B77}"/>
    <pc:docChg chg="addSld delSld modSld">
      <pc:chgData name="Kathrine Flavin" userId="bUXTEK5cHVcAnqlGkk4jhevnE6b153OnIOm3ZbT0xrs=" providerId="None" clId="Web-{87AE7347-CFB7-47A7-875E-8E9E61C31B77}" dt="2026-03-17T00:08:25.366" v="1264" actId="20577"/>
      <pc:docMkLst>
        <pc:docMk/>
      </pc:docMkLst>
      <pc:sldChg chg="modSp">
        <pc:chgData name="Kathrine Flavin" userId="bUXTEK5cHVcAnqlGkk4jhevnE6b153OnIOm3ZbT0xrs=" providerId="None" clId="Web-{87AE7347-CFB7-47A7-875E-8E9E61C31B77}" dt="2026-03-16T22:35:57.743" v="1" actId="20577"/>
        <pc:sldMkLst>
          <pc:docMk/>
          <pc:sldMk cId="2571975815" sldId="305"/>
        </pc:sldMkLst>
        <pc:spChg chg="mod">
          <ac:chgData name="Kathrine Flavin" userId="bUXTEK5cHVcAnqlGkk4jhevnE6b153OnIOm3ZbT0xrs=" providerId="None" clId="Web-{87AE7347-CFB7-47A7-875E-8E9E61C31B77}" dt="2026-03-16T22:35:57.743" v="1" actId="20577"/>
          <ac:spMkLst>
            <pc:docMk/>
            <pc:sldMk cId="2571975815" sldId="305"/>
            <ac:spMk id="3" creationId="{FD89CF5D-8E92-C216-AD42-C67091095366}"/>
          </ac:spMkLst>
        </pc:spChg>
      </pc:sldChg>
      <pc:sldChg chg="modSp">
        <pc:chgData name="Kathrine Flavin" userId="bUXTEK5cHVcAnqlGkk4jhevnE6b153OnIOm3ZbT0xrs=" providerId="None" clId="Web-{87AE7347-CFB7-47A7-875E-8E9E61C31B77}" dt="2026-03-16T23:40:43.683" v="452" actId="14100"/>
        <pc:sldMkLst>
          <pc:docMk/>
          <pc:sldMk cId="403104249" sldId="454"/>
        </pc:sldMkLst>
        <pc:spChg chg="mod">
          <ac:chgData name="Kathrine Flavin" userId="bUXTEK5cHVcAnqlGkk4jhevnE6b153OnIOm3ZbT0xrs=" providerId="None" clId="Web-{87AE7347-CFB7-47A7-875E-8E9E61C31B77}" dt="2026-03-16T23:40:36.308" v="450" actId="14100"/>
          <ac:spMkLst>
            <pc:docMk/>
            <pc:sldMk cId="403104249" sldId="454"/>
            <ac:spMk id="2" creationId="{91A990D1-9CAD-1862-DD69-456E11B5D0CA}"/>
          </ac:spMkLst>
        </pc:spChg>
        <pc:spChg chg="mod">
          <ac:chgData name="Kathrine Flavin" userId="bUXTEK5cHVcAnqlGkk4jhevnE6b153OnIOm3ZbT0xrs=" providerId="None" clId="Web-{87AE7347-CFB7-47A7-875E-8E9E61C31B77}" dt="2026-03-16T23:40:43.683" v="452" actId="14100"/>
          <ac:spMkLst>
            <pc:docMk/>
            <pc:sldMk cId="403104249" sldId="454"/>
            <ac:spMk id="3" creationId="{19D118D7-FDCA-3482-9169-7A890445A3DB}"/>
          </ac:spMkLst>
        </pc:spChg>
      </pc:sldChg>
      <pc:sldChg chg="modSp">
        <pc:chgData name="Kathrine Flavin" userId="bUXTEK5cHVcAnqlGkk4jhevnE6b153OnIOm3ZbT0xrs=" providerId="None" clId="Web-{87AE7347-CFB7-47A7-875E-8E9E61C31B77}" dt="2026-03-16T23:39:49.151" v="447" actId="20577"/>
        <pc:sldMkLst>
          <pc:docMk/>
          <pc:sldMk cId="4116076818" sldId="648"/>
        </pc:sldMkLst>
        <pc:spChg chg="mod">
          <ac:chgData name="Kathrine Flavin" userId="bUXTEK5cHVcAnqlGkk4jhevnE6b153OnIOm3ZbT0xrs=" providerId="None" clId="Web-{87AE7347-CFB7-47A7-875E-8E9E61C31B77}" dt="2026-03-16T23:39:49.151" v="447" actId="20577"/>
          <ac:spMkLst>
            <pc:docMk/>
            <pc:sldMk cId="4116076818" sldId="648"/>
            <ac:spMk id="2" creationId="{C1A6DBF9-AFC4-AA62-1D49-48E5A7E12594}"/>
          </ac:spMkLst>
        </pc:spChg>
      </pc:sldChg>
      <pc:sldChg chg="modSp">
        <pc:chgData name="Kathrine Flavin" userId="bUXTEK5cHVcAnqlGkk4jhevnE6b153OnIOm3ZbT0xrs=" providerId="None" clId="Web-{87AE7347-CFB7-47A7-875E-8E9E61C31B77}" dt="2026-03-16T23:41:45.637" v="454" actId="20577"/>
        <pc:sldMkLst>
          <pc:docMk/>
          <pc:sldMk cId="325328976" sldId="709"/>
        </pc:sldMkLst>
        <pc:spChg chg="mod">
          <ac:chgData name="Kathrine Flavin" userId="bUXTEK5cHVcAnqlGkk4jhevnE6b153OnIOm3ZbT0xrs=" providerId="None" clId="Web-{87AE7347-CFB7-47A7-875E-8E9E61C31B77}" dt="2026-03-16T23:41:45.637" v="454" actId="20577"/>
          <ac:spMkLst>
            <pc:docMk/>
            <pc:sldMk cId="325328976" sldId="709"/>
            <ac:spMk id="2" creationId="{22B91984-2553-4BB0-083D-52D75BBD9709}"/>
          </ac:spMkLst>
        </pc:spChg>
      </pc:sldChg>
      <pc:sldChg chg="modSp">
        <pc:chgData name="Kathrine Flavin" userId="bUXTEK5cHVcAnqlGkk4jhevnE6b153OnIOm3ZbT0xrs=" providerId="None" clId="Web-{87AE7347-CFB7-47A7-875E-8E9E61C31B77}" dt="2026-03-16T22:41:02.024" v="46" actId="20577"/>
        <pc:sldMkLst>
          <pc:docMk/>
          <pc:sldMk cId="1244812380" sldId="717"/>
        </pc:sldMkLst>
        <pc:spChg chg="mod">
          <ac:chgData name="Kathrine Flavin" userId="bUXTEK5cHVcAnqlGkk4jhevnE6b153OnIOm3ZbT0xrs=" providerId="None" clId="Web-{87AE7347-CFB7-47A7-875E-8E9E61C31B77}" dt="2026-03-16T22:41:02.024" v="46" actId="20577"/>
          <ac:spMkLst>
            <pc:docMk/>
            <pc:sldMk cId="1244812380" sldId="717"/>
            <ac:spMk id="3" creationId="{30AD5B44-2BCB-23A6-E168-33BB72975D07}"/>
          </ac:spMkLst>
        </pc:spChg>
      </pc:sldChg>
      <pc:sldChg chg="modSp">
        <pc:chgData name="Kathrine Flavin" userId="bUXTEK5cHVcAnqlGkk4jhevnE6b153OnIOm3ZbT0xrs=" providerId="None" clId="Web-{87AE7347-CFB7-47A7-875E-8E9E61C31B77}" dt="2026-03-16T23:44:38.217" v="467" actId="20577"/>
        <pc:sldMkLst>
          <pc:docMk/>
          <pc:sldMk cId="3449202890" sldId="721"/>
        </pc:sldMkLst>
        <pc:spChg chg="mod">
          <ac:chgData name="Kathrine Flavin" userId="bUXTEK5cHVcAnqlGkk4jhevnE6b153OnIOm3ZbT0xrs=" providerId="None" clId="Web-{87AE7347-CFB7-47A7-875E-8E9E61C31B77}" dt="2026-03-16T23:44:38.217" v="467" actId="20577"/>
          <ac:spMkLst>
            <pc:docMk/>
            <pc:sldMk cId="3449202890" sldId="721"/>
            <ac:spMk id="2" creationId="{2CCE5EAF-B983-0B07-C4DA-72D92CC59E08}"/>
          </ac:spMkLst>
        </pc:spChg>
      </pc:sldChg>
      <pc:sldChg chg="modSp">
        <pc:chgData name="Kathrine Flavin" userId="bUXTEK5cHVcAnqlGkk4jhevnE6b153OnIOm3ZbT0xrs=" providerId="None" clId="Web-{87AE7347-CFB7-47A7-875E-8E9E61C31B77}" dt="2026-03-16T23:45:54.858" v="471" actId="20577"/>
        <pc:sldMkLst>
          <pc:docMk/>
          <pc:sldMk cId="3099998308" sldId="810"/>
        </pc:sldMkLst>
        <pc:spChg chg="mod">
          <ac:chgData name="Kathrine Flavin" userId="bUXTEK5cHVcAnqlGkk4jhevnE6b153OnIOm3ZbT0xrs=" providerId="None" clId="Web-{87AE7347-CFB7-47A7-875E-8E9E61C31B77}" dt="2026-03-16T23:45:54.858" v="471" actId="20577"/>
          <ac:spMkLst>
            <pc:docMk/>
            <pc:sldMk cId="3099998308" sldId="810"/>
            <ac:spMk id="2" creationId="{FE359AE2-A865-D886-6445-064B4813301E}"/>
          </ac:spMkLst>
        </pc:spChg>
      </pc:sldChg>
      <pc:sldChg chg="addSp delSp modSp mod modClrScheme modShow chgLayout">
        <pc:chgData name="Kathrine Flavin" userId="bUXTEK5cHVcAnqlGkk4jhevnE6b153OnIOm3ZbT0xrs=" providerId="None" clId="Web-{87AE7347-CFB7-47A7-875E-8E9E61C31B77}" dt="2026-03-16T23:56:43.339" v="802" actId="20577"/>
        <pc:sldMkLst>
          <pc:docMk/>
          <pc:sldMk cId="3125306766" sldId="813"/>
        </pc:sldMkLst>
        <pc:spChg chg="mod ord">
          <ac:chgData name="Kathrine Flavin" userId="bUXTEK5cHVcAnqlGkk4jhevnE6b153OnIOm3ZbT0xrs=" providerId="None" clId="Web-{87AE7347-CFB7-47A7-875E-8E9E61C31B77}" dt="2026-03-16T23:50:37.188" v="487"/>
          <ac:spMkLst>
            <pc:docMk/>
            <pc:sldMk cId="3125306766" sldId="813"/>
            <ac:spMk id="2" creationId="{D164FFD5-0646-23CB-03BD-90AB0F4E95C3}"/>
          </ac:spMkLst>
        </pc:spChg>
        <pc:spChg chg="mod ord">
          <ac:chgData name="Kathrine Flavin" userId="bUXTEK5cHVcAnqlGkk4jhevnE6b153OnIOm3ZbT0xrs=" providerId="None" clId="Web-{87AE7347-CFB7-47A7-875E-8E9E61C31B77}" dt="2026-03-16T23:56:43.339" v="802" actId="20577"/>
          <ac:spMkLst>
            <pc:docMk/>
            <pc:sldMk cId="3125306766" sldId="813"/>
            <ac:spMk id="3" creationId="{4CF41293-01B6-6F06-F427-851C1FE32C1E}"/>
          </ac:spMkLst>
        </pc:spChg>
      </pc:sldChg>
      <pc:sldChg chg="modSp">
        <pc:chgData name="Kathrine Flavin" userId="bUXTEK5cHVcAnqlGkk4jhevnE6b153OnIOm3ZbT0xrs=" providerId="None" clId="Web-{87AE7347-CFB7-47A7-875E-8E9E61C31B77}" dt="2026-03-16T23:45:21.748" v="469" actId="20577"/>
        <pc:sldMkLst>
          <pc:docMk/>
          <pc:sldMk cId="814656446" sldId="814"/>
        </pc:sldMkLst>
        <pc:spChg chg="mod">
          <ac:chgData name="Kathrine Flavin" userId="bUXTEK5cHVcAnqlGkk4jhevnE6b153OnIOm3ZbT0xrs=" providerId="None" clId="Web-{87AE7347-CFB7-47A7-875E-8E9E61C31B77}" dt="2026-03-16T23:45:21.748" v="469" actId="20577"/>
          <ac:spMkLst>
            <pc:docMk/>
            <pc:sldMk cId="814656446" sldId="814"/>
            <ac:spMk id="2" creationId="{DC4DECF9-303E-A0E7-5B32-9EC4A24A9940}"/>
          </ac:spMkLst>
        </pc:spChg>
      </pc:sldChg>
      <pc:sldChg chg="modSp">
        <pc:chgData name="Kathrine Flavin" userId="bUXTEK5cHVcAnqlGkk4jhevnE6b153OnIOm3ZbT0xrs=" providerId="None" clId="Web-{87AE7347-CFB7-47A7-875E-8E9E61C31B77}" dt="2026-03-16T23:42:42.044" v="457" actId="20577"/>
        <pc:sldMkLst>
          <pc:docMk/>
          <pc:sldMk cId="3058073409" sldId="819"/>
        </pc:sldMkLst>
        <pc:spChg chg="mod">
          <ac:chgData name="Kathrine Flavin" userId="bUXTEK5cHVcAnqlGkk4jhevnE6b153OnIOm3ZbT0xrs=" providerId="None" clId="Web-{87AE7347-CFB7-47A7-875E-8E9E61C31B77}" dt="2026-03-16T23:42:31.512" v="456" actId="20577"/>
          <ac:spMkLst>
            <pc:docMk/>
            <pc:sldMk cId="3058073409" sldId="819"/>
            <ac:spMk id="2" creationId="{735DF8A1-7A17-99BF-3F02-A309C24BEF92}"/>
          </ac:spMkLst>
        </pc:spChg>
        <pc:spChg chg="mod">
          <ac:chgData name="Kathrine Flavin" userId="bUXTEK5cHVcAnqlGkk4jhevnE6b153OnIOm3ZbT0xrs=" providerId="None" clId="Web-{87AE7347-CFB7-47A7-875E-8E9E61C31B77}" dt="2026-03-16T23:42:42.044" v="457" actId="20577"/>
          <ac:spMkLst>
            <pc:docMk/>
            <pc:sldMk cId="3058073409" sldId="819"/>
            <ac:spMk id="3" creationId="{2556D77B-8715-DE48-7974-A27A95B8C306}"/>
          </ac:spMkLst>
        </pc:spChg>
      </pc:sldChg>
      <pc:sldChg chg="modSp">
        <pc:chgData name="Kathrine Flavin" userId="bUXTEK5cHVcAnqlGkk4jhevnE6b153OnIOm3ZbT0xrs=" providerId="None" clId="Web-{87AE7347-CFB7-47A7-875E-8E9E61C31B77}" dt="2026-03-16T23:43:41.107" v="463" actId="20577"/>
        <pc:sldMkLst>
          <pc:docMk/>
          <pc:sldMk cId="4190549172" sldId="820"/>
        </pc:sldMkLst>
        <pc:spChg chg="mod">
          <ac:chgData name="Kathrine Flavin" userId="bUXTEK5cHVcAnqlGkk4jhevnE6b153OnIOm3ZbT0xrs=" providerId="None" clId="Web-{87AE7347-CFB7-47A7-875E-8E9E61C31B77}" dt="2026-03-16T23:43:41.107" v="463" actId="20577"/>
          <ac:spMkLst>
            <pc:docMk/>
            <pc:sldMk cId="4190549172" sldId="820"/>
            <ac:spMk id="2" creationId="{9BDD1C56-B3D0-3A9B-21B2-B31232722BDB}"/>
          </ac:spMkLst>
        </pc:spChg>
        <pc:spChg chg="mod">
          <ac:chgData name="Kathrine Flavin" userId="bUXTEK5cHVcAnqlGkk4jhevnE6b153OnIOm3ZbT0xrs=" providerId="None" clId="Web-{87AE7347-CFB7-47A7-875E-8E9E61C31B77}" dt="2026-03-16T22:43:17.571" v="53" actId="20577"/>
          <ac:spMkLst>
            <pc:docMk/>
            <pc:sldMk cId="4190549172" sldId="820"/>
            <ac:spMk id="3" creationId="{8BD4E6D1-252F-01F5-287B-98924969C925}"/>
          </ac:spMkLst>
        </pc:spChg>
      </pc:sldChg>
      <pc:sldChg chg="modSp">
        <pc:chgData name="Kathrine Flavin" userId="bUXTEK5cHVcAnqlGkk4jhevnE6b153OnIOm3ZbT0xrs=" providerId="None" clId="Web-{87AE7347-CFB7-47A7-875E-8E9E61C31B77}" dt="2026-03-16T23:43:09.700" v="461" actId="20577"/>
        <pc:sldMkLst>
          <pc:docMk/>
          <pc:sldMk cId="857955495" sldId="828"/>
        </pc:sldMkLst>
        <pc:spChg chg="mod">
          <ac:chgData name="Kathrine Flavin" userId="bUXTEK5cHVcAnqlGkk4jhevnE6b153OnIOm3ZbT0xrs=" providerId="None" clId="Web-{87AE7347-CFB7-47A7-875E-8E9E61C31B77}" dt="2026-03-16T23:42:58.294" v="459" actId="20577"/>
          <ac:spMkLst>
            <pc:docMk/>
            <pc:sldMk cId="857955495" sldId="828"/>
            <ac:spMk id="2" creationId="{8BDD8BAE-B44E-8DF7-E85D-C561CBCCCD30}"/>
          </ac:spMkLst>
        </pc:spChg>
        <pc:spChg chg="mod">
          <ac:chgData name="Kathrine Flavin" userId="bUXTEK5cHVcAnqlGkk4jhevnE6b153OnIOm3ZbT0xrs=" providerId="None" clId="Web-{87AE7347-CFB7-47A7-875E-8E9E61C31B77}" dt="2026-03-16T23:43:09.700" v="461" actId="20577"/>
          <ac:spMkLst>
            <pc:docMk/>
            <pc:sldMk cId="857955495" sldId="828"/>
            <ac:spMk id="3" creationId="{407E33EA-5EA7-53C5-A9E6-FCB0C8932D7C}"/>
          </ac:spMkLst>
        </pc:spChg>
      </pc:sldChg>
      <pc:sldChg chg="addSp modSp new mod modClrScheme chgLayout">
        <pc:chgData name="Kathrine Flavin" userId="bUXTEK5cHVcAnqlGkk4jhevnE6b153OnIOm3ZbT0xrs=" providerId="None" clId="Web-{87AE7347-CFB7-47A7-875E-8E9E61C31B77}" dt="2026-03-16T23:44:12.169" v="465" actId="20577"/>
        <pc:sldMkLst>
          <pc:docMk/>
          <pc:sldMk cId="3080202740" sldId="829"/>
        </pc:sldMkLst>
        <pc:spChg chg="mod ord">
          <ac:chgData name="Kathrine Flavin" userId="bUXTEK5cHVcAnqlGkk4jhevnE6b153OnIOm3ZbT0xrs=" providerId="None" clId="Web-{87AE7347-CFB7-47A7-875E-8E9E61C31B77}" dt="2026-03-16T22:49:56.147" v="309" actId="20577"/>
          <ac:spMkLst>
            <pc:docMk/>
            <pc:sldMk cId="3080202740" sldId="829"/>
            <ac:spMk id="2" creationId="{D226DA5D-9351-8388-0DD5-70C38AA8A8D0}"/>
          </ac:spMkLst>
        </pc:spChg>
        <pc:spChg chg="add mod ord">
          <ac:chgData name="Kathrine Flavin" userId="bUXTEK5cHVcAnqlGkk4jhevnE6b153OnIOm3ZbT0xrs=" providerId="None" clId="Web-{87AE7347-CFB7-47A7-875E-8E9E61C31B77}" dt="2026-03-16T23:44:12.169" v="465" actId="20577"/>
          <ac:spMkLst>
            <pc:docMk/>
            <pc:sldMk cId="3080202740" sldId="829"/>
            <ac:spMk id="5" creationId="{61712317-1D2C-6D0B-0432-F5527ED7AA29}"/>
          </ac:spMkLst>
        </pc:spChg>
        <pc:picChg chg="add">
          <ac:chgData name="Kathrine Flavin" userId="bUXTEK5cHVcAnqlGkk4jhevnE6b153OnIOm3ZbT0xrs=" providerId="None" clId="Web-{87AE7347-CFB7-47A7-875E-8E9E61C31B77}" dt="2026-03-16T22:44:00.758" v="55"/>
          <ac:picMkLst>
            <pc:docMk/>
            <pc:sldMk cId="3080202740" sldId="829"/>
            <ac:picMk id="4" creationId="{61727CFE-2F58-1EAD-64C1-ABD69A3A859C}"/>
          </ac:picMkLst>
        </pc:picChg>
      </pc:sldChg>
      <pc:sldChg chg="addSp modSp new">
        <pc:chgData name="Kathrine Flavin" userId="bUXTEK5cHVcAnqlGkk4jhevnE6b153OnIOm3ZbT0xrs=" providerId="None" clId="Web-{87AE7347-CFB7-47A7-875E-8E9E61C31B77}" dt="2026-03-16T23:59:46.591" v="977" actId="20577"/>
        <pc:sldMkLst>
          <pc:docMk/>
          <pc:sldMk cId="1473470453" sldId="830"/>
        </pc:sldMkLst>
        <pc:spChg chg="mod">
          <ac:chgData name="Kathrine Flavin" userId="bUXTEK5cHVcAnqlGkk4jhevnE6b153OnIOm3ZbT0xrs=" providerId="None" clId="Web-{87AE7347-CFB7-47A7-875E-8E9E61C31B77}" dt="2026-03-16T23:46:09.655" v="474" actId="20577"/>
          <ac:spMkLst>
            <pc:docMk/>
            <pc:sldMk cId="1473470453" sldId="830"/>
            <ac:spMk id="2" creationId="{AE007E10-19A6-A322-BC05-E9191E550E31}"/>
          </ac:spMkLst>
        </pc:spChg>
        <pc:spChg chg="mod">
          <ac:chgData name="Kathrine Flavin" userId="bUXTEK5cHVcAnqlGkk4jhevnE6b153OnIOm3ZbT0xrs=" providerId="None" clId="Web-{87AE7347-CFB7-47A7-875E-8E9E61C31B77}" dt="2026-03-16T23:59:46.591" v="977" actId="20577"/>
          <ac:spMkLst>
            <pc:docMk/>
            <pc:sldMk cId="1473470453" sldId="830"/>
            <ac:spMk id="3" creationId="{9D1BFD68-8CC7-3817-AFD3-C69EFCC500F3}"/>
          </ac:spMkLst>
        </pc:spChg>
        <pc:picChg chg="add">
          <ac:chgData name="Kathrine Flavin" userId="bUXTEK5cHVcAnqlGkk4jhevnE6b153OnIOm3ZbT0xrs=" providerId="None" clId="Web-{87AE7347-CFB7-47A7-875E-8E9E61C31B77}" dt="2026-03-16T23:36:32.797" v="369"/>
          <ac:picMkLst>
            <pc:docMk/>
            <pc:sldMk cId="1473470453" sldId="830"/>
            <ac:picMk id="5" creationId="{DB42075E-1ABF-5774-9FE2-F18AD81F2230}"/>
          </ac:picMkLst>
        </pc:picChg>
      </pc:sldChg>
      <pc:sldChg chg="modSp add replId">
        <pc:chgData name="Kathrine Flavin" userId="bUXTEK5cHVcAnqlGkk4jhevnE6b153OnIOm3ZbT0xrs=" providerId="None" clId="Web-{87AE7347-CFB7-47A7-875E-8E9E61C31B77}" dt="2026-03-16T23:37:56.570" v="408" actId="20577"/>
        <pc:sldMkLst>
          <pc:docMk/>
          <pc:sldMk cId="3658603840" sldId="831"/>
        </pc:sldMkLst>
        <pc:spChg chg="mod">
          <ac:chgData name="Kathrine Flavin" userId="bUXTEK5cHVcAnqlGkk4jhevnE6b153OnIOm3ZbT0xrs=" providerId="None" clId="Web-{87AE7347-CFB7-47A7-875E-8E9E61C31B77}" dt="2026-03-16T23:37:56.570" v="408" actId="20577"/>
          <ac:spMkLst>
            <pc:docMk/>
            <pc:sldMk cId="3658603840" sldId="831"/>
            <ac:spMk id="2" creationId="{EDE9DC31-B97B-1D25-D698-623C35CF676E}"/>
          </ac:spMkLst>
        </pc:spChg>
      </pc:sldChg>
      <pc:sldChg chg="modSp add replId">
        <pc:chgData name="Kathrine Flavin" userId="bUXTEK5cHVcAnqlGkk4jhevnE6b153OnIOm3ZbT0xrs=" providerId="None" clId="Web-{87AE7347-CFB7-47A7-875E-8E9E61C31B77}" dt="2026-03-16T23:46:29.952" v="476" actId="20577"/>
        <pc:sldMkLst>
          <pc:docMk/>
          <pc:sldMk cId="431149111" sldId="833"/>
        </pc:sldMkLst>
        <pc:spChg chg="mod">
          <ac:chgData name="Kathrine Flavin" userId="bUXTEK5cHVcAnqlGkk4jhevnE6b153OnIOm3ZbT0xrs=" providerId="None" clId="Web-{87AE7347-CFB7-47A7-875E-8E9E61C31B77}" dt="2026-03-16T23:46:29.952" v="476" actId="20577"/>
          <ac:spMkLst>
            <pc:docMk/>
            <pc:sldMk cId="431149111" sldId="833"/>
            <ac:spMk id="2" creationId="{3595E0F9-9CD1-6F3A-A561-1F4A55729F32}"/>
          </ac:spMkLst>
        </pc:spChg>
      </pc:sldChg>
      <pc:sldChg chg="modSp add replId">
        <pc:chgData name="Kathrine Flavin" userId="bUXTEK5cHVcAnqlGkk4jhevnE6b153OnIOm3ZbT0xrs=" providerId="None" clId="Web-{87AE7347-CFB7-47A7-875E-8E9E61C31B77}" dt="2026-03-16T23:35:38.499" v="366" actId="20577"/>
        <pc:sldMkLst>
          <pc:docMk/>
          <pc:sldMk cId="810046160" sldId="835"/>
        </pc:sldMkLst>
        <pc:spChg chg="mod">
          <ac:chgData name="Kathrine Flavin" userId="bUXTEK5cHVcAnqlGkk4jhevnE6b153OnIOm3ZbT0xrs=" providerId="None" clId="Web-{87AE7347-CFB7-47A7-875E-8E9E61C31B77}" dt="2026-03-16T23:35:38.499" v="366" actId="20577"/>
          <ac:spMkLst>
            <pc:docMk/>
            <pc:sldMk cId="810046160" sldId="835"/>
            <ac:spMk id="4" creationId="{33690321-CF2D-CF74-B862-349FD0FC8FC2}"/>
          </ac:spMkLst>
        </pc:spChg>
      </pc:sldChg>
      <pc:sldChg chg="modSp add replId">
        <pc:chgData name="Kathrine Flavin" userId="bUXTEK5cHVcAnqlGkk4jhevnE6b153OnIOm3ZbT0xrs=" providerId="None" clId="Web-{87AE7347-CFB7-47A7-875E-8E9E61C31B77}" dt="2026-03-16T23:35:30.452" v="364" actId="20577"/>
        <pc:sldMkLst>
          <pc:docMk/>
          <pc:sldMk cId="1384298545" sldId="836"/>
        </pc:sldMkLst>
      </pc:sldChg>
      <pc:sldChg chg="add replId">
        <pc:chgData name="Kathrine Flavin" userId="bUXTEK5cHVcAnqlGkk4jhevnE6b153OnIOm3ZbT0xrs=" providerId="None" clId="Web-{87AE7347-CFB7-47A7-875E-8E9E61C31B77}" dt="2026-03-16T23:36:54.751" v="371"/>
        <pc:sldMkLst>
          <pc:docMk/>
          <pc:sldMk cId="932481201" sldId="837"/>
        </pc:sldMkLst>
      </pc:sldChg>
      <pc:sldChg chg="modSp add replId">
        <pc:chgData name="Kathrine Flavin" userId="bUXTEK5cHVcAnqlGkk4jhevnE6b153OnIOm3ZbT0xrs=" providerId="None" clId="Web-{87AE7347-CFB7-47A7-875E-8E9E61C31B77}" dt="2026-03-17T00:03:05.788" v="1260" actId="20577"/>
        <pc:sldMkLst>
          <pc:docMk/>
          <pc:sldMk cId="3765217313" sldId="838"/>
        </pc:sldMkLst>
        <pc:spChg chg="mod">
          <ac:chgData name="Kathrine Flavin" userId="bUXTEK5cHVcAnqlGkk4jhevnE6b153OnIOm3ZbT0xrs=" providerId="None" clId="Web-{87AE7347-CFB7-47A7-875E-8E9E61C31B77}" dt="2026-03-16T23:38:45.399" v="445" actId="20577"/>
          <ac:spMkLst>
            <pc:docMk/>
            <pc:sldMk cId="3765217313" sldId="838"/>
            <ac:spMk id="2" creationId="{2B7EF4CF-B72F-648D-BC74-84A523BFE36D}"/>
          </ac:spMkLst>
        </pc:spChg>
        <pc:spChg chg="mod">
          <ac:chgData name="Kathrine Flavin" userId="bUXTEK5cHVcAnqlGkk4jhevnE6b153OnIOm3ZbT0xrs=" providerId="None" clId="Web-{87AE7347-CFB7-47A7-875E-8E9E61C31B77}" dt="2026-03-17T00:03:05.788" v="1260" actId="20577"/>
          <ac:spMkLst>
            <pc:docMk/>
            <pc:sldMk cId="3765217313" sldId="838"/>
            <ac:spMk id="3" creationId="{C2D2D5A9-D235-4FEB-BBBA-CAC74C8F57E2}"/>
          </ac:spMkLst>
        </pc:spChg>
      </pc:sldChg>
      <pc:sldChg chg="add replId">
        <pc:chgData name="Kathrine Flavin" userId="bUXTEK5cHVcAnqlGkk4jhevnE6b153OnIOm3ZbT0xrs=" providerId="None" clId="Web-{87AE7347-CFB7-47A7-875E-8E9E61C31B77}" dt="2026-03-16T23:38:57.665" v="446"/>
        <pc:sldMkLst>
          <pc:docMk/>
          <pc:sldMk cId="2105044531" sldId="839"/>
        </pc:sldMkLst>
      </pc:sldChg>
    </pc:docChg>
  </pc:docChgLst>
  <pc:docChgLst>
    <pc:chgData name="Stacey Lehmann" userId="AhJgFDVAHk/2VYlmMJlkAI+2PND+gg6QrYD5XaXBhIM=" providerId="None" clId="Web-{66A84D55-FD01-4824-9C12-65586705D942}"/>
    <pc:docChg chg="modSld">
      <pc:chgData name="Stacey Lehmann" userId="AhJgFDVAHk/2VYlmMJlkAI+2PND+gg6QrYD5XaXBhIM=" providerId="None" clId="Web-{66A84D55-FD01-4824-9C12-65586705D942}" dt="2026-02-26T19:05:53.981" v="6" actId="20577"/>
      <pc:docMkLst>
        <pc:docMk/>
      </pc:docMkLst>
      <pc:sldChg chg="modSp">
        <pc:chgData name="Stacey Lehmann" userId="AhJgFDVAHk/2VYlmMJlkAI+2PND+gg6QrYD5XaXBhIM=" providerId="None" clId="Web-{66A84D55-FD01-4824-9C12-65586705D942}" dt="2026-02-26T19:05:53.981" v="6" actId="20577"/>
        <pc:sldMkLst>
          <pc:docMk/>
          <pc:sldMk cId="3058073409" sldId="819"/>
        </pc:sldMkLst>
        <pc:spChg chg="mod">
          <ac:chgData name="Stacey Lehmann" userId="AhJgFDVAHk/2VYlmMJlkAI+2PND+gg6QrYD5XaXBhIM=" providerId="None" clId="Web-{66A84D55-FD01-4824-9C12-65586705D942}" dt="2026-02-26T19:05:53.981" v="6" actId="20577"/>
          <ac:spMkLst>
            <pc:docMk/>
            <pc:sldMk cId="3058073409" sldId="819"/>
            <ac:spMk id="3" creationId="{2556D77B-8715-DE48-7974-A27A95B8C306}"/>
          </ac:spMkLst>
        </pc:spChg>
      </pc:sldChg>
    </pc:docChg>
  </pc:docChgLst>
  <pc:docChgLst>
    <pc:chgData name="Sarah Andreotti" userId="TLNydcS7VzGNHs5DEn7Tm8G8j4YX/xoFplrXrTIor4Q=" providerId="None" clId="Web-{E1C865DF-9B40-4A3D-834B-EFDB74A9F366}"/>
    <pc:docChg chg="modSld">
      <pc:chgData name="Sarah Andreotti" userId="TLNydcS7VzGNHs5DEn7Tm8G8j4YX/xoFplrXrTIor4Q=" providerId="None" clId="Web-{E1C865DF-9B40-4A3D-834B-EFDB74A9F366}" dt="2026-03-18T19:20:23.106" v="15" actId="1076"/>
      <pc:docMkLst>
        <pc:docMk/>
      </pc:docMkLst>
      <pc:sldChg chg="modSp">
        <pc:chgData name="Sarah Andreotti" userId="TLNydcS7VzGNHs5DEn7Tm8G8j4YX/xoFplrXrTIor4Q=" providerId="None" clId="Web-{E1C865DF-9B40-4A3D-834B-EFDB74A9F366}" dt="2026-03-18T19:20:23.106" v="15" actId="1076"/>
        <pc:sldMkLst>
          <pc:docMk/>
          <pc:sldMk cId="138228790" sldId="841"/>
        </pc:sldMkLst>
        <pc:spChg chg="mod">
          <ac:chgData name="Sarah Andreotti" userId="TLNydcS7VzGNHs5DEn7Tm8G8j4YX/xoFplrXrTIor4Q=" providerId="None" clId="Web-{E1C865DF-9B40-4A3D-834B-EFDB74A9F366}" dt="2026-03-18T19:20:12.575" v="14" actId="20577"/>
          <ac:spMkLst>
            <pc:docMk/>
            <pc:sldMk cId="138228790" sldId="841"/>
            <ac:spMk id="8" creationId="{31289BAC-6CBC-93C6-FB01-458B6CC3FF5A}"/>
          </ac:spMkLst>
        </pc:spChg>
        <pc:spChg chg="mod">
          <ac:chgData name="Sarah Andreotti" userId="TLNydcS7VzGNHs5DEn7Tm8G8j4YX/xoFplrXrTIor4Q=" providerId="None" clId="Web-{E1C865DF-9B40-4A3D-834B-EFDB74A9F366}" dt="2026-03-18T19:20:23.106" v="15" actId="1076"/>
          <ac:spMkLst>
            <pc:docMk/>
            <pc:sldMk cId="138228790" sldId="841"/>
            <ac:spMk id="12" creationId="{D1BB585C-F02E-976D-5C61-CF5F9E49BC69}"/>
          </ac:spMkLst>
        </pc:spChg>
      </pc:sldChg>
    </pc:docChg>
  </pc:docChgLst>
  <pc:docChgLst>
    <pc:chgData name="Kathrine Flavin" userId="bUXTEK5cHVcAnqlGkk4jhevnE6b153OnIOm3ZbT0xrs=" providerId="None" clId="Web-{14FAD88C-F431-45A8-8716-7998CE73031C}"/>
    <pc:docChg chg="addSld modSld">
      <pc:chgData name="Kathrine Flavin" userId="bUXTEK5cHVcAnqlGkk4jhevnE6b153OnIOm3ZbT0xrs=" providerId="None" clId="Web-{14FAD88C-F431-45A8-8716-7998CE73031C}" dt="2026-03-17T19:51:44.284" v="77" actId="20577"/>
      <pc:docMkLst>
        <pc:docMk/>
      </pc:docMkLst>
      <pc:sldChg chg="modSp add">
        <pc:chgData name="Kathrine Flavin" userId="bUXTEK5cHVcAnqlGkk4jhevnE6b153OnIOm3ZbT0xrs=" providerId="None" clId="Web-{14FAD88C-F431-45A8-8716-7998CE73031C}" dt="2026-03-17T19:45:19.078" v="24" actId="20577"/>
        <pc:sldMkLst>
          <pc:docMk/>
          <pc:sldMk cId="2094784597" sldId="655"/>
        </pc:sldMkLst>
        <pc:spChg chg="mod">
          <ac:chgData name="Kathrine Flavin" userId="bUXTEK5cHVcAnqlGkk4jhevnE6b153OnIOm3ZbT0xrs=" providerId="None" clId="Web-{14FAD88C-F431-45A8-8716-7998CE73031C}" dt="2026-03-17T19:45:19.078" v="24" actId="20577"/>
          <ac:spMkLst>
            <pc:docMk/>
            <pc:sldMk cId="2094784597" sldId="655"/>
            <ac:spMk id="3" creationId="{80194F66-D03B-B2EB-0965-D58F5B02218C}"/>
          </ac:spMkLst>
        </pc:spChg>
      </pc:sldChg>
      <pc:sldChg chg="modSp add">
        <pc:chgData name="Kathrine Flavin" userId="bUXTEK5cHVcAnqlGkk4jhevnE6b153OnIOm3ZbT0xrs=" providerId="None" clId="Web-{14FAD88C-F431-45A8-8716-7998CE73031C}" dt="2026-03-17T19:50:35.207" v="63" actId="20577"/>
        <pc:sldMkLst>
          <pc:docMk/>
          <pc:sldMk cId="2130734943" sldId="657"/>
        </pc:sldMkLst>
        <pc:spChg chg="mod">
          <ac:chgData name="Kathrine Flavin" userId="bUXTEK5cHVcAnqlGkk4jhevnE6b153OnIOm3ZbT0xrs=" providerId="None" clId="Web-{14FAD88C-F431-45A8-8716-7998CE73031C}" dt="2026-03-17T19:50:35.207" v="63" actId="20577"/>
          <ac:spMkLst>
            <pc:docMk/>
            <pc:sldMk cId="2130734943" sldId="657"/>
            <ac:spMk id="3" creationId="{8326C27E-E4FC-79D7-28AB-99AC92821A2E}"/>
          </ac:spMkLst>
        </pc:spChg>
      </pc:sldChg>
      <pc:sldChg chg="modSp add">
        <pc:chgData name="Kathrine Flavin" userId="bUXTEK5cHVcAnqlGkk4jhevnE6b153OnIOm3ZbT0xrs=" providerId="None" clId="Web-{14FAD88C-F431-45A8-8716-7998CE73031C}" dt="2026-03-17T19:51:03.613" v="70" actId="20577"/>
        <pc:sldMkLst>
          <pc:docMk/>
          <pc:sldMk cId="3185864886" sldId="658"/>
        </pc:sldMkLst>
        <pc:spChg chg="mod">
          <ac:chgData name="Kathrine Flavin" userId="bUXTEK5cHVcAnqlGkk4jhevnE6b153OnIOm3ZbT0xrs=" providerId="None" clId="Web-{14FAD88C-F431-45A8-8716-7998CE73031C}" dt="2026-03-17T19:51:03.613" v="70" actId="20577"/>
          <ac:spMkLst>
            <pc:docMk/>
            <pc:sldMk cId="3185864886" sldId="658"/>
            <ac:spMk id="3" creationId="{374AB810-E344-323D-3ED0-3DD5322734E6}"/>
          </ac:spMkLst>
        </pc:spChg>
      </pc:sldChg>
      <pc:sldChg chg="modSp add">
        <pc:chgData name="Kathrine Flavin" userId="bUXTEK5cHVcAnqlGkk4jhevnE6b153OnIOm3ZbT0xrs=" providerId="None" clId="Web-{14FAD88C-F431-45A8-8716-7998CE73031C}" dt="2026-03-17T19:51:44.284" v="77" actId="20577"/>
        <pc:sldMkLst>
          <pc:docMk/>
          <pc:sldMk cId="1890091974" sldId="685"/>
        </pc:sldMkLst>
        <pc:spChg chg="mod">
          <ac:chgData name="Kathrine Flavin" userId="bUXTEK5cHVcAnqlGkk4jhevnE6b153OnIOm3ZbT0xrs=" providerId="None" clId="Web-{14FAD88C-F431-45A8-8716-7998CE73031C}" dt="2026-03-17T19:51:44.284" v="77" actId="20577"/>
          <ac:spMkLst>
            <pc:docMk/>
            <pc:sldMk cId="1890091974" sldId="685"/>
            <ac:spMk id="3" creationId="{B2B9D462-BB32-4266-847F-22730E890E23}"/>
          </ac:spMkLst>
        </pc:spChg>
      </pc:sldChg>
    </pc:docChg>
  </pc:docChgLst>
  <pc:docChgLst>
    <pc:chgData name="Trisha Thrush" userId="ANP1nbPt/GjnpdkQVIZ2gTOAmAk6cqsJftlgx7EUsjc=" providerId="None" clId="Web-{F02441A6-029A-4961-A937-D7F01A5BA6DC}"/>
    <pc:docChg chg="modSld">
      <pc:chgData name="Trisha Thrush" userId="ANP1nbPt/GjnpdkQVIZ2gTOAmAk6cqsJftlgx7EUsjc=" providerId="None" clId="Web-{F02441A6-029A-4961-A937-D7F01A5BA6DC}" dt="2026-03-19T13:24:09.326" v="49" actId="14100"/>
      <pc:docMkLst>
        <pc:docMk/>
      </pc:docMkLst>
      <pc:sldChg chg="modSp">
        <pc:chgData name="Trisha Thrush" userId="ANP1nbPt/GjnpdkQVIZ2gTOAmAk6cqsJftlgx7EUsjc=" providerId="None" clId="Web-{F02441A6-029A-4961-A937-D7F01A5BA6DC}" dt="2026-03-19T13:12:12.810" v="1" actId="20577"/>
        <pc:sldMkLst>
          <pc:docMk/>
          <pc:sldMk cId="0" sldId="256"/>
        </pc:sldMkLst>
        <pc:spChg chg="mod">
          <ac:chgData name="Trisha Thrush" userId="ANP1nbPt/GjnpdkQVIZ2gTOAmAk6cqsJftlgx7EUsjc=" providerId="None" clId="Web-{F02441A6-029A-4961-A937-D7F01A5BA6DC}" dt="2026-03-19T13:12:12.810" v="1" actId="20577"/>
          <ac:spMkLst>
            <pc:docMk/>
            <pc:sldMk cId="0" sldId="256"/>
            <ac:spMk id="8" creationId="{00000000-0000-0000-0000-000000000000}"/>
          </ac:spMkLst>
        </pc:spChg>
      </pc:sldChg>
      <pc:sldChg chg="modSp">
        <pc:chgData name="Trisha Thrush" userId="ANP1nbPt/GjnpdkQVIZ2gTOAmAk6cqsJftlgx7EUsjc=" providerId="None" clId="Web-{F02441A6-029A-4961-A937-D7F01A5BA6DC}" dt="2026-03-19T13:20:45.076" v="39" actId="20577"/>
        <pc:sldMkLst>
          <pc:docMk/>
          <pc:sldMk cId="0" sldId="257"/>
        </pc:sldMkLst>
        <pc:spChg chg="mod">
          <ac:chgData name="Trisha Thrush" userId="ANP1nbPt/GjnpdkQVIZ2gTOAmAk6cqsJftlgx7EUsjc=" providerId="None" clId="Web-{F02441A6-029A-4961-A937-D7F01A5BA6DC}" dt="2026-03-19T13:20:45.076" v="39" actId="20577"/>
          <ac:spMkLst>
            <pc:docMk/>
            <pc:sldMk cId="0" sldId="257"/>
            <ac:spMk id="6" creationId="{00000000-0000-0000-0000-000000000000}"/>
          </ac:spMkLst>
        </pc:spChg>
      </pc:sldChg>
      <pc:sldChg chg="modSp">
        <pc:chgData name="Trisha Thrush" userId="ANP1nbPt/GjnpdkQVIZ2gTOAmAk6cqsJftlgx7EUsjc=" providerId="None" clId="Web-{F02441A6-029A-4961-A937-D7F01A5BA6DC}" dt="2026-03-19T13:21:10.998" v="41" actId="1076"/>
        <pc:sldMkLst>
          <pc:docMk/>
          <pc:sldMk cId="0" sldId="261"/>
        </pc:sldMkLst>
        <pc:spChg chg="mod">
          <ac:chgData name="Trisha Thrush" userId="ANP1nbPt/GjnpdkQVIZ2gTOAmAk6cqsJftlgx7EUsjc=" providerId="None" clId="Web-{F02441A6-029A-4961-A937-D7F01A5BA6DC}" dt="2026-03-19T13:21:05.982" v="40" actId="1076"/>
          <ac:spMkLst>
            <pc:docMk/>
            <pc:sldMk cId="0" sldId="261"/>
            <ac:spMk id="9" creationId="{00000000-0000-0000-0000-000000000000}"/>
          </ac:spMkLst>
        </pc:spChg>
        <pc:graphicFrameChg chg="mod">
          <ac:chgData name="Trisha Thrush" userId="ANP1nbPt/GjnpdkQVIZ2gTOAmAk6cqsJftlgx7EUsjc=" providerId="None" clId="Web-{F02441A6-029A-4961-A937-D7F01A5BA6DC}" dt="2026-03-19T13:21:10.998" v="41" actId="1076"/>
          <ac:graphicFrameMkLst>
            <pc:docMk/>
            <pc:sldMk cId="0" sldId="261"/>
            <ac:graphicFrameMk id="7" creationId="{00000000-0000-0000-0000-000000000000}"/>
          </ac:graphicFrameMkLst>
        </pc:graphicFrameChg>
      </pc:sldChg>
      <pc:sldChg chg="modSp">
        <pc:chgData name="Trisha Thrush" userId="ANP1nbPt/GjnpdkQVIZ2gTOAmAk6cqsJftlgx7EUsjc=" providerId="None" clId="Web-{F02441A6-029A-4961-A937-D7F01A5BA6DC}" dt="2026-03-19T13:23:12.436" v="48" actId="14100"/>
        <pc:sldMkLst>
          <pc:docMk/>
          <pc:sldMk cId="0" sldId="267"/>
        </pc:sldMkLst>
        <pc:spChg chg="mod">
          <ac:chgData name="Trisha Thrush" userId="ANP1nbPt/GjnpdkQVIZ2gTOAmAk6cqsJftlgx7EUsjc=" providerId="None" clId="Web-{F02441A6-029A-4961-A937-D7F01A5BA6DC}" dt="2026-03-19T13:23:12.436" v="48" actId="14100"/>
          <ac:spMkLst>
            <pc:docMk/>
            <pc:sldMk cId="0" sldId="267"/>
            <ac:spMk id="7" creationId="{00000000-0000-0000-0000-000000000000}"/>
          </ac:spMkLst>
        </pc:spChg>
        <pc:spChg chg="mod">
          <ac:chgData name="Trisha Thrush" userId="ANP1nbPt/GjnpdkQVIZ2gTOAmAk6cqsJftlgx7EUsjc=" providerId="None" clId="Web-{F02441A6-029A-4961-A937-D7F01A5BA6DC}" dt="2026-03-19T13:22:53.467" v="46" actId="20577"/>
          <ac:spMkLst>
            <pc:docMk/>
            <pc:sldMk cId="0" sldId="267"/>
            <ac:spMk id="10" creationId="{00000000-0000-0000-0000-000000000000}"/>
          </ac:spMkLst>
        </pc:spChg>
        <pc:graphicFrameChg chg="mod">
          <ac:chgData name="Trisha Thrush" userId="ANP1nbPt/GjnpdkQVIZ2gTOAmAk6cqsJftlgx7EUsjc=" providerId="None" clId="Web-{F02441A6-029A-4961-A937-D7F01A5BA6DC}" dt="2026-03-19T13:22:27.623" v="43" actId="1076"/>
          <ac:graphicFrameMkLst>
            <pc:docMk/>
            <pc:sldMk cId="0" sldId="267"/>
            <ac:graphicFrameMk id="6" creationId="{00000000-0000-0000-0000-000000000000}"/>
          </ac:graphicFrameMkLst>
        </pc:graphicFrameChg>
        <pc:graphicFrameChg chg="mod">
          <ac:chgData name="Trisha Thrush" userId="ANP1nbPt/GjnpdkQVIZ2gTOAmAk6cqsJftlgx7EUsjc=" providerId="None" clId="Web-{F02441A6-029A-4961-A937-D7F01A5BA6DC}" dt="2026-03-19T13:22:30.936" v="44" actId="1076"/>
          <ac:graphicFrameMkLst>
            <pc:docMk/>
            <pc:sldMk cId="0" sldId="267"/>
            <ac:graphicFrameMk id="9" creationId="{00000000-0000-0000-0000-000000000000}"/>
          </ac:graphicFrameMkLst>
        </pc:graphicFrameChg>
      </pc:sldChg>
      <pc:sldChg chg="modSp">
        <pc:chgData name="Trisha Thrush" userId="ANP1nbPt/GjnpdkQVIZ2gTOAmAk6cqsJftlgx7EUsjc=" providerId="None" clId="Web-{F02441A6-029A-4961-A937-D7F01A5BA6DC}" dt="2026-03-19T13:24:09.326" v="49" actId="14100"/>
        <pc:sldMkLst>
          <pc:docMk/>
          <pc:sldMk cId="0" sldId="268"/>
        </pc:sldMkLst>
        <pc:spChg chg="mod">
          <ac:chgData name="Trisha Thrush" userId="ANP1nbPt/GjnpdkQVIZ2gTOAmAk6cqsJftlgx7EUsjc=" providerId="None" clId="Web-{F02441A6-029A-4961-A937-D7F01A5BA6DC}" dt="2026-03-19T13:24:09.326" v="49" actId="14100"/>
          <ac:spMkLst>
            <pc:docMk/>
            <pc:sldMk cId="0" sldId="268"/>
            <ac:spMk id="8" creationId="{00000000-0000-0000-0000-000000000000}"/>
          </ac:spMkLst>
        </pc:spChg>
      </pc:sldChg>
      <pc:sldChg chg="modSp">
        <pc:chgData name="Trisha Thrush" userId="ANP1nbPt/GjnpdkQVIZ2gTOAmAk6cqsJftlgx7EUsjc=" providerId="None" clId="Web-{F02441A6-029A-4961-A937-D7F01A5BA6DC}" dt="2026-03-19T13:17:46.295" v="34" actId="1076"/>
        <pc:sldMkLst>
          <pc:docMk/>
          <pc:sldMk cId="965147287" sldId="445"/>
        </pc:sldMkLst>
        <pc:picChg chg="mod">
          <ac:chgData name="Trisha Thrush" userId="ANP1nbPt/GjnpdkQVIZ2gTOAmAk6cqsJftlgx7EUsjc=" providerId="None" clId="Web-{F02441A6-029A-4961-A937-D7F01A5BA6DC}" dt="2026-03-19T13:17:42.607" v="33" actId="1076"/>
          <ac:picMkLst>
            <pc:docMk/>
            <pc:sldMk cId="965147287" sldId="445"/>
            <ac:picMk id="4" creationId="{3CF10901-D6BF-29D9-4341-F4713FBCA6AB}"/>
          </ac:picMkLst>
        </pc:picChg>
        <pc:picChg chg="mod">
          <ac:chgData name="Trisha Thrush" userId="ANP1nbPt/GjnpdkQVIZ2gTOAmAk6cqsJftlgx7EUsjc=" providerId="None" clId="Web-{F02441A6-029A-4961-A937-D7F01A5BA6DC}" dt="2026-03-19T13:17:40.341" v="32" actId="1076"/>
          <ac:picMkLst>
            <pc:docMk/>
            <pc:sldMk cId="965147287" sldId="445"/>
            <ac:picMk id="6" creationId="{1DFB7CD7-0B27-CAF9-6A23-51C70C6BB280}"/>
          </ac:picMkLst>
        </pc:picChg>
        <pc:picChg chg="mod">
          <ac:chgData name="Trisha Thrush" userId="ANP1nbPt/GjnpdkQVIZ2gTOAmAk6cqsJftlgx7EUsjc=" providerId="None" clId="Web-{F02441A6-029A-4961-A937-D7F01A5BA6DC}" dt="2026-03-19T13:17:37.482" v="31" actId="1076"/>
          <ac:picMkLst>
            <pc:docMk/>
            <pc:sldMk cId="965147287" sldId="445"/>
            <ac:picMk id="7" creationId="{AABF00A2-3AD2-9642-C423-925B7C209289}"/>
          </ac:picMkLst>
        </pc:picChg>
        <pc:picChg chg="mod">
          <ac:chgData name="Trisha Thrush" userId="ANP1nbPt/GjnpdkQVIZ2gTOAmAk6cqsJftlgx7EUsjc=" providerId="None" clId="Web-{F02441A6-029A-4961-A937-D7F01A5BA6DC}" dt="2026-03-19T13:17:46.295" v="34" actId="1076"/>
          <ac:picMkLst>
            <pc:docMk/>
            <pc:sldMk cId="965147287" sldId="445"/>
            <ac:picMk id="8" creationId="{4433B0AF-D693-91BB-5613-801DD512D4AC}"/>
          </ac:picMkLst>
        </pc:picChg>
      </pc:sldChg>
      <pc:sldChg chg="modSp">
        <pc:chgData name="Trisha Thrush" userId="ANP1nbPt/GjnpdkQVIZ2gTOAmAk6cqsJftlgx7EUsjc=" providerId="None" clId="Web-{F02441A6-029A-4961-A937-D7F01A5BA6DC}" dt="2026-03-19T13:14:57.841" v="12" actId="14100"/>
        <pc:sldMkLst>
          <pc:docMk/>
          <pc:sldMk cId="4163252828" sldId="510"/>
        </pc:sldMkLst>
        <pc:spChg chg="mod">
          <ac:chgData name="Trisha Thrush" userId="ANP1nbPt/GjnpdkQVIZ2gTOAmAk6cqsJftlgx7EUsjc=" providerId="None" clId="Web-{F02441A6-029A-4961-A937-D7F01A5BA6DC}" dt="2026-03-19T13:14:48.122" v="10" actId="20577"/>
          <ac:spMkLst>
            <pc:docMk/>
            <pc:sldMk cId="4163252828" sldId="510"/>
            <ac:spMk id="6" creationId="{277AE774-18AE-DEA8-470A-7ECAC573AA23}"/>
          </ac:spMkLst>
        </pc:spChg>
        <pc:spChg chg="mod">
          <ac:chgData name="Trisha Thrush" userId="ANP1nbPt/GjnpdkQVIZ2gTOAmAk6cqsJftlgx7EUsjc=" providerId="None" clId="Web-{F02441A6-029A-4961-A937-D7F01A5BA6DC}" dt="2026-03-19T13:14:48.372" v="11" actId="20577"/>
          <ac:spMkLst>
            <pc:docMk/>
            <pc:sldMk cId="4163252828" sldId="510"/>
            <ac:spMk id="11" creationId="{AB6BD370-7BD1-5283-9358-A5001290B2D0}"/>
          </ac:spMkLst>
        </pc:spChg>
        <pc:spChg chg="mod">
          <ac:chgData name="Trisha Thrush" userId="ANP1nbPt/GjnpdkQVIZ2gTOAmAk6cqsJftlgx7EUsjc=" providerId="None" clId="Web-{F02441A6-029A-4961-A937-D7F01A5BA6DC}" dt="2026-03-19T13:14:57.841" v="12" actId="14100"/>
          <ac:spMkLst>
            <pc:docMk/>
            <pc:sldMk cId="4163252828" sldId="510"/>
            <ac:spMk id="12" creationId="{09335186-396B-45A6-2834-F2B6B9BE0F4C}"/>
          </ac:spMkLst>
        </pc:spChg>
        <pc:spChg chg="mod">
          <ac:chgData name="Trisha Thrush" userId="ANP1nbPt/GjnpdkQVIZ2gTOAmAk6cqsJftlgx7EUsjc=" providerId="None" clId="Web-{F02441A6-029A-4961-A937-D7F01A5BA6DC}" dt="2026-03-19T13:13:39.466" v="3" actId="20577"/>
          <ac:spMkLst>
            <pc:docMk/>
            <pc:sldMk cId="4163252828" sldId="510"/>
            <ac:spMk id="18" creationId="{B2650484-80CB-2548-D40B-425C4AEA56D1}"/>
          </ac:spMkLst>
        </pc:spChg>
        <pc:picChg chg="mod">
          <ac:chgData name="Trisha Thrush" userId="ANP1nbPt/GjnpdkQVIZ2gTOAmAk6cqsJftlgx7EUsjc=" providerId="None" clId="Web-{F02441A6-029A-4961-A937-D7F01A5BA6DC}" dt="2026-03-19T13:13:33.701" v="2" actId="1076"/>
          <ac:picMkLst>
            <pc:docMk/>
            <pc:sldMk cId="4163252828" sldId="510"/>
            <ac:picMk id="16" creationId="{B9339ED3-CE27-3502-21D2-CE65A53D8691}"/>
          </ac:picMkLst>
        </pc:picChg>
      </pc:sldChg>
      <pc:sldChg chg="addSp delSp modSp">
        <pc:chgData name="Trisha Thrush" userId="ANP1nbPt/GjnpdkQVIZ2gTOAmAk6cqsJftlgx7EUsjc=" providerId="None" clId="Web-{F02441A6-029A-4961-A937-D7F01A5BA6DC}" dt="2026-03-19T13:16:30.591" v="25" actId="1076"/>
        <pc:sldMkLst>
          <pc:docMk/>
          <pc:sldMk cId="3370353022" sldId="512"/>
        </pc:sldMkLst>
        <pc:spChg chg="mod">
          <ac:chgData name="Trisha Thrush" userId="ANP1nbPt/GjnpdkQVIZ2gTOAmAk6cqsJftlgx7EUsjc=" providerId="None" clId="Web-{F02441A6-029A-4961-A937-D7F01A5BA6DC}" dt="2026-03-19T13:15:26.201" v="16" actId="14100"/>
          <ac:spMkLst>
            <pc:docMk/>
            <pc:sldMk cId="3370353022" sldId="512"/>
            <ac:spMk id="2" creationId="{2F68452B-674F-E06A-47F7-EA201E64A6E2}"/>
          </ac:spMkLst>
        </pc:spChg>
        <pc:spChg chg="mod">
          <ac:chgData name="Trisha Thrush" userId="ANP1nbPt/GjnpdkQVIZ2gTOAmAk6cqsJftlgx7EUsjc=" providerId="None" clId="Web-{F02441A6-029A-4961-A937-D7F01A5BA6DC}" dt="2026-03-19T13:15:42.826" v="18" actId="14100"/>
          <ac:spMkLst>
            <pc:docMk/>
            <pc:sldMk cId="3370353022" sldId="512"/>
            <ac:spMk id="4" creationId="{A3068A41-B366-76E2-919F-37513535C428}"/>
          </ac:spMkLst>
        </pc:spChg>
        <pc:picChg chg="del">
          <ac:chgData name="Trisha Thrush" userId="ANP1nbPt/GjnpdkQVIZ2gTOAmAk6cqsJftlgx7EUsjc=" providerId="None" clId="Web-{F02441A6-029A-4961-A937-D7F01A5BA6DC}" dt="2026-03-19T13:15:57.607" v="20"/>
          <ac:picMkLst>
            <pc:docMk/>
            <pc:sldMk cId="3370353022" sldId="512"/>
            <ac:picMk id="6" creationId="{A89EDAFA-D702-0F16-4BF6-6177F9C3F173}"/>
          </ac:picMkLst>
        </pc:picChg>
        <pc:picChg chg="mod">
          <ac:chgData name="Trisha Thrush" userId="ANP1nbPt/GjnpdkQVIZ2gTOAmAk6cqsJftlgx7EUsjc=" providerId="None" clId="Web-{F02441A6-029A-4961-A937-D7F01A5BA6DC}" dt="2026-03-19T13:15:46.763" v="19" actId="1076"/>
          <ac:picMkLst>
            <pc:docMk/>
            <pc:sldMk cId="3370353022" sldId="512"/>
            <ac:picMk id="9" creationId="{8939C7AC-9BB6-5B51-43AF-1F3A92FCB352}"/>
          </ac:picMkLst>
        </pc:picChg>
        <pc:picChg chg="add del mod">
          <ac:chgData name="Trisha Thrush" userId="ANP1nbPt/GjnpdkQVIZ2gTOAmAk6cqsJftlgx7EUsjc=" providerId="None" clId="Web-{F02441A6-029A-4961-A937-D7F01A5BA6DC}" dt="2026-03-19T13:16:20.232" v="23"/>
          <ac:picMkLst>
            <pc:docMk/>
            <pc:sldMk cId="3370353022" sldId="512"/>
            <ac:picMk id="10" creationId="{2C1225F9-66BA-981A-DAA1-213F77A82260}"/>
          </ac:picMkLst>
        </pc:picChg>
        <pc:picChg chg="add mod">
          <ac:chgData name="Trisha Thrush" userId="ANP1nbPt/GjnpdkQVIZ2gTOAmAk6cqsJftlgx7EUsjc=" providerId="None" clId="Web-{F02441A6-029A-4961-A937-D7F01A5BA6DC}" dt="2026-03-19T13:16:30.591" v="25" actId="1076"/>
          <ac:picMkLst>
            <pc:docMk/>
            <pc:sldMk cId="3370353022" sldId="512"/>
            <ac:picMk id="12" creationId="{75FB602A-78A5-9A69-D3AC-772F63C1B8C1}"/>
          </ac:picMkLst>
        </pc:picChg>
      </pc:sldChg>
      <pc:sldChg chg="modSp">
        <pc:chgData name="Trisha Thrush" userId="ANP1nbPt/GjnpdkQVIZ2gTOAmAk6cqsJftlgx7EUsjc=" providerId="None" clId="Web-{F02441A6-029A-4961-A937-D7F01A5BA6DC}" dt="2026-03-19T13:19:51.498" v="35" actId="20577"/>
        <pc:sldMkLst>
          <pc:docMk/>
          <pc:sldMk cId="0" sldId="514"/>
        </pc:sldMkLst>
        <pc:spChg chg="mod">
          <ac:chgData name="Trisha Thrush" userId="ANP1nbPt/GjnpdkQVIZ2gTOAmAk6cqsJftlgx7EUsjc=" providerId="None" clId="Web-{F02441A6-029A-4961-A937-D7F01A5BA6DC}" dt="2026-03-19T13:19:51.498" v="35" actId="20577"/>
          <ac:spMkLst>
            <pc:docMk/>
            <pc:sldMk cId="0" sldId="514"/>
            <ac:spMk id="16" creationId="{00000000-0000-0000-0000-000000000000}"/>
          </ac:spMkLst>
        </pc:spChg>
      </pc:sldChg>
      <pc:sldChg chg="modSp">
        <pc:chgData name="Trisha Thrush" userId="ANP1nbPt/GjnpdkQVIZ2gTOAmAk6cqsJftlgx7EUsjc=" providerId="None" clId="Web-{F02441A6-029A-4961-A937-D7F01A5BA6DC}" dt="2026-03-19T13:22:14.733" v="42" actId="1076"/>
        <pc:sldMkLst>
          <pc:docMk/>
          <pc:sldMk cId="0" sldId="842"/>
        </pc:sldMkLst>
        <pc:graphicFrameChg chg="mod">
          <ac:chgData name="Trisha Thrush" userId="ANP1nbPt/GjnpdkQVIZ2gTOAmAk6cqsJftlgx7EUsjc=" providerId="None" clId="Web-{F02441A6-029A-4961-A937-D7F01A5BA6DC}" dt="2026-03-19T13:22:14.733" v="42" actId="1076"/>
          <ac:graphicFrameMkLst>
            <pc:docMk/>
            <pc:sldMk cId="0" sldId="842"/>
            <ac:graphicFrameMk id="7" creationId="{00000000-0000-0000-0000-000000000000}"/>
          </ac:graphicFrameMkLst>
        </pc:graphicFrameChg>
      </pc:sldChg>
    </pc:docChg>
  </pc:docChgLst>
  <pc:docChgLst>
    <pc:chgData name="Sarah Andreotti" userId="TLNydcS7VzGNHs5DEn7Tm8G8j4YX/xoFplrXrTIor4Q=" providerId="None" clId="Web-{CCE760AE-9A41-4A33-9E77-450F405F3F32}"/>
    <pc:docChg chg="addSld delSld">
      <pc:chgData name="Sarah Andreotti" userId="TLNydcS7VzGNHs5DEn7Tm8G8j4YX/xoFplrXrTIor4Q=" providerId="None" clId="Web-{CCE760AE-9A41-4A33-9E77-450F405F3F32}" dt="2026-03-17T13:28:05.192" v="10"/>
      <pc:docMkLst>
        <pc:docMk/>
      </pc:docMkLst>
      <pc:sldChg chg="add">
        <pc:chgData name="Sarah Andreotti" userId="TLNydcS7VzGNHs5DEn7Tm8G8j4YX/xoFplrXrTIor4Q=" providerId="None" clId="Web-{CCE760AE-9A41-4A33-9E77-450F405F3F32}" dt="2026-03-17T13:23:02.604" v="2"/>
        <pc:sldMkLst>
          <pc:docMk/>
          <pc:sldMk cId="2208305270" sldId="264"/>
        </pc:sldMkLst>
      </pc:sldChg>
      <pc:sldChg chg="add">
        <pc:chgData name="Sarah Andreotti" userId="TLNydcS7VzGNHs5DEn7Tm8G8j4YX/xoFplrXrTIor4Q=" providerId="None" clId="Web-{CCE760AE-9A41-4A33-9E77-450F405F3F32}" dt="2026-03-17T13:23:03.416" v="6"/>
        <pc:sldMkLst>
          <pc:docMk/>
          <pc:sldMk cId="1071816717" sldId="269"/>
        </pc:sldMkLst>
      </pc:sldChg>
      <pc:sldChg chg="add">
        <pc:chgData name="Sarah Andreotti" userId="TLNydcS7VzGNHs5DEn7Tm8G8j4YX/xoFplrXrTIor4Q=" providerId="None" clId="Web-{CCE760AE-9A41-4A33-9E77-450F405F3F32}" dt="2026-03-17T13:23:03.151" v="4"/>
        <pc:sldMkLst>
          <pc:docMk/>
          <pc:sldMk cId="1034096853" sldId="272"/>
        </pc:sldMkLst>
      </pc:sldChg>
      <pc:sldChg chg="add">
        <pc:chgData name="Sarah Andreotti" userId="TLNydcS7VzGNHs5DEn7Tm8G8j4YX/xoFplrXrTIor4Q=" providerId="None" clId="Web-{CCE760AE-9A41-4A33-9E77-450F405F3F32}" dt="2026-03-17T13:23:03.307" v="5"/>
        <pc:sldMkLst>
          <pc:docMk/>
          <pc:sldMk cId="2710353919" sldId="274"/>
        </pc:sldMkLst>
      </pc:sldChg>
      <pc:sldChg chg="add">
        <pc:chgData name="Sarah Andreotti" userId="TLNydcS7VzGNHs5DEn7Tm8G8j4YX/xoFplrXrTIor4Q=" providerId="None" clId="Web-{CCE760AE-9A41-4A33-9E77-450F405F3F32}" dt="2026-03-17T13:23:02.744" v="3"/>
        <pc:sldMkLst>
          <pc:docMk/>
          <pc:sldMk cId="2713199816" sldId="275"/>
        </pc:sldMkLst>
      </pc:sldChg>
      <pc:sldChg chg="add">
        <pc:chgData name="Sarah Andreotti" userId="TLNydcS7VzGNHs5DEn7Tm8G8j4YX/xoFplrXrTIor4Q=" providerId="None" clId="Web-{CCE760AE-9A41-4A33-9E77-450F405F3F32}" dt="2026-03-17T13:23:02.401" v="0"/>
        <pc:sldMkLst>
          <pc:docMk/>
          <pc:sldMk cId="1765135214" sldId="840"/>
        </pc:sldMkLst>
      </pc:sldChg>
      <pc:sldChg chg="add">
        <pc:chgData name="Sarah Andreotti" userId="TLNydcS7VzGNHs5DEn7Tm8G8j4YX/xoFplrXrTIor4Q=" providerId="None" clId="Web-{CCE760AE-9A41-4A33-9E77-450F405F3F32}" dt="2026-03-17T13:23:02.510" v="1"/>
        <pc:sldMkLst>
          <pc:docMk/>
          <pc:sldMk cId="138228790" sldId="841"/>
        </pc:sldMkLst>
      </pc:sldChg>
    </pc:docChg>
  </pc:docChgLst>
  <pc:docChgLst>
    <pc:chgData name="Sherrie Donnelly" userId="JquVIkks31WialWPPZhveQVQy2jQ08Oezu+5annt3FE=" providerId="None" clId="Web-{83170ABA-1913-4A37-ABD7-6AAB69F42149}"/>
    <pc:docChg chg="addSld modSld">
      <pc:chgData name="Sherrie Donnelly" userId="JquVIkks31WialWPPZhveQVQy2jQ08Oezu+5annt3FE=" providerId="None" clId="Web-{83170ABA-1913-4A37-ABD7-6AAB69F42149}" dt="2026-02-26T19:23:38.848" v="343" actId="14100"/>
      <pc:docMkLst>
        <pc:docMk/>
      </pc:docMkLst>
      <pc:sldChg chg="modSp">
        <pc:chgData name="Sherrie Donnelly" userId="JquVIkks31WialWPPZhveQVQy2jQ08Oezu+5annt3FE=" providerId="None" clId="Web-{83170ABA-1913-4A37-ABD7-6AAB69F42149}" dt="2026-02-26T16:03:06.294" v="156" actId="20577"/>
        <pc:sldMkLst>
          <pc:docMk/>
          <pc:sldMk cId="2571975815" sldId="305"/>
        </pc:sldMkLst>
        <pc:spChg chg="mod">
          <ac:chgData name="Sherrie Donnelly" userId="JquVIkks31WialWPPZhveQVQy2jQ08Oezu+5annt3FE=" providerId="None" clId="Web-{83170ABA-1913-4A37-ABD7-6AAB69F42149}" dt="2026-02-26T16:03:06.294" v="156" actId="20577"/>
          <ac:spMkLst>
            <pc:docMk/>
            <pc:sldMk cId="2571975815" sldId="305"/>
            <ac:spMk id="3" creationId="{FD89CF5D-8E92-C216-AD42-C67091095366}"/>
          </ac:spMkLst>
        </pc:spChg>
      </pc:sldChg>
      <pc:sldChg chg="modSp">
        <pc:chgData name="Sherrie Donnelly" userId="JquVIkks31WialWPPZhveQVQy2jQ08Oezu+5annt3FE=" providerId="None" clId="Web-{83170ABA-1913-4A37-ABD7-6AAB69F42149}" dt="2026-02-26T16:07:04.106" v="220" actId="20577"/>
        <pc:sldMkLst>
          <pc:docMk/>
          <pc:sldMk cId="1244812380" sldId="717"/>
        </pc:sldMkLst>
        <pc:spChg chg="mod">
          <ac:chgData name="Sherrie Donnelly" userId="JquVIkks31WialWPPZhveQVQy2jQ08Oezu+5annt3FE=" providerId="None" clId="Web-{83170ABA-1913-4A37-ABD7-6AAB69F42149}" dt="2026-02-26T16:07:04.106" v="220" actId="20577"/>
          <ac:spMkLst>
            <pc:docMk/>
            <pc:sldMk cId="1244812380" sldId="717"/>
            <ac:spMk id="3" creationId="{30AD5B44-2BCB-23A6-E168-33BB72975D07}"/>
          </ac:spMkLst>
        </pc:spChg>
      </pc:sldChg>
      <pc:sldChg chg="modSp mod modShow">
        <pc:chgData name="Sherrie Donnelly" userId="JquVIkks31WialWPPZhveQVQy2jQ08Oezu+5annt3FE=" providerId="None" clId="Web-{83170ABA-1913-4A37-ABD7-6AAB69F42149}" dt="2026-02-26T16:04:27.669" v="164" actId="20577"/>
        <pc:sldMkLst>
          <pc:docMk/>
          <pc:sldMk cId="1497747981" sldId="812"/>
        </pc:sldMkLst>
        <pc:spChg chg="mod">
          <ac:chgData name="Sherrie Donnelly" userId="JquVIkks31WialWPPZhveQVQy2jQ08Oezu+5annt3FE=" providerId="None" clId="Web-{83170ABA-1913-4A37-ABD7-6AAB69F42149}" dt="2026-02-26T15:58:13.294" v="112" actId="14100"/>
          <ac:spMkLst>
            <pc:docMk/>
            <pc:sldMk cId="1497747981" sldId="812"/>
            <ac:spMk id="2" creationId="{FA7A9583-0659-7011-46F9-F54E5B65BA70}"/>
          </ac:spMkLst>
        </pc:spChg>
        <pc:spChg chg="mod">
          <ac:chgData name="Sherrie Donnelly" userId="JquVIkks31WialWPPZhveQVQy2jQ08Oezu+5annt3FE=" providerId="None" clId="Web-{83170ABA-1913-4A37-ABD7-6AAB69F42149}" dt="2026-02-26T16:04:27.669" v="164" actId="20577"/>
          <ac:spMkLst>
            <pc:docMk/>
            <pc:sldMk cId="1497747981" sldId="812"/>
            <ac:spMk id="7" creationId="{9BD74E9E-24B0-A579-48DE-7238CE333893}"/>
          </ac:spMkLst>
        </pc:spChg>
      </pc:sldChg>
      <pc:sldChg chg="modSp">
        <pc:chgData name="Sherrie Donnelly" userId="JquVIkks31WialWPPZhveQVQy2jQ08Oezu+5annt3FE=" providerId="None" clId="Web-{83170ABA-1913-4A37-ABD7-6AAB69F42149}" dt="2026-02-26T16:04:48.981" v="176" actId="20577"/>
        <pc:sldMkLst>
          <pc:docMk/>
          <pc:sldMk cId="529657582" sldId="817"/>
        </pc:sldMkLst>
        <pc:spChg chg="mod">
          <ac:chgData name="Sherrie Donnelly" userId="JquVIkks31WialWPPZhveQVQy2jQ08Oezu+5annt3FE=" providerId="None" clId="Web-{83170ABA-1913-4A37-ABD7-6AAB69F42149}" dt="2026-02-26T16:04:48.981" v="176" actId="20577"/>
          <ac:spMkLst>
            <pc:docMk/>
            <pc:sldMk cId="529657582" sldId="817"/>
            <ac:spMk id="7" creationId="{811A6CD8-9388-2747-9C05-F339D18829BE}"/>
          </ac:spMkLst>
        </pc:spChg>
      </pc:sldChg>
      <pc:sldChg chg="modSp add replId">
        <pc:chgData name="Sherrie Donnelly" userId="JquVIkks31WialWPPZhveQVQy2jQ08Oezu+5annt3FE=" providerId="None" clId="Web-{83170ABA-1913-4A37-ABD7-6AAB69F42149}" dt="2026-02-26T19:19:29.530" v="251" actId="20577"/>
        <pc:sldMkLst>
          <pc:docMk/>
          <pc:sldMk cId="4190549172" sldId="820"/>
        </pc:sldMkLst>
        <pc:spChg chg="mod">
          <ac:chgData name="Sherrie Donnelly" userId="JquVIkks31WialWPPZhveQVQy2jQ08Oezu+5annt3FE=" providerId="None" clId="Web-{83170ABA-1913-4A37-ABD7-6AAB69F42149}" dt="2026-02-26T15:55:38.936" v="88" actId="20577"/>
          <ac:spMkLst>
            <pc:docMk/>
            <pc:sldMk cId="4190549172" sldId="820"/>
            <ac:spMk id="2" creationId="{9BDD1C56-B3D0-3A9B-21B2-B31232722BDB}"/>
          </ac:spMkLst>
        </pc:spChg>
        <pc:spChg chg="mod">
          <ac:chgData name="Sherrie Donnelly" userId="JquVIkks31WialWPPZhveQVQy2jQ08Oezu+5annt3FE=" providerId="None" clId="Web-{83170ABA-1913-4A37-ABD7-6AAB69F42149}" dt="2026-02-26T19:19:29.530" v="251" actId="20577"/>
          <ac:spMkLst>
            <pc:docMk/>
            <pc:sldMk cId="4190549172" sldId="820"/>
            <ac:spMk id="3" creationId="{8BD4E6D1-252F-01F5-287B-98924969C925}"/>
          </ac:spMkLst>
        </pc:spChg>
      </pc:sldChg>
      <pc:sldChg chg="modSp">
        <pc:chgData name="Sherrie Donnelly" userId="JquVIkks31WialWPPZhveQVQy2jQ08Oezu+5annt3FE=" providerId="None" clId="Web-{83170ABA-1913-4A37-ABD7-6AAB69F42149}" dt="2026-02-26T19:23:38.848" v="343" actId="14100"/>
        <pc:sldMkLst>
          <pc:docMk/>
          <pc:sldMk cId="474408103" sldId="826"/>
        </pc:sldMkLst>
        <pc:spChg chg="mod">
          <ac:chgData name="Sherrie Donnelly" userId="JquVIkks31WialWPPZhveQVQy2jQ08Oezu+5annt3FE=" providerId="None" clId="Web-{83170ABA-1913-4A37-ABD7-6AAB69F42149}" dt="2026-02-26T19:20:15.130" v="252" actId="20577"/>
          <ac:spMkLst>
            <pc:docMk/>
            <pc:sldMk cId="474408103" sldId="826"/>
            <ac:spMk id="2" creationId="{028093C0-EAC7-88BF-5F0B-D363EFC4C6CA}"/>
          </ac:spMkLst>
        </pc:spChg>
        <pc:spChg chg="mod">
          <ac:chgData name="Sherrie Donnelly" userId="JquVIkks31WialWPPZhveQVQy2jQ08Oezu+5annt3FE=" providerId="None" clId="Web-{83170ABA-1913-4A37-ABD7-6AAB69F42149}" dt="2026-02-26T19:23:38.848" v="343" actId="14100"/>
          <ac:spMkLst>
            <pc:docMk/>
            <pc:sldMk cId="474408103" sldId="826"/>
            <ac:spMk id="3" creationId="{1FD5251C-933B-3526-DB0F-DD3C901C1203}"/>
          </ac:spMkLst>
        </pc:spChg>
      </pc:sldChg>
    </pc:docChg>
  </pc:docChgLst>
  <pc:docChgLst>
    <pc:chgData name="Stacey Lehmann" userId="AhJgFDVAHk/2VYlmMJlkAI+2PND+gg6QrYD5XaXBhIM=" providerId="None" clId="Web-{09F3E4AE-C073-4B91-92DC-B9711193FBE8}"/>
    <pc:docChg chg="addSld delSld modSld">
      <pc:chgData name="Stacey Lehmann" userId="AhJgFDVAHk/2VYlmMJlkAI+2PND+gg6QrYD5XaXBhIM=" providerId="None" clId="Web-{09F3E4AE-C073-4B91-92DC-B9711193FBE8}" dt="2026-02-18T18:52:10.706" v="457" actId="20577"/>
      <pc:docMkLst>
        <pc:docMk/>
      </pc:docMkLst>
      <pc:sldChg chg="modSp">
        <pc:chgData name="Stacey Lehmann" userId="AhJgFDVAHk/2VYlmMJlkAI+2PND+gg6QrYD5XaXBhIM=" providerId="None" clId="Web-{09F3E4AE-C073-4B91-92DC-B9711193FBE8}" dt="2026-02-18T18:23:42.090" v="6" actId="14100"/>
        <pc:sldMkLst>
          <pc:docMk/>
          <pc:sldMk cId="325328976" sldId="709"/>
        </pc:sldMkLst>
        <pc:spChg chg="mod">
          <ac:chgData name="Stacey Lehmann" userId="AhJgFDVAHk/2VYlmMJlkAI+2PND+gg6QrYD5XaXBhIM=" providerId="None" clId="Web-{09F3E4AE-C073-4B91-92DC-B9711193FBE8}" dt="2026-02-18T18:23:42.090" v="6" actId="14100"/>
          <ac:spMkLst>
            <pc:docMk/>
            <pc:sldMk cId="325328976" sldId="709"/>
            <ac:spMk id="2" creationId="{22B91984-2553-4BB0-083D-52D75BBD9709}"/>
          </ac:spMkLst>
        </pc:spChg>
      </pc:sldChg>
      <pc:sldChg chg="addSp delSp modSp new">
        <pc:chgData name="Stacey Lehmann" userId="AhJgFDVAHk/2VYlmMJlkAI+2PND+gg6QrYD5XaXBhIM=" providerId="None" clId="Web-{09F3E4AE-C073-4B91-92DC-B9711193FBE8}" dt="2026-02-18T18:48:41.002" v="433" actId="20577"/>
        <pc:sldMkLst>
          <pc:docMk/>
          <pc:sldMk cId="4028186274" sldId="818"/>
        </pc:sldMkLst>
        <pc:spChg chg="mod">
          <ac:chgData name="Stacey Lehmann" userId="AhJgFDVAHk/2VYlmMJlkAI+2PND+gg6QrYD5XaXBhIM=" providerId="None" clId="Web-{09F3E4AE-C073-4B91-92DC-B9711193FBE8}" dt="2026-02-18T18:26:20.465" v="15" actId="14100"/>
          <ac:spMkLst>
            <pc:docMk/>
            <pc:sldMk cId="4028186274" sldId="818"/>
            <ac:spMk id="2" creationId="{870E38FB-DBF0-0E5D-B18D-C1F01D467E23}"/>
          </ac:spMkLst>
        </pc:spChg>
        <pc:spChg chg="mod">
          <ac:chgData name="Stacey Lehmann" userId="AhJgFDVAHk/2VYlmMJlkAI+2PND+gg6QrYD5XaXBhIM=" providerId="None" clId="Web-{09F3E4AE-C073-4B91-92DC-B9711193FBE8}" dt="2026-02-18T18:48:41.002" v="433" actId="20577"/>
          <ac:spMkLst>
            <pc:docMk/>
            <pc:sldMk cId="4028186274" sldId="818"/>
            <ac:spMk id="3" creationId="{BAC8A66F-A45C-73F2-7E89-3C32973B460E}"/>
          </ac:spMkLst>
        </pc:spChg>
        <pc:picChg chg="add mod">
          <ac:chgData name="Stacey Lehmann" userId="AhJgFDVAHk/2VYlmMJlkAI+2PND+gg6QrYD5XaXBhIM=" providerId="None" clId="Web-{09F3E4AE-C073-4B91-92DC-B9711193FBE8}" dt="2026-02-18T18:31:00.529" v="64" actId="1076"/>
          <ac:picMkLst>
            <pc:docMk/>
            <pc:sldMk cId="4028186274" sldId="818"/>
            <ac:picMk id="7" creationId="{060E8FD1-D21A-A416-00D5-A772BB8679AE}"/>
          </ac:picMkLst>
        </pc:picChg>
      </pc:sldChg>
      <pc:sldChg chg="addSp modSp new">
        <pc:chgData name="Stacey Lehmann" userId="AhJgFDVAHk/2VYlmMJlkAI+2PND+gg6QrYD5XaXBhIM=" providerId="None" clId="Web-{09F3E4AE-C073-4B91-92DC-B9711193FBE8}" dt="2026-02-18T18:52:10.706" v="457" actId="20577"/>
        <pc:sldMkLst>
          <pc:docMk/>
          <pc:sldMk cId="3058073409" sldId="819"/>
        </pc:sldMkLst>
        <pc:spChg chg="mod">
          <ac:chgData name="Stacey Lehmann" userId="AhJgFDVAHk/2VYlmMJlkAI+2PND+gg6QrYD5XaXBhIM=" providerId="None" clId="Web-{09F3E4AE-C073-4B91-92DC-B9711193FBE8}" dt="2026-02-18T18:31:45.670" v="74" actId="20577"/>
          <ac:spMkLst>
            <pc:docMk/>
            <pc:sldMk cId="3058073409" sldId="819"/>
            <ac:spMk id="2" creationId="{735DF8A1-7A17-99BF-3F02-A309C24BEF92}"/>
          </ac:spMkLst>
        </pc:spChg>
        <pc:spChg chg="mod">
          <ac:chgData name="Stacey Lehmann" userId="AhJgFDVAHk/2VYlmMJlkAI+2PND+gg6QrYD5XaXBhIM=" providerId="None" clId="Web-{09F3E4AE-C073-4B91-92DC-B9711193FBE8}" dt="2026-02-18T18:52:10.706" v="457" actId="20577"/>
          <ac:spMkLst>
            <pc:docMk/>
            <pc:sldMk cId="3058073409" sldId="819"/>
            <ac:spMk id="3" creationId="{2556D77B-8715-DE48-7974-A27A95B8C306}"/>
          </ac:spMkLst>
        </pc:spChg>
        <pc:picChg chg="add">
          <ac:chgData name="Stacey Lehmann" userId="AhJgFDVAHk/2VYlmMJlkAI+2PND+gg6QrYD5XaXBhIM=" providerId="None" clId="Web-{09F3E4AE-C073-4B91-92DC-B9711193FBE8}" dt="2026-02-18T18:31:04.357" v="65"/>
          <ac:picMkLst>
            <pc:docMk/>
            <pc:sldMk cId="3058073409" sldId="819"/>
            <ac:picMk id="5" creationId="{0274AAB9-A5E6-FC8B-475F-2F8EFCBB29D7}"/>
          </ac:picMkLst>
        </pc:picChg>
      </pc:sldChg>
    </pc:docChg>
  </pc:docChgLst>
  <pc:docChgLst>
    <pc:chgData name="Trisha Thrush" userId="ANP1nbPt/GjnpdkQVIZ2gTOAmAk6cqsJftlgx7EUsjc=" providerId="None" clId="Web-{B440A8CD-9AD6-42C0-A112-895C7AD770CA}"/>
    <pc:docChg chg="addSld delSld modSld">
      <pc:chgData name="Trisha Thrush" userId="ANP1nbPt/GjnpdkQVIZ2gTOAmAk6cqsJftlgx7EUsjc=" providerId="None" clId="Web-{B440A8CD-9AD6-42C0-A112-895C7AD770CA}" dt="2026-03-17T16:59:32.208" v="582" actId="20577"/>
      <pc:docMkLst>
        <pc:docMk/>
      </pc:docMkLst>
      <pc:sldChg chg="modSp">
        <pc:chgData name="Trisha Thrush" userId="ANP1nbPt/GjnpdkQVIZ2gTOAmAk6cqsJftlgx7EUsjc=" providerId="None" clId="Web-{B440A8CD-9AD6-42C0-A112-895C7AD770CA}" dt="2026-03-17T16:54:45.661" v="555" actId="14100"/>
        <pc:sldMkLst>
          <pc:docMk/>
          <pc:sldMk cId="2208305270" sldId="264"/>
        </pc:sldMkLst>
        <pc:spChg chg="mod">
          <ac:chgData name="Trisha Thrush" userId="ANP1nbPt/GjnpdkQVIZ2gTOAmAk6cqsJftlgx7EUsjc=" providerId="None" clId="Web-{B440A8CD-9AD6-42C0-A112-895C7AD770CA}" dt="2026-03-17T16:54:45.661" v="555" actId="14100"/>
          <ac:spMkLst>
            <pc:docMk/>
            <pc:sldMk cId="2208305270" sldId="264"/>
            <ac:spMk id="8" creationId="{1E26BA61-0D9D-43F1-BE4F-5C4D193842AC}"/>
          </ac:spMkLst>
        </pc:spChg>
        <pc:spChg chg="mod">
          <ac:chgData name="Trisha Thrush" userId="ANP1nbPt/GjnpdkQVIZ2gTOAmAk6cqsJftlgx7EUsjc=" providerId="None" clId="Web-{B440A8CD-9AD6-42C0-A112-895C7AD770CA}" dt="2026-03-17T16:54:29.630" v="552" actId="20577"/>
          <ac:spMkLst>
            <pc:docMk/>
            <pc:sldMk cId="2208305270" sldId="264"/>
            <ac:spMk id="12" creationId="{7221757D-FE2D-4863-9D2F-5197A8634CF7}"/>
          </ac:spMkLst>
        </pc:spChg>
        <pc:picChg chg="mod">
          <ac:chgData name="Trisha Thrush" userId="ANP1nbPt/GjnpdkQVIZ2gTOAmAk6cqsJftlgx7EUsjc=" providerId="None" clId="Web-{B440A8CD-9AD6-42C0-A112-895C7AD770CA}" dt="2026-03-17T16:54:36.520" v="553" actId="1076"/>
          <ac:picMkLst>
            <pc:docMk/>
            <pc:sldMk cId="2208305270" sldId="264"/>
            <ac:picMk id="4" creationId="{D8954B4C-D30D-4C52-AF2B-68E2EC6A38F5}"/>
          </ac:picMkLst>
        </pc:picChg>
      </pc:sldChg>
      <pc:sldChg chg="delSp modSp">
        <pc:chgData name="Trisha Thrush" userId="ANP1nbPt/GjnpdkQVIZ2gTOAmAk6cqsJftlgx7EUsjc=" providerId="None" clId="Web-{B440A8CD-9AD6-42C0-A112-895C7AD770CA}" dt="2026-03-17T16:56:00.551" v="570"/>
        <pc:sldMkLst>
          <pc:docMk/>
          <pc:sldMk cId="1071816717" sldId="269"/>
        </pc:sldMkLst>
        <pc:spChg chg="mod">
          <ac:chgData name="Trisha Thrush" userId="ANP1nbPt/GjnpdkQVIZ2gTOAmAk6cqsJftlgx7EUsjc=" providerId="None" clId="Web-{B440A8CD-9AD6-42C0-A112-895C7AD770CA}" dt="2026-03-17T16:55:55.286" v="568" actId="14100"/>
          <ac:spMkLst>
            <pc:docMk/>
            <pc:sldMk cId="1071816717" sldId="269"/>
            <ac:spMk id="8" creationId="{B9AC53C6-4D2A-460A-8B98-5A75073A7C67}"/>
          </ac:spMkLst>
        </pc:spChg>
        <pc:spChg chg="mod">
          <ac:chgData name="Trisha Thrush" userId="ANP1nbPt/GjnpdkQVIZ2gTOAmAk6cqsJftlgx7EUsjc=" providerId="None" clId="Web-{B440A8CD-9AD6-42C0-A112-895C7AD770CA}" dt="2026-03-17T16:55:49.926" v="566" actId="20577"/>
          <ac:spMkLst>
            <pc:docMk/>
            <pc:sldMk cId="1071816717" sldId="269"/>
            <ac:spMk id="10" creationId="{0F9E9DB3-9463-4DE1-AFF2-C494C03EB039}"/>
          </ac:spMkLst>
        </pc:spChg>
      </pc:sldChg>
      <pc:sldChg chg="delSp modSp">
        <pc:chgData name="Trisha Thrush" userId="ANP1nbPt/GjnpdkQVIZ2gTOAmAk6cqsJftlgx7EUsjc=" providerId="None" clId="Web-{B440A8CD-9AD6-42C0-A112-895C7AD770CA}" dt="2026-03-17T16:56:15.067" v="573"/>
        <pc:sldMkLst>
          <pc:docMk/>
          <pc:sldMk cId="1107367498" sldId="271"/>
        </pc:sldMkLst>
        <pc:spChg chg="mod">
          <ac:chgData name="Trisha Thrush" userId="ANP1nbPt/GjnpdkQVIZ2gTOAmAk6cqsJftlgx7EUsjc=" providerId="None" clId="Web-{B440A8CD-9AD6-42C0-A112-895C7AD770CA}" dt="2026-03-17T16:56:09.911" v="572" actId="14100"/>
          <ac:spMkLst>
            <pc:docMk/>
            <pc:sldMk cId="1107367498" sldId="271"/>
            <ac:spMk id="8" creationId="{B9AC53C6-4D2A-460A-8B98-5A75073A7C67}"/>
          </ac:spMkLst>
        </pc:spChg>
      </pc:sldChg>
      <pc:sldChg chg="delSp modSp">
        <pc:chgData name="Trisha Thrush" userId="ANP1nbPt/GjnpdkQVIZ2gTOAmAk6cqsJftlgx7EUsjc=" providerId="None" clId="Web-{B440A8CD-9AD6-42C0-A112-895C7AD770CA}" dt="2026-03-17T16:55:23.926" v="561"/>
        <pc:sldMkLst>
          <pc:docMk/>
          <pc:sldMk cId="1034096853" sldId="272"/>
        </pc:sldMkLst>
        <pc:spChg chg="mod">
          <ac:chgData name="Trisha Thrush" userId="ANP1nbPt/GjnpdkQVIZ2gTOAmAk6cqsJftlgx7EUsjc=" providerId="None" clId="Web-{B440A8CD-9AD6-42C0-A112-895C7AD770CA}" dt="2026-03-17T16:55:17.708" v="559" actId="20577"/>
          <ac:spMkLst>
            <pc:docMk/>
            <pc:sldMk cId="1034096853" sldId="272"/>
            <ac:spMk id="12" creationId="{97B70579-8A4F-F2C4-E15D-594451F14FCA}"/>
          </ac:spMkLst>
        </pc:spChg>
      </pc:sldChg>
      <pc:sldChg chg="delSp modSp">
        <pc:chgData name="Trisha Thrush" userId="ANP1nbPt/GjnpdkQVIZ2gTOAmAk6cqsJftlgx7EUsjc=" providerId="None" clId="Web-{B440A8CD-9AD6-42C0-A112-895C7AD770CA}" dt="2026-03-17T16:55:44.770" v="565" actId="14100"/>
        <pc:sldMkLst>
          <pc:docMk/>
          <pc:sldMk cId="2710353919" sldId="274"/>
        </pc:sldMkLst>
        <pc:spChg chg="mod">
          <ac:chgData name="Trisha Thrush" userId="ANP1nbPt/GjnpdkQVIZ2gTOAmAk6cqsJftlgx7EUsjc=" providerId="None" clId="Web-{B440A8CD-9AD6-42C0-A112-895C7AD770CA}" dt="2026-03-17T16:55:44.770" v="565" actId="14100"/>
          <ac:spMkLst>
            <pc:docMk/>
            <pc:sldMk cId="2710353919" sldId="274"/>
            <ac:spMk id="8" creationId="{1E26BA61-0D9D-43F1-BE4F-5C4D193842AC}"/>
          </ac:spMkLst>
        </pc:spChg>
        <pc:spChg chg="mod">
          <ac:chgData name="Trisha Thrush" userId="ANP1nbPt/GjnpdkQVIZ2gTOAmAk6cqsJftlgx7EUsjc=" providerId="None" clId="Web-{B440A8CD-9AD6-42C0-A112-895C7AD770CA}" dt="2026-03-17T16:55:30.395" v="562" actId="20577"/>
          <ac:spMkLst>
            <pc:docMk/>
            <pc:sldMk cId="2710353919" sldId="274"/>
            <ac:spMk id="12" creationId="{7221757D-FE2D-4863-9D2F-5197A8634CF7}"/>
          </ac:spMkLst>
        </pc:spChg>
      </pc:sldChg>
      <pc:sldChg chg="delSp modSp">
        <pc:chgData name="Trisha Thrush" userId="ANP1nbPt/GjnpdkQVIZ2gTOAmAk6cqsJftlgx7EUsjc=" providerId="None" clId="Web-{B440A8CD-9AD6-42C0-A112-895C7AD770CA}" dt="2026-03-17T16:55:12.755" v="558" actId="20577"/>
        <pc:sldMkLst>
          <pc:docMk/>
          <pc:sldMk cId="2713199816" sldId="275"/>
        </pc:sldMkLst>
        <pc:spChg chg="mod">
          <ac:chgData name="Trisha Thrush" userId="ANP1nbPt/GjnpdkQVIZ2gTOAmAk6cqsJftlgx7EUsjc=" providerId="None" clId="Web-{B440A8CD-9AD6-42C0-A112-895C7AD770CA}" dt="2026-03-17T16:55:12.755" v="558" actId="20577"/>
          <ac:spMkLst>
            <pc:docMk/>
            <pc:sldMk cId="2713199816" sldId="275"/>
            <ac:spMk id="6" creationId="{32B2740C-D483-99E2-9DD0-C78CF01DF856}"/>
          </ac:spMkLst>
        </pc:spChg>
      </pc:sldChg>
      <pc:sldChg chg="delSp modSp">
        <pc:chgData name="Trisha Thrush" userId="ANP1nbPt/GjnpdkQVIZ2gTOAmAk6cqsJftlgx7EUsjc=" providerId="None" clId="Web-{B440A8CD-9AD6-42C0-A112-895C7AD770CA}" dt="2026-03-17T16:52:38.380" v="536"/>
        <pc:sldMkLst>
          <pc:docMk/>
          <pc:sldMk cId="1848949034" sldId="277"/>
        </pc:sldMkLst>
        <pc:picChg chg="mod">
          <ac:chgData name="Trisha Thrush" userId="ANP1nbPt/GjnpdkQVIZ2gTOAmAk6cqsJftlgx7EUsjc=" providerId="None" clId="Web-{B440A8CD-9AD6-42C0-A112-895C7AD770CA}" dt="2026-03-17T16:52:35.786" v="535" actId="1076"/>
          <ac:picMkLst>
            <pc:docMk/>
            <pc:sldMk cId="1848949034" sldId="277"/>
            <ac:picMk id="7" creationId="{BE761704-4F06-C481-7D2C-B1C68274EF17}"/>
          </ac:picMkLst>
        </pc:picChg>
      </pc:sldChg>
      <pc:sldChg chg="modSp">
        <pc:chgData name="Trisha Thrush" userId="ANP1nbPt/GjnpdkQVIZ2gTOAmAk6cqsJftlgx7EUsjc=" providerId="None" clId="Web-{B440A8CD-9AD6-42C0-A112-895C7AD770CA}" dt="2026-03-17T16:27:19.114" v="48" actId="20577"/>
        <pc:sldMkLst>
          <pc:docMk/>
          <pc:sldMk cId="2571975815" sldId="305"/>
        </pc:sldMkLst>
        <pc:spChg chg="mod">
          <ac:chgData name="Trisha Thrush" userId="ANP1nbPt/GjnpdkQVIZ2gTOAmAk6cqsJftlgx7EUsjc=" providerId="None" clId="Web-{B440A8CD-9AD6-42C0-A112-895C7AD770CA}" dt="2026-03-17T16:27:19.114" v="48" actId="20577"/>
          <ac:spMkLst>
            <pc:docMk/>
            <pc:sldMk cId="2571975815" sldId="305"/>
            <ac:spMk id="3" creationId="{FD89CF5D-8E92-C216-AD42-C67091095366}"/>
          </ac:spMkLst>
        </pc:spChg>
      </pc:sldChg>
      <pc:sldChg chg="modSp">
        <pc:chgData name="Trisha Thrush" userId="ANP1nbPt/GjnpdkQVIZ2gTOAmAk6cqsJftlgx7EUsjc=" providerId="None" clId="Web-{B440A8CD-9AD6-42C0-A112-895C7AD770CA}" dt="2026-03-17T16:57:52.270" v="576" actId="20577"/>
        <pc:sldMkLst>
          <pc:docMk/>
          <pc:sldMk cId="403104249" sldId="454"/>
        </pc:sldMkLst>
        <pc:spChg chg="mod">
          <ac:chgData name="Trisha Thrush" userId="ANP1nbPt/GjnpdkQVIZ2gTOAmAk6cqsJftlgx7EUsjc=" providerId="None" clId="Web-{B440A8CD-9AD6-42C0-A112-895C7AD770CA}" dt="2026-03-17T16:57:52.270" v="576" actId="20577"/>
          <ac:spMkLst>
            <pc:docMk/>
            <pc:sldMk cId="403104249" sldId="454"/>
            <ac:spMk id="3" creationId="{19D118D7-FDCA-3482-9169-7A890445A3DB}"/>
          </ac:spMkLst>
        </pc:spChg>
      </pc:sldChg>
      <pc:sldChg chg="modSp">
        <pc:chgData name="Trisha Thrush" userId="ANP1nbPt/GjnpdkQVIZ2gTOAmAk6cqsJftlgx7EUsjc=" providerId="None" clId="Web-{B440A8CD-9AD6-42C0-A112-895C7AD770CA}" dt="2026-03-17T16:58:21.661" v="578" actId="20577"/>
        <pc:sldMkLst>
          <pc:docMk/>
          <pc:sldMk cId="686551719" sldId="659"/>
        </pc:sldMkLst>
        <pc:spChg chg="mod">
          <ac:chgData name="Trisha Thrush" userId="ANP1nbPt/GjnpdkQVIZ2gTOAmAk6cqsJftlgx7EUsjc=" providerId="None" clId="Web-{B440A8CD-9AD6-42C0-A112-895C7AD770CA}" dt="2026-03-17T16:58:21.661" v="578" actId="20577"/>
          <ac:spMkLst>
            <pc:docMk/>
            <pc:sldMk cId="686551719" sldId="659"/>
            <ac:spMk id="3" creationId="{6C552468-0000-B90E-E31B-EC6D79A14FD8}"/>
          </ac:spMkLst>
        </pc:spChg>
      </pc:sldChg>
      <pc:sldChg chg="modSp">
        <pc:chgData name="Trisha Thrush" userId="ANP1nbPt/GjnpdkQVIZ2gTOAmAk6cqsJftlgx7EUsjc=" providerId="None" clId="Web-{B440A8CD-9AD6-42C0-A112-895C7AD770CA}" dt="2026-03-17T16:26:55.520" v="43" actId="20577"/>
        <pc:sldMkLst>
          <pc:docMk/>
          <pc:sldMk cId="1244812380" sldId="717"/>
        </pc:sldMkLst>
        <pc:spChg chg="mod">
          <ac:chgData name="Trisha Thrush" userId="ANP1nbPt/GjnpdkQVIZ2gTOAmAk6cqsJftlgx7EUsjc=" providerId="None" clId="Web-{B440A8CD-9AD6-42C0-A112-895C7AD770CA}" dt="2026-03-17T16:26:55.520" v="43" actId="20577"/>
          <ac:spMkLst>
            <pc:docMk/>
            <pc:sldMk cId="1244812380" sldId="717"/>
            <ac:spMk id="3" creationId="{30AD5B44-2BCB-23A6-E168-33BB72975D07}"/>
          </ac:spMkLst>
        </pc:spChg>
      </pc:sldChg>
      <pc:sldChg chg="modSp">
        <pc:chgData name="Trisha Thrush" userId="ANP1nbPt/GjnpdkQVIZ2gTOAmAk6cqsJftlgx7EUsjc=" providerId="None" clId="Web-{B440A8CD-9AD6-42C0-A112-895C7AD770CA}" dt="2026-03-17T16:58:31.349" v="579" actId="20577"/>
        <pc:sldMkLst>
          <pc:docMk/>
          <pc:sldMk cId="1077455219" sldId="799"/>
        </pc:sldMkLst>
        <pc:spChg chg="mod">
          <ac:chgData name="Trisha Thrush" userId="ANP1nbPt/GjnpdkQVIZ2gTOAmAk6cqsJftlgx7EUsjc=" providerId="None" clId="Web-{B440A8CD-9AD6-42C0-A112-895C7AD770CA}" dt="2026-03-17T16:58:31.349" v="579" actId="20577"/>
          <ac:spMkLst>
            <pc:docMk/>
            <pc:sldMk cId="1077455219" sldId="799"/>
            <ac:spMk id="10" creationId="{B113D227-C9AF-9ACF-AACC-7D2BEE0690A8}"/>
          </ac:spMkLst>
        </pc:spChg>
      </pc:sldChg>
      <pc:sldChg chg="modSp">
        <pc:chgData name="Trisha Thrush" userId="ANP1nbPt/GjnpdkQVIZ2gTOAmAk6cqsJftlgx7EUsjc=" providerId="None" clId="Web-{B440A8CD-9AD6-42C0-A112-895C7AD770CA}" dt="2026-03-17T16:48:17.239" v="486" actId="20577"/>
        <pc:sldMkLst>
          <pc:docMk/>
          <pc:sldMk cId="3099998308" sldId="810"/>
        </pc:sldMkLst>
        <pc:spChg chg="mod">
          <ac:chgData name="Trisha Thrush" userId="ANP1nbPt/GjnpdkQVIZ2gTOAmAk6cqsJftlgx7EUsjc=" providerId="None" clId="Web-{B440A8CD-9AD6-42C0-A112-895C7AD770CA}" dt="2026-03-17T16:35:17.708" v="88" actId="20577"/>
          <ac:spMkLst>
            <pc:docMk/>
            <pc:sldMk cId="3099998308" sldId="810"/>
            <ac:spMk id="2" creationId="{FE359AE2-A865-D886-6445-064B4813301E}"/>
          </ac:spMkLst>
        </pc:spChg>
        <pc:spChg chg="mod">
          <ac:chgData name="Trisha Thrush" userId="ANP1nbPt/GjnpdkQVIZ2gTOAmAk6cqsJftlgx7EUsjc=" providerId="None" clId="Web-{B440A8CD-9AD6-42C0-A112-895C7AD770CA}" dt="2026-03-17T16:48:17.239" v="486" actId="20577"/>
          <ac:spMkLst>
            <pc:docMk/>
            <pc:sldMk cId="3099998308" sldId="810"/>
            <ac:spMk id="3" creationId="{503B57AF-DA5B-FDDF-F990-C136717BD72F}"/>
          </ac:spMkLst>
        </pc:spChg>
      </pc:sldChg>
      <pc:sldChg chg="delSp modSp">
        <pc:chgData name="Trisha Thrush" userId="ANP1nbPt/GjnpdkQVIZ2gTOAmAk6cqsJftlgx7EUsjc=" providerId="None" clId="Web-{B440A8CD-9AD6-42C0-A112-895C7AD770CA}" dt="2026-03-17T16:51:53.255" v="528" actId="1076"/>
        <pc:sldMkLst>
          <pc:docMk/>
          <pc:sldMk cId="1497747981" sldId="812"/>
        </pc:sldMkLst>
        <pc:spChg chg="mod">
          <ac:chgData name="Trisha Thrush" userId="ANP1nbPt/GjnpdkQVIZ2gTOAmAk6cqsJftlgx7EUsjc=" providerId="None" clId="Web-{B440A8CD-9AD6-42C0-A112-895C7AD770CA}" dt="2026-03-17T16:51:07.614" v="525" actId="1076"/>
          <ac:spMkLst>
            <pc:docMk/>
            <pc:sldMk cId="1497747981" sldId="812"/>
            <ac:spMk id="2" creationId="{FA7A9583-0659-7011-46F9-F54E5B65BA70}"/>
          </ac:spMkLst>
        </pc:spChg>
        <pc:picChg chg="mod">
          <ac:chgData name="Trisha Thrush" userId="ANP1nbPt/GjnpdkQVIZ2gTOAmAk6cqsJftlgx7EUsjc=" providerId="None" clId="Web-{B440A8CD-9AD6-42C0-A112-895C7AD770CA}" dt="2026-03-17T16:51:53.255" v="528" actId="1076"/>
          <ac:picMkLst>
            <pc:docMk/>
            <pc:sldMk cId="1497747981" sldId="812"/>
            <ac:picMk id="4" creationId="{58122541-4A91-17C4-A166-A9DAA033A8EE}"/>
          </ac:picMkLst>
        </pc:picChg>
      </pc:sldChg>
      <pc:sldChg chg="modSp">
        <pc:chgData name="Trisha Thrush" userId="ANP1nbPt/GjnpdkQVIZ2gTOAmAk6cqsJftlgx7EUsjc=" providerId="None" clId="Web-{B440A8CD-9AD6-42C0-A112-895C7AD770CA}" dt="2026-03-17T16:34:44.833" v="84" actId="20577"/>
        <pc:sldMkLst>
          <pc:docMk/>
          <pc:sldMk cId="3125306766" sldId="813"/>
        </pc:sldMkLst>
        <pc:spChg chg="mod">
          <ac:chgData name="Trisha Thrush" userId="ANP1nbPt/GjnpdkQVIZ2gTOAmAk6cqsJftlgx7EUsjc=" providerId="None" clId="Web-{B440A8CD-9AD6-42C0-A112-895C7AD770CA}" dt="2026-03-17T16:34:44.833" v="84" actId="20577"/>
          <ac:spMkLst>
            <pc:docMk/>
            <pc:sldMk cId="3125306766" sldId="813"/>
            <ac:spMk id="3" creationId="{4CF41293-01B6-6F06-F427-851C1FE32C1E}"/>
          </ac:spMkLst>
        </pc:spChg>
      </pc:sldChg>
      <pc:sldChg chg="modSp">
        <pc:chgData name="Trisha Thrush" userId="ANP1nbPt/GjnpdkQVIZ2gTOAmAk6cqsJftlgx7EUsjc=" providerId="None" clId="Web-{B440A8CD-9AD6-42C0-A112-895C7AD770CA}" dt="2026-03-17T16:31:12.395" v="73" actId="20577"/>
        <pc:sldMkLst>
          <pc:docMk/>
          <pc:sldMk cId="814656446" sldId="814"/>
        </pc:sldMkLst>
        <pc:spChg chg="mod">
          <ac:chgData name="Trisha Thrush" userId="ANP1nbPt/GjnpdkQVIZ2gTOAmAk6cqsJftlgx7EUsjc=" providerId="None" clId="Web-{B440A8CD-9AD6-42C0-A112-895C7AD770CA}" dt="2026-03-17T16:31:12.395" v="73" actId="20577"/>
          <ac:spMkLst>
            <pc:docMk/>
            <pc:sldMk cId="814656446" sldId="814"/>
            <ac:spMk id="2" creationId="{DC4DECF9-303E-A0E7-5B32-9EC4A24A9940}"/>
          </ac:spMkLst>
        </pc:spChg>
      </pc:sldChg>
      <pc:sldChg chg="modSp">
        <pc:chgData name="Trisha Thrush" userId="ANP1nbPt/GjnpdkQVIZ2gTOAmAk6cqsJftlgx7EUsjc=" providerId="None" clId="Web-{B440A8CD-9AD6-42C0-A112-895C7AD770CA}" dt="2026-03-17T16:50:56.380" v="524" actId="20577"/>
        <pc:sldMkLst>
          <pc:docMk/>
          <pc:sldMk cId="597673161" sldId="815"/>
        </pc:sldMkLst>
        <pc:spChg chg="mod">
          <ac:chgData name="Trisha Thrush" userId="ANP1nbPt/GjnpdkQVIZ2gTOAmAk6cqsJftlgx7EUsjc=" providerId="None" clId="Web-{B440A8CD-9AD6-42C0-A112-895C7AD770CA}" dt="2026-03-17T16:50:56.380" v="524" actId="20577"/>
          <ac:spMkLst>
            <pc:docMk/>
            <pc:sldMk cId="597673161" sldId="815"/>
            <ac:spMk id="2" creationId="{A711F177-6893-77D7-97C1-67FC7E75B5DA}"/>
          </ac:spMkLst>
        </pc:spChg>
      </pc:sldChg>
      <pc:sldChg chg="delSp modSp">
        <pc:chgData name="Trisha Thrush" userId="ANP1nbPt/GjnpdkQVIZ2gTOAmAk6cqsJftlgx7EUsjc=" providerId="None" clId="Web-{B440A8CD-9AD6-42C0-A112-895C7AD770CA}" dt="2026-03-17T16:52:18.036" v="534" actId="1076"/>
        <pc:sldMkLst>
          <pc:docMk/>
          <pc:sldMk cId="529657582" sldId="817"/>
        </pc:sldMkLst>
        <pc:spChg chg="mod">
          <ac:chgData name="Trisha Thrush" userId="ANP1nbPt/GjnpdkQVIZ2gTOAmAk6cqsJftlgx7EUsjc=" providerId="None" clId="Web-{B440A8CD-9AD6-42C0-A112-895C7AD770CA}" dt="2026-03-17T16:52:09.286" v="531" actId="1076"/>
          <ac:spMkLst>
            <pc:docMk/>
            <pc:sldMk cId="529657582" sldId="817"/>
            <ac:spMk id="2" creationId="{DF17AA8A-28F9-B526-F657-31467F4FF7A3}"/>
          </ac:spMkLst>
        </pc:spChg>
        <pc:spChg chg="mod">
          <ac:chgData name="Trisha Thrush" userId="ANP1nbPt/GjnpdkQVIZ2gTOAmAk6cqsJftlgx7EUsjc=" providerId="None" clId="Web-{B440A8CD-9AD6-42C0-A112-895C7AD770CA}" dt="2026-03-17T16:52:12.911" v="532" actId="1076"/>
          <ac:spMkLst>
            <pc:docMk/>
            <pc:sldMk cId="529657582" sldId="817"/>
            <ac:spMk id="3" creationId="{E0A40191-F149-DC09-F438-61CF145C8D5A}"/>
          </ac:spMkLst>
        </pc:spChg>
        <pc:spChg chg="mod">
          <ac:chgData name="Trisha Thrush" userId="ANP1nbPt/GjnpdkQVIZ2gTOAmAk6cqsJftlgx7EUsjc=" providerId="None" clId="Web-{B440A8CD-9AD6-42C0-A112-895C7AD770CA}" dt="2026-03-17T16:52:18.036" v="534" actId="1076"/>
          <ac:spMkLst>
            <pc:docMk/>
            <pc:sldMk cId="529657582" sldId="817"/>
            <ac:spMk id="10" creationId="{F96F47FC-77D7-D3FE-1314-4918C5D19B8D}"/>
          </ac:spMkLst>
        </pc:spChg>
        <pc:picChg chg="mod">
          <ac:chgData name="Trisha Thrush" userId="ANP1nbPt/GjnpdkQVIZ2gTOAmAk6cqsJftlgx7EUsjc=" providerId="None" clId="Web-{B440A8CD-9AD6-42C0-A112-895C7AD770CA}" dt="2026-03-17T16:52:01.723" v="529" actId="1076"/>
          <ac:picMkLst>
            <pc:docMk/>
            <pc:sldMk cId="529657582" sldId="817"/>
            <ac:picMk id="4" creationId="{438E8953-C9A3-822D-1C85-F988619624FB}"/>
          </ac:picMkLst>
        </pc:picChg>
        <pc:picChg chg="mod">
          <ac:chgData name="Trisha Thrush" userId="ANP1nbPt/GjnpdkQVIZ2gTOAmAk6cqsJftlgx7EUsjc=" providerId="None" clId="Web-{B440A8CD-9AD6-42C0-A112-895C7AD770CA}" dt="2026-03-17T16:52:15.270" v="533" actId="1076"/>
          <ac:picMkLst>
            <pc:docMk/>
            <pc:sldMk cId="529657582" sldId="817"/>
            <ac:picMk id="9" creationId="{04F13ECF-4D8C-8275-3B8A-8E589A671DD4}"/>
          </ac:picMkLst>
        </pc:picChg>
      </pc:sldChg>
      <pc:sldChg chg="modSp">
        <pc:chgData name="Trisha Thrush" userId="ANP1nbPt/GjnpdkQVIZ2gTOAmAk6cqsJftlgx7EUsjc=" providerId="None" clId="Web-{B440A8CD-9AD6-42C0-A112-895C7AD770CA}" dt="2026-03-17T16:25:16.395" v="33" actId="20577"/>
        <pc:sldMkLst>
          <pc:docMk/>
          <pc:sldMk cId="4028186274" sldId="818"/>
        </pc:sldMkLst>
        <pc:spChg chg="mod">
          <ac:chgData name="Trisha Thrush" userId="ANP1nbPt/GjnpdkQVIZ2gTOAmAk6cqsJftlgx7EUsjc=" providerId="None" clId="Web-{B440A8CD-9AD6-42C0-A112-895C7AD770CA}" dt="2026-03-17T16:20:02.364" v="3" actId="20577"/>
          <ac:spMkLst>
            <pc:docMk/>
            <pc:sldMk cId="4028186274" sldId="818"/>
            <ac:spMk id="2" creationId="{870E38FB-DBF0-0E5D-B18D-C1F01D467E23}"/>
          </ac:spMkLst>
        </pc:spChg>
        <pc:spChg chg="mod">
          <ac:chgData name="Trisha Thrush" userId="ANP1nbPt/GjnpdkQVIZ2gTOAmAk6cqsJftlgx7EUsjc=" providerId="None" clId="Web-{B440A8CD-9AD6-42C0-A112-895C7AD770CA}" dt="2026-03-17T16:25:16.395" v="33" actId="20577"/>
          <ac:spMkLst>
            <pc:docMk/>
            <pc:sldMk cId="4028186274" sldId="818"/>
            <ac:spMk id="3" creationId="{BAC8A66F-A45C-73F2-7E89-3C32973B460E}"/>
          </ac:spMkLst>
        </pc:spChg>
      </pc:sldChg>
      <pc:sldChg chg="modSp">
        <pc:chgData name="Trisha Thrush" userId="ANP1nbPt/GjnpdkQVIZ2gTOAmAk6cqsJftlgx7EUsjc=" providerId="None" clId="Web-{B440A8CD-9AD6-42C0-A112-895C7AD770CA}" dt="2026-03-17T16:28:00.474" v="50" actId="20577"/>
        <pc:sldMkLst>
          <pc:docMk/>
          <pc:sldMk cId="4190549172" sldId="820"/>
        </pc:sldMkLst>
        <pc:spChg chg="mod">
          <ac:chgData name="Trisha Thrush" userId="ANP1nbPt/GjnpdkQVIZ2gTOAmAk6cqsJftlgx7EUsjc=" providerId="None" clId="Web-{B440A8CD-9AD6-42C0-A112-895C7AD770CA}" dt="2026-03-17T16:28:00.474" v="50" actId="20577"/>
          <ac:spMkLst>
            <pc:docMk/>
            <pc:sldMk cId="4190549172" sldId="820"/>
            <ac:spMk id="2" creationId="{9BDD1C56-B3D0-3A9B-21B2-B31232722BDB}"/>
          </ac:spMkLst>
        </pc:spChg>
      </pc:sldChg>
      <pc:sldChg chg="modSp">
        <pc:chgData name="Trisha Thrush" userId="ANP1nbPt/GjnpdkQVIZ2gTOAmAk6cqsJftlgx7EUsjc=" providerId="None" clId="Web-{B440A8CD-9AD6-42C0-A112-895C7AD770CA}" dt="2026-03-17T16:30:01.505" v="65" actId="1076"/>
        <pc:sldMkLst>
          <pc:docMk/>
          <pc:sldMk cId="4155144701" sldId="822"/>
        </pc:sldMkLst>
        <pc:spChg chg="mod">
          <ac:chgData name="Trisha Thrush" userId="ANP1nbPt/GjnpdkQVIZ2gTOAmAk6cqsJftlgx7EUsjc=" providerId="None" clId="Web-{B440A8CD-9AD6-42C0-A112-895C7AD770CA}" dt="2026-03-17T16:30:01.505" v="65" actId="1076"/>
          <ac:spMkLst>
            <pc:docMk/>
            <pc:sldMk cId="4155144701" sldId="822"/>
            <ac:spMk id="2" creationId="{F068FD69-7095-C8FD-3729-8BF917DCDDC8}"/>
          </ac:spMkLst>
        </pc:spChg>
        <pc:picChg chg="mod">
          <ac:chgData name="Trisha Thrush" userId="ANP1nbPt/GjnpdkQVIZ2gTOAmAk6cqsJftlgx7EUsjc=" providerId="None" clId="Web-{B440A8CD-9AD6-42C0-A112-895C7AD770CA}" dt="2026-03-17T16:29:59.255" v="64" actId="1076"/>
          <ac:picMkLst>
            <pc:docMk/>
            <pc:sldMk cId="4155144701" sldId="822"/>
            <ac:picMk id="4" creationId="{BF57B2EC-F31B-C880-F991-6E6EE00DBC99}"/>
          </ac:picMkLst>
        </pc:picChg>
      </pc:sldChg>
      <pc:sldChg chg="modSp">
        <pc:chgData name="Trisha Thrush" userId="ANP1nbPt/GjnpdkQVIZ2gTOAmAk6cqsJftlgx7EUsjc=" providerId="None" clId="Web-{B440A8CD-9AD6-42C0-A112-895C7AD770CA}" dt="2026-03-17T16:30:09.614" v="67" actId="1076"/>
        <pc:sldMkLst>
          <pc:docMk/>
          <pc:sldMk cId="3978205324" sldId="823"/>
        </pc:sldMkLst>
        <pc:spChg chg="mod">
          <ac:chgData name="Trisha Thrush" userId="ANP1nbPt/GjnpdkQVIZ2gTOAmAk6cqsJftlgx7EUsjc=" providerId="None" clId="Web-{B440A8CD-9AD6-42C0-A112-895C7AD770CA}" dt="2026-03-17T16:29:26.317" v="56" actId="1076"/>
          <ac:spMkLst>
            <pc:docMk/>
            <pc:sldMk cId="3978205324" sldId="823"/>
            <ac:spMk id="2" creationId="{DDAB2667-7845-32BC-995D-C21E168982CB}"/>
          </ac:spMkLst>
        </pc:spChg>
        <pc:picChg chg="mod">
          <ac:chgData name="Trisha Thrush" userId="ANP1nbPt/GjnpdkQVIZ2gTOAmAk6cqsJftlgx7EUsjc=" providerId="None" clId="Web-{B440A8CD-9AD6-42C0-A112-895C7AD770CA}" dt="2026-03-17T16:30:09.614" v="67" actId="1076"/>
          <ac:picMkLst>
            <pc:docMk/>
            <pc:sldMk cId="3978205324" sldId="823"/>
            <ac:picMk id="3" creationId="{007584A2-7A20-B6CA-2A23-F139CCFA9DC3}"/>
          </ac:picMkLst>
        </pc:picChg>
      </pc:sldChg>
      <pc:sldChg chg="modSp">
        <pc:chgData name="Trisha Thrush" userId="ANP1nbPt/GjnpdkQVIZ2gTOAmAk6cqsJftlgx7EUsjc=" providerId="None" clId="Web-{B440A8CD-9AD6-42C0-A112-895C7AD770CA}" dt="2026-03-17T16:30:18.833" v="69" actId="1076"/>
        <pc:sldMkLst>
          <pc:docMk/>
          <pc:sldMk cId="259530857" sldId="824"/>
        </pc:sldMkLst>
        <pc:spChg chg="mod">
          <ac:chgData name="Trisha Thrush" userId="ANP1nbPt/GjnpdkQVIZ2gTOAmAk6cqsJftlgx7EUsjc=" providerId="None" clId="Web-{B440A8CD-9AD6-42C0-A112-895C7AD770CA}" dt="2026-03-17T16:30:16.489" v="68" actId="1076"/>
          <ac:spMkLst>
            <pc:docMk/>
            <pc:sldMk cId="259530857" sldId="824"/>
            <ac:spMk id="2" creationId="{9969F895-A9FF-6D78-768E-82F71F3B97E7}"/>
          </ac:spMkLst>
        </pc:spChg>
        <pc:picChg chg="mod">
          <ac:chgData name="Trisha Thrush" userId="ANP1nbPt/GjnpdkQVIZ2gTOAmAk6cqsJftlgx7EUsjc=" providerId="None" clId="Web-{B440A8CD-9AD6-42C0-A112-895C7AD770CA}" dt="2026-03-17T16:30:18.833" v="69" actId="1076"/>
          <ac:picMkLst>
            <pc:docMk/>
            <pc:sldMk cId="259530857" sldId="824"/>
            <ac:picMk id="4" creationId="{ED189EC8-1C25-3660-58AB-DDB6176AFB81}"/>
          </ac:picMkLst>
        </pc:picChg>
      </pc:sldChg>
      <pc:sldChg chg="modSp">
        <pc:chgData name="Trisha Thrush" userId="ANP1nbPt/GjnpdkQVIZ2gTOAmAk6cqsJftlgx7EUsjc=" providerId="None" clId="Web-{B440A8CD-9AD6-42C0-A112-895C7AD770CA}" dt="2026-03-17T16:30:32.974" v="71" actId="1076"/>
        <pc:sldMkLst>
          <pc:docMk/>
          <pc:sldMk cId="2503519979" sldId="825"/>
        </pc:sldMkLst>
        <pc:spChg chg="mod">
          <ac:chgData name="Trisha Thrush" userId="ANP1nbPt/GjnpdkQVIZ2gTOAmAk6cqsJftlgx7EUsjc=" providerId="None" clId="Web-{B440A8CD-9AD6-42C0-A112-895C7AD770CA}" dt="2026-03-17T16:30:29.708" v="70" actId="1076"/>
          <ac:spMkLst>
            <pc:docMk/>
            <pc:sldMk cId="2503519979" sldId="825"/>
            <ac:spMk id="2" creationId="{A865A800-E228-8B75-926D-5CAD0DE02A54}"/>
          </ac:spMkLst>
        </pc:spChg>
        <pc:picChg chg="mod">
          <ac:chgData name="Trisha Thrush" userId="ANP1nbPt/GjnpdkQVIZ2gTOAmAk6cqsJftlgx7EUsjc=" providerId="None" clId="Web-{B440A8CD-9AD6-42C0-A112-895C7AD770CA}" dt="2026-03-17T16:30:32.974" v="71" actId="1076"/>
          <ac:picMkLst>
            <pc:docMk/>
            <pc:sldMk cId="2503519979" sldId="825"/>
            <ac:picMk id="3" creationId="{551F6E93-5EA9-90F0-9047-423A9B048BC4}"/>
          </ac:picMkLst>
        </pc:picChg>
      </pc:sldChg>
      <pc:sldChg chg="modSp">
        <pc:chgData name="Trisha Thrush" userId="ANP1nbPt/GjnpdkQVIZ2gTOAmAk6cqsJftlgx7EUsjc=" providerId="None" clId="Web-{B440A8CD-9AD6-42C0-A112-895C7AD770CA}" dt="2026-03-17T16:25:46.005" v="34" actId="14100"/>
        <pc:sldMkLst>
          <pc:docMk/>
          <pc:sldMk cId="857955495" sldId="828"/>
        </pc:sldMkLst>
        <pc:spChg chg="mod">
          <ac:chgData name="Trisha Thrush" userId="ANP1nbPt/GjnpdkQVIZ2gTOAmAk6cqsJftlgx7EUsjc=" providerId="None" clId="Web-{B440A8CD-9AD6-42C0-A112-895C7AD770CA}" dt="2026-03-17T16:25:46.005" v="34" actId="14100"/>
          <ac:spMkLst>
            <pc:docMk/>
            <pc:sldMk cId="857955495" sldId="828"/>
            <ac:spMk id="3" creationId="{407E33EA-5EA7-53C5-A9E6-FCB0C8932D7C}"/>
          </ac:spMkLst>
        </pc:spChg>
      </pc:sldChg>
      <pc:sldChg chg="modSp">
        <pc:chgData name="Trisha Thrush" userId="ANP1nbPt/GjnpdkQVIZ2gTOAmAk6cqsJftlgx7EUsjc=" providerId="None" clId="Web-{B440A8CD-9AD6-42C0-A112-895C7AD770CA}" dt="2026-03-17T16:29:09.645" v="55" actId="20577"/>
        <pc:sldMkLst>
          <pc:docMk/>
          <pc:sldMk cId="3080202740" sldId="829"/>
        </pc:sldMkLst>
        <pc:spChg chg="mod">
          <ac:chgData name="Trisha Thrush" userId="ANP1nbPt/GjnpdkQVIZ2gTOAmAk6cqsJftlgx7EUsjc=" providerId="None" clId="Web-{B440A8CD-9AD6-42C0-A112-895C7AD770CA}" dt="2026-03-17T16:28:26.020" v="53" actId="20577"/>
          <ac:spMkLst>
            <pc:docMk/>
            <pc:sldMk cId="3080202740" sldId="829"/>
            <ac:spMk id="2" creationId="{D226DA5D-9351-8388-0DD5-70C38AA8A8D0}"/>
          </ac:spMkLst>
        </pc:spChg>
        <pc:spChg chg="mod">
          <ac:chgData name="Trisha Thrush" userId="ANP1nbPt/GjnpdkQVIZ2gTOAmAk6cqsJftlgx7EUsjc=" providerId="None" clId="Web-{B440A8CD-9AD6-42C0-A112-895C7AD770CA}" dt="2026-03-17T16:29:09.645" v="55" actId="20577"/>
          <ac:spMkLst>
            <pc:docMk/>
            <pc:sldMk cId="3080202740" sldId="829"/>
            <ac:spMk id="5" creationId="{61712317-1D2C-6D0B-0432-F5527ED7AA29}"/>
          </ac:spMkLst>
        </pc:spChg>
      </pc:sldChg>
      <pc:sldChg chg="modSp">
        <pc:chgData name="Trisha Thrush" userId="ANP1nbPt/GjnpdkQVIZ2gTOAmAk6cqsJftlgx7EUsjc=" providerId="None" clId="Web-{B440A8CD-9AD6-42C0-A112-895C7AD770CA}" dt="2026-03-17T16:48:36.567" v="493" actId="20577"/>
        <pc:sldMkLst>
          <pc:docMk/>
          <pc:sldMk cId="1473470453" sldId="830"/>
        </pc:sldMkLst>
        <pc:spChg chg="mod">
          <ac:chgData name="Trisha Thrush" userId="ANP1nbPt/GjnpdkQVIZ2gTOAmAk6cqsJftlgx7EUsjc=" providerId="None" clId="Web-{B440A8CD-9AD6-42C0-A112-895C7AD770CA}" dt="2026-03-17T16:35:34.130" v="90" actId="20577"/>
          <ac:spMkLst>
            <pc:docMk/>
            <pc:sldMk cId="1473470453" sldId="830"/>
            <ac:spMk id="2" creationId="{AE007E10-19A6-A322-BC05-E9191E550E31}"/>
          </ac:spMkLst>
        </pc:spChg>
        <pc:spChg chg="mod">
          <ac:chgData name="Trisha Thrush" userId="ANP1nbPt/GjnpdkQVIZ2gTOAmAk6cqsJftlgx7EUsjc=" providerId="None" clId="Web-{B440A8CD-9AD6-42C0-A112-895C7AD770CA}" dt="2026-03-17T16:48:36.567" v="493" actId="20577"/>
          <ac:spMkLst>
            <pc:docMk/>
            <pc:sldMk cId="1473470453" sldId="830"/>
            <ac:spMk id="3" creationId="{9D1BFD68-8CC7-3817-AFD3-C69EFCC500F3}"/>
          </ac:spMkLst>
        </pc:spChg>
      </pc:sldChg>
      <pc:sldChg chg="modSp">
        <pc:chgData name="Trisha Thrush" userId="ANP1nbPt/GjnpdkQVIZ2gTOAmAk6cqsJftlgx7EUsjc=" providerId="None" clId="Web-{B440A8CD-9AD6-42C0-A112-895C7AD770CA}" dt="2026-03-17T16:49:14.098" v="501" actId="20577"/>
        <pc:sldMkLst>
          <pc:docMk/>
          <pc:sldMk cId="431149111" sldId="833"/>
        </pc:sldMkLst>
        <pc:spChg chg="mod">
          <ac:chgData name="Trisha Thrush" userId="ANP1nbPt/GjnpdkQVIZ2gTOAmAk6cqsJftlgx7EUsjc=" providerId="None" clId="Web-{B440A8CD-9AD6-42C0-A112-895C7AD770CA}" dt="2026-03-17T16:49:14.098" v="501" actId="20577"/>
          <ac:spMkLst>
            <pc:docMk/>
            <pc:sldMk cId="431149111" sldId="833"/>
            <ac:spMk id="2" creationId="{3595E0F9-9CD1-6F3A-A561-1F4A55729F32}"/>
          </ac:spMkLst>
        </pc:spChg>
      </pc:sldChg>
      <pc:sldChg chg="delSp modSp">
        <pc:chgData name="Trisha Thrush" userId="ANP1nbPt/GjnpdkQVIZ2gTOAmAk6cqsJftlgx7EUsjc=" providerId="None" clId="Web-{B440A8CD-9AD6-42C0-A112-895C7AD770CA}" dt="2026-03-17T16:48:56.364" v="497"/>
        <pc:sldMkLst>
          <pc:docMk/>
          <pc:sldMk cId="1384298545" sldId="836"/>
        </pc:sldMkLst>
        <pc:spChg chg="mod">
          <ac:chgData name="Trisha Thrush" userId="ANP1nbPt/GjnpdkQVIZ2gTOAmAk6cqsJftlgx7EUsjc=" providerId="None" clId="Web-{B440A8CD-9AD6-42C0-A112-895C7AD770CA}" dt="2026-03-17T16:48:51.130" v="494" actId="1076"/>
          <ac:spMkLst>
            <pc:docMk/>
            <pc:sldMk cId="1384298545" sldId="836"/>
            <ac:spMk id="2" creationId="{73470461-C5D8-62A5-CDA9-AA36D3540866}"/>
          </ac:spMkLst>
        </pc:spChg>
      </pc:sldChg>
      <pc:sldChg chg="modSp">
        <pc:chgData name="Trisha Thrush" userId="ANP1nbPt/GjnpdkQVIZ2gTOAmAk6cqsJftlgx7EUsjc=" providerId="None" clId="Web-{B440A8CD-9AD6-42C0-A112-895C7AD770CA}" dt="2026-03-17T16:59:32.208" v="582" actId="20577"/>
        <pc:sldMkLst>
          <pc:docMk/>
          <pc:sldMk cId="932481201" sldId="837"/>
        </pc:sldMkLst>
        <pc:spChg chg="mod">
          <ac:chgData name="Trisha Thrush" userId="ANP1nbPt/GjnpdkQVIZ2gTOAmAk6cqsJftlgx7EUsjc=" providerId="None" clId="Web-{B440A8CD-9AD6-42C0-A112-895C7AD770CA}" dt="2026-03-17T16:59:32.208" v="582" actId="20577"/>
          <ac:spMkLst>
            <pc:docMk/>
            <pc:sldMk cId="932481201" sldId="837"/>
            <ac:spMk id="4" creationId="{A02609F2-C259-2723-E358-ABAEC53834BB}"/>
          </ac:spMkLst>
        </pc:spChg>
      </pc:sldChg>
      <pc:sldChg chg="modSp">
        <pc:chgData name="Trisha Thrush" userId="ANP1nbPt/GjnpdkQVIZ2gTOAmAk6cqsJftlgx7EUsjc=" providerId="None" clId="Web-{B440A8CD-9AD6-42C0-A112-895C7AD770CA}" dt="2026-03-17T16:50:28.848" v="518" actId="20577"/>
        <pc:sldMkLst>
          <pc:docMk/>
          <pc:sldMk cId="3765217313" sldId="838"/>
        </pc:sldMkLst>
        <pc:spChg chg="mod">
          <ac:chgData name="Trisha Thrush" userId="ANP1nbPt/GjnpdkQVIZ2gTOAmAk6cqsJftlgx7EUsjc=" providerId="None" clId="Web-{B440A8CD-9AD6-42C0-A112-895C7AD770CA}" dt="2026-03-17T16:49:36.380" v="502" actId="20577"/>
          <ac:spMkLst>
            <pc:docMk/>
            <pc:sldMk cId="3765217313" sldId="838"/>
            <ac:spMk id="2" creationId="{2B7EF4CF-B72F-648D-BC74-84A523BFE36D}"/>
          </ac:spMkLst>
        </pc:spChg>
        <pc:spChg chg="mod">
          <ac:chgData name="Trisha Thrush" userId="ANP1nbPt/GjnpdkQVIZ2gTOAmAk6cqsJftlgx7EUsjc=" providerId="None" clId="Web-{B440A8CD-9AD6-42C0-A112-895C7AD770CA}" dt="2026-03-17T16:50:28.848" v="518" actId="20577"/>
          <ac:spMkLst>
            <pc:docMk/>
            <pc:sldMk cId="3765217313" sldId="838"/>
            <ac:spMk id="3" creationId="{C2D2D5A9-D235-4FEB-BBBA-CAC74C8F57E2}"/>
          </ac:spMkLst>
        </pc:spChg>
      </pc:sldChg>
      <pc:sldChg chg="delSp modSp">
        <pc:chgData name="Trisha Thrush" userId="ANP1nbPt/GjnpdkQVIZ2gTOAmAk6cqsJftlgx7EUsjc=" providerId="None" clId="Web-{B440A8CD-9AD6-42C0-A112-895C7AD770CA}" dt="2026-03-17T16:50:49.833" v="522" actId="1076"/>
        <pc:sldMkLst>
          <pc:docMk/>
          <pc:sldMk cId="2105044531" sldId="839"/>
        </pc:sldMkLst>
        <pc:spChg chg="mod">
          <ac:chgData name="Trisha Thrush" userId="ANP1nbPt/GjnpdkQVIZ2gTOAmAk6cqsJftlgx7EUsjc=" providerId="None" clId="Web-{B440A8CD-9AD6-42C0-A112-895C7AD770CA}" dt="2026-03-17T16:50:49.833" v="522" actId="1076"/>
          <ac:spMkLst>
            <pc:docMk/>
            <pc:sldMk cId="2105044531" sldId="839"/>
            <ac:spMk id="2" creationId="{886BB542-115C-5A60-A15C-D48EDFD6C506}"/>
          </ac:spMkLst>
        </pc:spChg>
      </pc:sldChg>
      <pc:sldChg chg="delSp modSp">
        <pc:chgData name="Trisha Thrush" userId="ANP1nbPt/GjnpdkQVIZ2gTOAmAk6cqsJftlgx7EUsjc=" providerId="None" clId="Web-{B440A8CD-9AD6-42C0-A112-895C7AD770CA}" dt="2026-03-17T16:53:45.911" v="546" actId="1076"/>
        <pc:sldMkLst>
          <pc:docMk/>
          <pc:sldMk cId="1765135214" sldId="840"/>
        </pc:sldMkLst>
        <pc:spChg chg="mod">
          <ac:chgData name="Trisha Thrush" userId="ANP1nbPt/GjnpdkQVIZ2gTOAmAk6cqsJftlgx7EUsjc=" providerId="None" clId="Web-{B440A8CD-9AD6-42C0-A112-895C7AD770CA}" dt="2026-03-17T16:53:45.911" v="546" actId="1076"/>
          <ac:spMkLst>
            <pc:docMk/>
            <pc:sldMk cId="1765135214" sldId="840"/>
            <ac:spMk id="2" creationId="{D3BCDBA6-E2D4-66B6-253B-ACF5CE92ED09}"/>
          </ac:spMkLst>
        </pc:spChg>
        <pc:spChg chg="mod">
          <ac:chgData name="Trisha Thrush" userId="ANP1nbPt/GjnpdkQVIZ2gTOAmAk6cqsJftlgx7EUsjc=" providerId="None" clId="Web-{B440A8CD-9AD6-42C0-A112-895C7AD770CA}" dt="2026-03-17T16:53:38.411" v="545"/>
          <ac:spMkLst>
            <pc:docMk/>
            <pc:sldMk cId="1765135214" sldId="840"/>
            <ac:spMk id="6" creationId="{EC992AB5-99BC-0E43-CDFF-9CAA96B59676}"/>
          </ac:spMkLst>
        </pc:spChg>
        <pc:spChg chg="mod">
          <ac:chgData name="Trisha Thrush" userId="ANP1nbPt/GjnpdkQVIZ2gTOAmAk6cqsJftlgx7EUsjc=" providerId="None" clId="Web-{B440A8CD-9AD6-42C0-A112-895C7AD770CA}" dt="2026-03-17T16:53:27.958" v="543" actId="20577"/>
          <ac:spMkLst>
            <pc:docMk/>
            <pc:sldMk cId="1765135214" sldId="840"/>
            <ac:spMk id="7" creationId="{EB9E2205-209E-4A7E-9C11-93989BBB4823}"/>
          </ac:spMkLst>
        </pc:spChg>
        <pc:picChg chg="mod">
          <ac:chgData name="Trisha Thrush" userId="ANP1nbPt/GjnpdkQVIZ2gTOAmAk6cqsJftlgx7EUsjc=" providerId="None" clId="Web-{B440A8CD-9AD6-42C0-A112-895C7AD770CA}" dt="2026-03-17T16:52:44.926" v="537" actId="1076"/>
          <ac:picMkLst>
            <pc:docMk/>
            <pc:sldMk cId="1765135214" sldId="840"/>
            <ac:picMk id="4" creationId="{D8954B4C-D30D-4C52-AF2B-68E2EC6A38F5}"/>
          </ac:picMkLst>
        </pc:picChg>
      </pc:sldChg>
      <pc:sldChg chg="addSp delSp modSp">
        <pc:chgData name="Trisha Thrush" userId="ANP1nbPt/GjnpdkQVIZ2gTOAmAk6cqsJftlgx7EUsjc=" providerId="None" clId="Web-{B440A8CD-9AD6-42C0-A112-895C7AD770CA}" dt="2026-03-17T16:54:24.411" v="551"/>
        <pc:sldMkLst>
          <pc:docMk/>
          <pc:sldMk cId="138228790" sldId="841"/>
        </pc:sldMkLst>
        <pc:spChg chg="add del">
          <ac:chgData name="Trisha Thrush" userId="ANP1nbPt/GjnpdkQVIZ2gTOAmAk6cqsJftlgx7EUsjc=" providerId="None" clId="Web-{B440A8CD-9AD6-42C0-A112-895C7AD770CA}" dt="2026-03-17T16:54:07.770" v="548"/>
          <ac:spMkLst>
            <pc:docMk/>
            <pc:sldMk cId="138228790" sldId="841"/>
            <ac:spMk id="8" creationId="{31289BAC-6CBC-93C6-FB01-458B6CC3FF5A}"/>
          </ac:spMkLst>
        </pc:spChg>
        <pc:spChg chg="mod">
          <ac:chgData name="Trisha Thrush" userId="ANP1nbPt/GjnpdkQVIZ2gTOAmAk6cqsJftlgx7EUsjc=" providerId="None" clId="Web-{B440A8CD-9AD6-42C0-A112-895C7AD770CA}" dt="2026-03-17T16:54:12.630" v="549" actId="20577"/>
          <ac:spMkLst>
            <pc:docMk/>
            <pc:sldMk cId="138228790" sldId="841"/>
            <ac:spMk id="12" creationId="{D1BB585C-F02E-976D-5C61-CF5F9E49BC6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3D5526"/>
                </a:solidFill>
                <a:latin typeface="Arial"/>
              </a:defRPr>
            </a:pPr>
            <a:r>
              <a:rPr lang="en-US" sz="1300" b="0" i="0" u="none" strike="noStrike">
                <a:solidFill>
                  <a:srgbClr val="3D5526"/>
                </a:solidFill>
                <a:latin typeface="Arial"/>
              </a:rPr>
              <a:t>LC Treatment Providers (6)</a:t>
            </a:r>
          </a:p>
        </c:rich>
      </c:tx>
      <c:overlay val="0"/>
    </c:title>
    <c:autoTitleDeleted val="0"/>
    <c:plotArea>
      <c:layout/>
      <c:barChart>
        <c:barDir val="col"/>
        <c:grouping val="clustered"/>
        <c:varyColors val="0"/>
        <c:ser>
          <c:idx val="0"/>
          <c:order val="0"/>
          <c:tx>
            <c:strRef>
              <c:f>Sheet1!$B$1</c:f>
              <c:strCache>
                <c:ptCount val="1"/>
                <c:pt idx="0">
                  <c:v>Initiation (Admissions)</c:v>
                </c:pt>
              </c:strCache>
            </c:strRef>
          </c:tx>
          <c:spPr>
            <a:solidFill>
              <a:srgbClr val="5B7B3A"/>
            </a:solidFill>
            <a:effectLst/>
          </c:spPr>
          <c:invertIfNegative val="0"/>
          <c:dLbls>
            <c:numFmt formatCode="#,##0" sourceLinked="0"/>
            <c:spPr>
              <a:noFill/>
              <a:ln>
                <a:noFill/>
              </a:ln>
              <a:effectLst/>
            </c:spPr>
            <c:txPr>
              <a:bodyPr/>
              <a:lstStyle/>
              <a:p>
                <a:pPr>
                  <a:defRPr sz="9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Sheet1!$B$2:$B$4</c:f>
              <c:numCache>
                <c:formatCode>General</c:formatCode>
                <c:ptCount val="3"/>
                <c:pt idx="0">
                  <c:v>1556</c:v>
                </c:pt>
                <c:pt idx="1">
                  <c:v>1211</c:v>
                </c:pt>
                <c:pt idx="2">
                  <c:v>1154</c:v>
                </c:pt>
              </c:numCache>
            </c:numRef>
          </c:val>
          <c:extLst>
            <c:ext xmlns:c16="http://schemas.microsoft.com/office/drawing/2014/chart" uri="{C3380CC4-5D6E-409C-BE32-E72D297353CC}">
              <c16:uniqueId val="{00000000-1CDA-45E9-99C4-49A86924BE15}"/>
            </c:ext>
          </c:extLst>
        </c:ser>
        <c:ser>
          <c:idx val="1"/>
          <c:order val="1"/>
          <c:tx>
            <c:strRef>
              <c:f>Sheet1!$C$1</c:f>
              <c:strCache>
                <c:ptCount val="1"/>
                <c:pt idx="0">
                  <c:v>Engagement (Persons Served)</c:v>
                </c:pt>
              </c:strCache>
            </c:strRef>
          </c:tx>
          <c:spPr>
            <a:solidFill>
              <a:srgbClr val="A0BC78"/>
            </a:solidFill>
            <a:effectLst/>
          </c:spPr>
          <c:invertIfNegative val="0"/>
          <c:dLbls>
            <c:numFmt formatCode="#,##0" sourceLinked="0"/>
            <c:spPr>
              <a:noFill/>
              <a:ln>
                <a:noFill/>
              </a:ln>
              <a:effectLst/>
            </c:spPr>
            <c:txPr>
              <a:bodyPr/>
              <a:lstStyle/>
              <a:p>
                <a:pPr>
                  <a:defRPr sz="9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Sheet1!$C$2:$C$4</c:f>
              <c:numCache>
                <c:formatCode>General</c:formatCode>
                <c:ptCount val="3"/>
                <c:pt idx="0">
                  <c:v>2380</c:v>
                </c:pt>
                <c:pt idx="1">
                  <c:v>2015</c:v>
                </c:pt>
                <c:pt idx="2">
                  <c:v>2018</c:v>
                </c:pt>
              </c:numCache>
            </c:numRef>
          </c:val>
          <c:extLst>
            <c:ext xmlns:c16="http://schemas.microsoft.com/office/drawing/2014/chart" uri="{C3380CC4-5D6E-409C-BE32-E72D297353CC}">
              <c16:uniqueId val="{00000001-1CDA-45E9-99C4-49A86924BE15}"/>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6350" cap="flat">
              <a:solidFill>
                <a:srgbClr val="E0E0E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000"/>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300" b="0" i="0" u="none" strike="noStrike">
                <a:solidFill>
                  <a:srgbClr val="3D5526"/>
                </a:solidFill>
                <a:latin typeface="Arial"/>
              </a:defRPr>
            </a:pPr>
            <a:r>
              <a:rPr lang="en-US" sz="1300" b="0" i="0" u="none" strike="noStrike">
                <a:solidFill>
                  <a:srgbClr val="3D5526"/>
                </a:solidFill>
                <a:latin typeface="Arial"/>
              </a:rPr>
              <a:t>All Region 5 SUD Providers</a:t>
            </a:r>
          </a:p>
        </c:rich>
      </c:tx>
      <c:overlay val="0"/>
    </c:title>
    <c:autoTitleDeleted val="0"/>
    <c:plotArea>
      <c:layout/>
      <c:barChart>
        <c:barDir val="col"/>
        <c:grouping val="clustered"/>
        <c:varyColors val="0"/>
        <c:ser>
          <c:idx val="0"/>
          <c:order val="0"/>
          <c:tx>
            <c:strRef>
              <c:f>Sheet1!$B$1</c:f>
              <c:strCache>
                <c:ptCount val="1"/>
                <c:pt idx="0">
                  <c:v>Initiation (Admissions)</c:v>
                </c:pt>
              </c:strCache>
            </c:strRef>
          </c:tx>
          <c:spPr>
            <a:solidFill>
              <a:srgbClr val="5B7B3A"/>
            </a:solidFill>
            <a:effectLst/>
          </c:spPr>
          <c:invertIfNegative val="0"/>
          <c:dLbls>
            <c:numFmt formatCode="#,##0" sourceLinked="0"/>
            <c:spPr>
              <a:noFill/>
              <a:ln>
                <a:noFill/>
              </a:ln>
              <a:effectLst/>
            </c:spPr>
            <c:txPr>
              <a:bodyPr/>
              <a:lstStyle/>
              <a:p>
                <a:pPr>
                  <a:defRPr sz="8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Sheet1!$B$2:$B$4</c:f>
              <c:numCache>
                <c:formatCode>General</c:formatCode>
                <c:ptCount val="3"/>
                <c:pt idx="0">
                  <c:v>12889</c:v>
                </c:pt>
                <c:pt idx="1">
                  <c:v>11344</c:v>
                </c:pt>
                <c:pt idx="2">
                  <c:v>10202</c:v>
                </c:pt>
              </c:numCache>
            </c:numRef>
          </c:val>
          <c:extLst>
            <c:ext xmlns:c16="http://schemas.microsoft.com/office/drawing/2014/chart" uri="{C3380CC4-5D6E-409C-BE32-E72D297353CC}">
              <c16:uniqueId val="{00000000-1249-457E-8839-A9037584E6CE}"/>
            </c:ext>
          </c:extLst>
        </c:ser>
        <c:ser>
          <c:idx val="1"/>
          <c:order val="1"/>
          <c:tx>
            <c:strRef>
              <c:f>Sheet1!$C$1</c:f>
              <c:strCache>
                <c:ptCount val="1"/>
                <c:pt idx="0">
                  <c:v>Engagement (Persons Served)</c:v>
                </c:pt>
              </c:strCache>
            </c:strRef>
          </c:tx>
          <c:spPr>
            <a:solidFill>
              <a:srgbClr val="A0BC78"/>
            </a:solidFill>
            <a:effectLst/>
          </c:spPr>
          <c:invertIfNegative val="0"/>
          <c:dLbls>
            <c:numFmt formatCode="#,##0" sourceLinked="0"/>
            <c:spPr>
              <a:noFill/>
              <a:ln>
                <a:noFill/>
              </a:ln>
              <a:effectLst/>
            </c:spPr>
            <c:txPr>
              <a:bodyPr/>
              <a:lstStyle/>
              <a:p>
                <a:pPr>
                  <a:defRPr sz="8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Sheet1!$C$2:$C$4</c:f>
              <c:numCache>
                <c:formatCode>General</c:formatCode>
                <c:ptCount val="3"/>
                <c:pt idx="0">
                  <c:v>17901</c:v>
                </c:pt>
                <c:pt idx="1">
                  <c:v>16098</c:v>
                </c:pt>
                <c:pt idx="2">
                  <c:v>14389</c:v>
                </c:pt>
              </c:numCache>
            </c:numRef>
          </c:val>
          <c:extLst>
            <c:ext xmlns:c16="http://schemas.microsoft.com/office/drawing/2014/chart" uri="{C3380CC4-5D6E-409C-BE32-E72D297353CC}">
              <c16:uniqueId val="{00000001-1249-457E-8839-A9037584E6CE}"/>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6350" cap="flat">
              <a:solidFill>
                <a:srgbClr val="E0E0E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000"/>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200" b="0" i="0" u="none" strike="noStrike">
                <a:solidFill>
                  <a:srgbClr val="3D5526"/>
                </a:solidFill>
                <a:latin typeface="Arial"/>
              </a:defRPr>
            </a:pPr>
            <a:r>
              <a:rPr lang="en-US" sz="1200" b="0" i="0" u="none" strike="noStrike">
                <a:solidFill>
                  <a:srgbClr val="3D5526"/>
                </a:solidFill>
                <a:latin typeface="Arial"/>
              </a:rPr>
              <a:t>Peer 360 — All 8 Service Counties (Total Attendees)</a:t>
            </a:r>
          </a:p>
        </c:rich>
      </c:tx>
      <c:overlay val="0"/>
    </c:title>
    <c:autoTitleDeleted val="0"/>
    <c:plotArea>
      <c:layout/>
      <c:barChart>
        <c:barDir val="col"/>
        <c:grouping val="stacked"/>
        <c:varyColors val="0"/>
        <c:ser>
          <c:idx val="0"/>
          <c:order val="0"/>
          <c:tx>
            <c:strRef>
              <c:f>Sheet1!$B$1</c:f>
              <c:strCache>
                <c:ptCount val="1"/>
                <c:pt idx="0">
                  <c:v>POC Attendees</c:v>
                </c:pt>
              </c:strCache>
            </c:strRef>
          </c:tx>
          <c:spPr>
            <a:solidFill>
              <a:srgbClr val="5B7B3A"/>
            </a:solidFill>
            <a:effectLst/>
          </c:spPr>
          <c:invertIfNegative val="0"/>
          <c:dLbls>
            <c:numFmt formatCode="#,##0" sourceLinked="0"/>
            <c:spPr>
              <a:noFill/>
              <a:ln>
                <a:noFill/>
              </a:ln>
              <a:effectLst/>
            </c:spPr>
            <c:txPr>
              <a:bodyPr/>
              <a:lstStyle/>
              <a:p>
                <a:pPr>
                  <a:defRPr sz="10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Sheet1!$B$2:$B$4</c:f>
              <c:numCache>
                <c:formatCode>General</c:formatCode>
                <c:ptCount val="3"/>
                <c:pt idx="0">
                  <c:v>672</c:v>
                </c:pt>
                <c:pt idx="1">
                  <c:v>1221</c:v>
                </c:pt>
                <c:pt idx="2">
                  <c:v>2295</c:v>
                </c:pt>
              </c:numCache>
            </c:numRef>
          </c:val>
          <c:extLst>
            <c:ext xmlns:c16="http://schemas.microsoft.com/office/drawing/2014/chart" uri="{C3380CC4-5D6E-409C-BE32-E72D297353CC}">
              <c16:uniqueId val="{00000000-7E25-4E00-AB67-761E29F86ED1}"/>
            </c:ext>
          </c:extLst>
        </c:ser>
        <c:ser>
          <c:idx val="1"/>
          <c:order val="1"/>
          <c:tx>
            <c:strRef>
              <c:f>Sheet1!$C$1</c:f>
              <c:strCache>
                <c:ptCount val="1"/>
                <c:pt idx="0">
                  <c:v>White Attendees</c:v>
                </c:pt>
              </c:strCache>
            </c:strRef>
          </c:tx>
          <c:spPr>
            <a:solidFill>
              <a:srgbClr val="CCDDAA"/>
            </a:solidFill>
            <a:effectLst/>
          </c:spPr>
          <c:invertIfNegative val="0"/>
          <c:dLbls>
            <c:numFmt formatCode="#,##0" sourceLinked="0"/>
            <c:spPr>
              <a:noFill/>
              <a:ln>
                <a:noFill/>
              </a:ln>
              <a:effectLst/>
            </c:spPr>
            <c:txPr>
              <a:bodyPr/>
              <a:lstStyle/>
              <a:p>
                <a:pPr>
                  <a:defRPr sz="10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Sheet1!$C$2:$C$4</c:f>
              <c:numCache>
                <c:formatCode>General</c:formatCode>
                <c:ptCount val="3"/>
                <c:pt idx="0">
                  <c:v>5492</c:v>
                </c:pt>
                <c:pt idx="1">
                  <c:v>5790</c:v>
                </c:pt>
                <c:pt idx="2">
                  <c:v>7216</c:v>
                </c:pt>
              </c:numCache>
            </c:numRef>
          </c:val>
          <c:extLst>
            <c:ext xmlns:c16="http://schemas.microsoft.com/office/drawing/2014/chart" uri="{C3380CC4-5D6E-409C-BE32-E72D297353CC}">
              <c16:uniqueId val="{00000001-7E25-4E00-AB67-761E29F86ED1}"/>
            </c:ext>
          </c:extLst>
        </c:ser>
        <c:dLbls>
          <c:showLegendKey val="0"/>
          <c:showVal val="1"/>
          <c:showCatName val="0"/>
          <c:showSerName val="0"/>
          <c:showPercent val="0"/>
          <c:showBubbleSize val="0"/>
        </c:dLbls>
        <c:gapWidth val="50"/>
        <c:overlap val="10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12700" cap="flat">
              <a:solidFill>
                <a:srgbClr val="E0E0E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000"/>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200" b="0" i="0" u="none" strike="noStrike">
                <a:solidFill>
                  <a:srgbClr val="3D5526"/>
                </a:solidFill>
                <a:latin typeface="Arial"/>
              </a:defRPr>
            </a:pPr>
            <a:r>
              <a:rPr lang="en-US" sz="1200" b="0" i="0" u="none" strike="noStrike">
                <a:solidFill>
                  <a:srgbClr val="3D5526"/>
                </a:solidFill>
                <a:latin typeface="Arial"/>
              </a:rPr>
              <a:t>All 6 LC Treatment Providers — POC as % of Total</a:t>
            </a:r>
          </a:p>
        </c:rich>
      </c:tx>
      <c:overlay val="0"/>
    </c:title>
    <c:autoTitleDeleted val="0"/>
    <c:plotArea>
      <c:layout/>
      <c:barChart>
        <c:barDir val="col"/>
        <c:grouping val="clustered"/>
        <c:varyColors val="0"/>
        <c:ser>
          <c:idx val="0"/>
          <c:order val="0"/>
          <c:tx>
            <c:strRef>
              <c:f>Sheet1!$B$1</c:f>
              <c:strCache>
                <c:ptCount val="1"/>
                <c:pt idx="0">
                  <c:v>Admissions (POC %)</c:v>
                </c:pt>
              </c:strCache>
            </c:strRef>
          </c:tx>
          <c:spPr>
            <a:solidFill>
              <a:srgbClr val="5B7B3A"/>
            </a:solidFill>
            <a:effectLst/>
          </c:spPr>
          <c:invertIfNegative val="0"/>
          <c:dLbls>
            <c:numFmt formatCode="#,##0" sourceLinked="0"/>
            <c:spPr>
              <a:noFill/>
              <a:ln>
                <a:noFill/>
              </a:ln>
              <a:effectLst/>
            </c:spPr>
            <c:txPr>
              <a:bodyPr/>
              <a:lstStyle/>
              <a:p>
                <a:pPr>
                  <a:defRPr sz="11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Sheet1!$B$2:$B$4</c:f>
              <c:numCache>
                <c:formatCode>General</c:formatCode>
                <c:ptCount val="3"/>
                <c:pt idx="0">
                  <c:v>34</c:v>
                </c:pt>
                <c:pt idx="1">
                  <c:v>34</c:v>
                </c:pt>
                <c:pt idx="2">
                  <c:v>38</c:v>
                </c:pt>
              </c:numCache>
            </c:numRef>
          </c:val>
          <c:extLst>
            <c:ext xmlns:c16="http://schemas.microsoft.com/office/drawing/2014/chart" uri="{C3380CC4-5D6E-409C-BE32-E72D297353CC}">
              <c16:uniqueId val="{00000000-E944-4FA7-8725-7E94AA214B91}"/>
            </c:ext>
          </c:extLst>
        </c:ser>
        <c:ser>
          <c:idx val="1"/>
          <c:order val="1"/>
          <c:tx>
            <c:strRef>
              <c:f>Sheet1!$C$1</c:f>
              <c:strCache>
                <c:ptCount val="1"/>
                <c:pt idx="0">
                  <c:v>Persons Served (POC %)</c:v>
                </c:pt>
              </c:strCache>
            </c:strRef>
          </c:tx>
          <c:spPr>
            <a:solidFill>
              <a:srgbClr val="A0BC78"/>
            </a:solidFill>
            <a:effectLst/>
          </c:spPr>
          <c:invertIfNegative val="0"/>
          <c:dLbls>
            <c:numFmt formatCode="#,##0" sourceLinked="0"/>
            <c:spPr>
              <a:noFill/>
              <a:ln>
                <a:noFill/>
              </a:ln>
              <a:effectLst/>
            </c:spPr>
            <c:txPr>
              <a:bodyPr/>
              <a:lstStyle/>
              <a:p>
                <a:pPr>
                  <a:defRPr sz="11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Sheet1!$C$2:$C$4</c:f>
              <c:numCache>
                <c:formatCode>General</c:formatCode>
                <c:ptCount val="3"/>
                <c:pt idx="0">
                  <c:v>31</c:v>
                </c:pt>
                <c:pt idx="1">
                  <c:v>29</c:v>
                </c:pt>
                <c:pt idx="2">
                  <c:v>32</c:v>
                </c:pt>
              </c:numCache>
            </c:numRef>
          </c:val>
          <c:extLst>
            <c:ext xmlns:c16="http://schemas.microsoft.com/office/drawing/2014/chart" uri="{C3380CC4-5D6E-409C-BE32-E72D297353CC}">
              <c16:uniqueId val="{00000001-E944-4FA7-8725-7E94AA214B91}"/>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2"/>
        <c:crosses val="autoZero"/>
        <c:auto val="1"/>
        <c:lblAlgn val="ctr"/>
        <c:lblOffset val="100"/>
        <c:noMultiLvlLbl val="1"/>
      </c:catAx>
      <c:valAx>
        <c:axId val="2094734552"/>
        <c:scaling>
          <c:orientation val="minMax"/>
          <c:max val="50"/>
          <c:min val="0"/>
        </c:scaling>
        <c:delete val="0"/>
        <c:axPos val="l"/>
        <c:majorGridlines>
          <c:spPr>
            <a:ln w="6350" cap="flat">
              <a:solidFill>
                <a:srgbClr val="E0E0E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000"/>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200" b="0" i="0" u="none" strike="noStrike">
                <a:solidFill>
                  <a:srgbClr val="3D5526"/>
                </a:solidFill>
                <a:latin typeface="Arial"/>
              </a:defRPr>
            </a:pPr>
            <a:r>
              <a:rPr lang="en-US" sz="1200" b="0" i="0" u="none" strike="noStrike">
                <a:solidFill>
                  <a:srgbClr val="3D5526"/>
                </a:solidFill>
                <a:latin typeface="Arial"/>
              </a:rPr>
              <a:t>All 6 LC Treatment Providers — POC as % of Total</a:t>
            </a:r>
          </a:p>
        </c:rich>
      </c:tx>
      <c:overlay val="0"/>
    </c:title>
    <c:autoTitleDeleted val="0"/>
    <c:plotArea>
      <c:layout/>
      <c:barChart>
        <c:barDir val="col"/>
        <c:grouping val="clustered"/>
        <c:varyColors val="0"/>
        <c:ser>
          <c:idx val="0"/>
          <c:order val="0"/>
          <c:tx>
            <c:strRef>
              <c:f>Sheet1!$B$1</c:f>
              <c:strCache>
                <c:ptCount val="1"/>
                <c:pt idx="0">
                  <c:v>Admissions (POC %)</c:v>
                </c:pt>
              </c:strCache>
            </c:strRef>
          </c:tx>
          <c:spPr>
            <a:solidFill>
              <a:srgbClr val="5B7B3A"/>
            </a:solidFill>
            <a:effectLst/>
          </c:spPr>
          <c:invertIfNegative val="0"/>
          <c:dLbls>
            <c:numFmt formatCode="#,##0" sourceLinked="0"/>
            <c:spPr>
              <a:noFill/>
              <a:ln>
                <a:noFill/>
              </a:ln>
              <a:effectLst/>
            </c:spPr>
            <c:txPr>
              <a:bodyPr/>
              <a:lstStyle/>
              <a:p>
                <a:pPr>
                  <a:defRPr sz="11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Sheet1!$B$2:$B$4</c:f>
              <c:numCache>
                <c:formatCode>General</c:formatCode>
                <c:ptCount val="3"/>
                <c:pt idx="0">
                  <c:v>34</c:v>
                </c:pt>
                <c:pt idx="1">
                  <c:v>34</c:v>
                </c:pt>
                <c:pt idx="2">
                  <c:v>38</c:v>
                </c:pt>
              </c:numCache>
            </c:numRef>
          </c:val>
          <c:extLst>
            <c:ext xmlns:c16="http://schemas.microsoft.com/office/drawing/2014/chart" uri="{C3380CC4-5D6E-409C-BE32-E72D297353CC}">
              <c16:uniqueId val="{00000000-E944-4FA7-8725-7E94AA214B91}"/>
            </c:ext>
          </c:extLst>
        </c:ser>
        <c:ser>
          <c:idx val="1"/>
          <c:order val="1"/>
          <c:tx>
            <c:strRef>
              <c:f>Sheet1!$C$1</c:f>
              <c:strCache>
                <c:ptCount val="1"/>
                <c:pt idx="0">
                  <c:v>Persons Served (POC %)</c:v>
                </c:pt>
              </c:strCache>
            </c:strRef>
          </c:tx>
          <c:spPr>
            <a:solidFill>
              <a:srgbClr val="A0BC78"/>
            </a:solidFill>
            <a:effectLst/>
          </c:spPr>
          <c:invertIfNegative val="0"/>
          <c:dLbls>
            <c:numFmt formatCode="#,##0" sourceLinked="0"/>
            <c:spPr>
              <a:noFill/>
              <a:ln>
                <a:noFill/>
              </a:ln>
              <a:effectLst/>
            </c:spPr>
            <c:txPr>
              <a:bodyPr/>
              <a:lstStyle/>
              <a:p>
                <a:pPr>
                  <a:defRPr sz="1100" b="0" i="0" u="none" strike="noStrike">
                    <a:solidFill>
                      <a:srgbClr val="2D2D2D"/>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FY19</c:v>
                </c:pt>
                <c:pt idx="1">
                  <c:v>FY22</c:v>
                </c:pt>
                <c:pt idx="2">
                  <c:v>FY25</c:v>
                </c:pt>
              </c:strCache>
            </c:strRef>
          </c:cat>
          <c:val>
            <c:numRef>
              <c:f>Sheet1!$C$2:$C$4</c:f>
              <c:numCache>
                <c:formatCode>General</c:formatCode>
                <c:ptCount val="3"/>
                <c:pt idx="0">
                  <c:v>31</c:v>
                </c:pt>
                <c:pt idx="1">
                  <c:v>29</c:v>
                </c:pt>
                <c:pt idx="2">
                  <c:v>32</c:v>
                </c:pt>
              </c:numCache>
            </c:numRef>
          </c:val>
          <c:extLst>
            <c:ext xmlns:c16="http://schemas.microsoft.com/office/drawing/2014/chart" uri="{C3380CC4-5D6E-409C-BE32-E72D297353CC}">
              <c16:uniqueId val="{00000001-E944-4FA7-8725-7E94AA214B91}"/>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2"/>
        <c:crosses val="autoZero"/>
        <c:auto val="1"/>
        <c:lblAlgn val="ctr"/>
        <c:lblOffset val="100"/>
        <c:noMultiLvlLbl val="1"/>
      </c:catAx>
      <c:valAx>
        <c:axId val="2094734552"/>
        <c:scaling>
          <c:orientation val="minMax"/>
          <c:max val="50"/>
          <c:min val="0"/>
        </c:scaling>
        <c:delete val="0"/>
        <c:axPos val="l"/>
        <c:majorGridlines>
          <c:spPr>
            <a:ln w="6350" cap="flat">
              <a:solidFill>
                <a:srgbClr val="E0E0E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1000">
              <a:solidFill>
                <a:schemeClr val="bg1"/>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100" b="0" i="0" u="none" strike="noStrike">
                <a:solidFill>
                  <a:srgbClr val="3D5526"/>
                </a:solidFill>
                <a:latin typeface="Arial"/>
              </a:defRPr>
            </a:pPr>
            <a:r>
              <a:rPr lang="en-US" sz="1100" b="0" i="0" u="none" strike="noStrike">
                <a:solidFill>
                  <a:srgbClr val="3D5526"/>
                </a:solidFill>
                <a:latin typeface="Arial"/>
              </a:rPr>
              <a:t>Peer 360 — Saginaw County</a:t>
            </a:r>
          </a:p>
        </c:rich>
      </c:tx>
      <c:overlay val="0"/>
    </c:title>
    <c:autoTitleDeleted val="0"/>
    <c:plotArea>
      <c:layout/>
      <c:barChart>
        <c:barDir val="col"/>
        <c:grouping val="stacked"/>
        <c:varyColors val="0"/>
        <c:ser>
          <c:idx val="0"/>
          <c:order val="0"/>
          <c:tx>
            <c:strRef>
              <c:f>Sheet1!$B$1</c:f>
              <c:strCache>
                <c:ptCount val="1"/>
                <c:pt idx="0">
                  <c:v>POC</c:v>
                </c:pt>
              </c:strCache>
            </c:strRef>
          </c:tx>
          <c:spPr>
            <a:solidFill>
              <a:srgbClr val="5B7B3A"/>
            </a:solidFill>
            <a:effectLst/>
          </c:spPr>
          <c:invertIfNegative val="0"/>
          <c:cat>
            <c:strRef>
              <c:f>Sheet1!$A$2:$A$4</c:f>
              <c:strCache>
                <c:ptCount val="3"/>
                <c:pt idx="0">
                  <c:v>FY19</c:v>
                </c:pt>
                <c:pt idx="1">
                  <c:v>FY22</c:v>
                </c:pt>
                <c:pt idx="2">
                  <c:v>FY25</c:v>
                </c:pt>
              </c:strCache>
            </c:strRef>
          </c:cat>
          <c:val>
            <c:numRef>
              <c:f>Sheet1!$B$2:$B$4</c:f>
              <c:numCache>
                <c:formatCode>General</c:formatCode>
                <c:ptCount val="3"/>
                <c:pt idx="0">
                  <c:v>293</c:v>
                </c:pt>
                <c:pt idx="1">
                  <c:v>339</c:v>
                </c:pt>
                <c:pt idx="2">
                  <c:v>1085</c:v>
                </c:pt>
              </c:numCache>
            </c:numRef>
          </c:val>
          <c:extLst>
            <c:ext xmlns:c16="http://schemas.microsoft.com/office/drawing/2014/chart" uri="{C3380CC4-5D6E-409C-BE32-E72D297353CC}">
              <c16:uniqueId val="{00000000-DA56-4A14-BF6A-C124D1248DCE}"/>
            </c:ext>
          </c:extLst>
        </c:ser>
        <c:ser>
          <c:idx val="1"/>
          <c:order val="1"/>
          <c:tx>
            <c:strRef>
              <c:f>Sheet1!$C$1</c:f>
              <c:strCache>
                <c:ptCount val="1"/>
                <c:pt idx="0">
                  <c:v>White</c:v>
                </c:pt>
              </c:strCache>
            </c:strRef>
          </c:tx>
          <c:spPr>
            <a:solidFill>
              <a:srgbClr val="CCDDAA"/>
            </a:solidFill>
            <a:effectLst/>
          </c:spPr>
          <c:invertIfNegative val="0"/>
          <c:cat>
            <c:strRef>
              <c:f>Sheet1!$A$2:$A$4</c:f>
              <c:strCache>
                <c:ptCount val="3"/>
                <c:pt idx="0">
                  <c:v>FY19</c:v>
                </c:pt>
                <c:pt idx="1">
                  <c:v>FY22</c:v>
                </c:pt>
                <c:pt idx="2">
                  <c:v>FY25</c:v>
                </c:pt>
              </c:strCache>
            </c:strRef>
          </c:cat>
          <c:val>
            <c:numRef>
              <c:f>Sheet1!$C$2:$C$4</c:f>
              <c:numCache>
                <c:formatCode>General</c:formatCode>
                <c:ptCount val="3"/>
                <c:pt idx="0">
                  <c:v>765</c:v>
                </c:pt>
                <c:pt idx="1">
                  <c:v>529</c:v>
                </c:pt>
                <c:pt idx="2">
                  <c:v>1478</c:v>
                </c:pt>
              </c:numCache>
            </c:numRef>
          </c:val>
          <c:extLst>
            <c:ext xmlns:c16="http://schemas.microsoft.com/office/drawing/2014/chart" uri="{C3380CC4-5D6E-409C-BE32-E72D297353CC}">
              <c16:uniqueId val="{00000001-DA56-4A14-BF6A-C124D1248DCE}"/>
            </c:ext>
          </c:extLst>
        </c:ser>
        <c:dLbls>
          <c:showLegendKey val="0"/>
          <c:showVal val="0"/>
          <c:showCatName val="0"/>
          <c:showSerName val="0"/>
          <c:showPercent val="0"/>
          <c:showBubbleSize val="0"/>
        </c:dLbls>
        <c:gapWidth val="50"/>
        <c:overlap val="10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12700" cap="flat">
              <a:solidFill>
                <a:srgbClr val="E0E0E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900">
              <a:solidFill>
                <a:schemeClr val="bg1"/>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100" b="0" i="0" u="none" strike="noStrike">
                <a:solidFill>
                  <a:srgbClr val="3D5526"/>
                </a:solidFill>
                <a:latin typeface="Arial"/>
              </a:defRPr>
            </a:pPr>
            <a:r>
              <a:rPr lang="en-US" sz="1100" b="0" i="0" u="none" strike="noStrike">
                <a:solidFill>
                  <a:srgbClr val="3D5526"/>
                </a:solidFill>
                <a:latin typeface="Arial"/>
              </a:rPr>
              <a:t>Peer 360 — Isabella County (Since FY21)</a:t>
            </a:r>
          </a:p>
        </c:rich>
      </c:tx>
      <c:overlay val="0"/>
    </c:title>
    <c:autoTitleDeleted val="0"/>
    <c:plotArea>
      <c:layout/>
      <c:barChart>
        <c:barDir val="col"/>
        <c:grouping val="stacked"/>
        <c:varyColors val="0"/>
        <c:ser>
          <c:idx val="0"/>
          <c:order val="0"/>
          <c:tx>
            <c:strRef>
              <c:f>Sheet1!$B$1</c:f>
              <c:strCache>
                <c:ptCount val="1"/>
                <c:pt idx="0">
                  <c:v>POC</c:v>
                </c:pt>
              </c:strCache>
            </c:strRef>
          </c:tx>
          <c:spPr>
            <a:solidFill>
              <a:srgbClr val="5B7B3A"/>
            </a:solidFill>
            <a:effectLst/>
          </c:spPr>
          <c:invertIfNegative val="0"/>
          <c:cat>
            <c:strRef>
              <c:f>Sheet1!$A$2:$A$3</c:f>
              <c:strCache>
                <c:ptCount val="2"/>
                <c:pt idx="0">
                  <c:v>FY22</c:v>
                </c:pt>
                <c:pt idx="1">
                  <c:v>FY25</c:v>
                </c:pt>
              </c:strCache>
            </c:strRef>
          </c:cat>
          <c:val>
            <c:numRef>
              <c:f>Sheet1!$B$2:$B$3</c:f>
              <c:numCache>
                <c:formatCode>General</c:formatCode>
                <c:ptCount val="2"/>
                <c:pt idx="0">
                  <c:v>497</c:v>
                </c:pt>
                <c:pt idx="1">
                  <c:v>539</c:v>
                </c:pt>
              </c:numCache>
            </c:numRef>
          </c:val>
          <c:extLst>
            <c:ext xmlns:c16="http://schemas.microsoft.com/office/drawing/2014/chart" uri="{C3380CC4-5D6E-409C-BE32-E72D297353CC}">
              <c16:uniqueId val="{00000000-68FA-4760-A7AE-3F5449D503BA}"/>
            </c:ext>
          </c:extLst>
        </c:ser>
        <c:ser>
          <c:idx val="1"/>
          <c:order val="1"/>
          <c:tx>
            <c:strRef>
              <c:f>Sheet1!$C$1</c:f>
              <c:strCache>
                <c:ptCount val="1"/>
                <c:pt idx="0">
                  <c:v>White</c:v>
                </c:pt>
              </c:strCache>
            </c:strRef>
          </c:tx>
          <c:spPr>
            <a:solidFill>
              <a:srgbClr val="CCDDAA"/>
            </a:solidFill>
            <a:effectLst/>
          </c:spPr>
          <c:invertIfNegative val="0"/>
          <c:cat>
            <c:strRef>
              <c:f>Sheet1!$A$2:$A$3</c:f>
              <c:strCache>
                <c:ptCount val="2"/>
                <c:pt idx="0">
                  <c:v>FY22</c:v>
                </c:pt>
                <c:pt idx="1">
                  <c:v>FY25</c:v>
                </c:pt>
              </c:strCache>
            </c:strRef>
          </c:cat>
          <c:val>
            <c:numRef>
              <c:f>Sheet1!$C$2:$C$3</c:f>
              <c:numCache>
                <c:formatCode>General</c:formatCode>
                <c:ptCount val="2"/>
                <c:pt idx="0">
                  <c:v>319</c:v>
                </c:pt>
                <c:pt idx="1">
                  <c:v>277</c:v>
                </c:pt>
              </c:numCache>
            </c:numRef>
          </c:val>
          <c:extLst>
            <c:ext xmlns:c16="http://schemas.microsoft.com/office/drawing/2014/chart" uri="{C3380CC4-5D6E-409C-BE32-E72D297353CC}">
              <c16:uniqueId val="{00000001-68FA-4760-A7AE-3F5449D503BA}"/>
            </c:ext>
          </c:extLst>
        </c:ser>
        <c:dLbls>
          <c:showLegendKey val="0"/>
          <c:showVal val="0"/>
          <c:showCatName val="0"/>
          <c:showSerName val="0"/>
          <c:showPercent val="0"/>
          <c:showBubbleSize val="0"/>
        </c:dLbls>
        <c:gapWidth val="50"/>
        <c:overlap val="10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2"/>
        <c:crosses val="autoZero"/>
        <c:auto val="1"/>
        <c:lblAlgn val="ctr"/>
        <c:lblOffset val="100"/>
        <c:noMultiLvlLbl val="1"/>
      </c:catAx>
      <c:valAx>
        <c:axId val="2094734552"/>
        <c:scaling>
          <c:orientation val="minMax"/>
          <c:min val="0"/>
        </c:scaling>
        <c:delete val="0"/>
        <c:axPos val="l"/>
        <c:majorGridlines>
          <c:spPr>
            <a:ln w="12700" cap="flat">
              <a:solidFill>
                <a:srgbClr val="E0E0E0"/>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555555"/>
                </a:solidFill>
                <a:latin typeface="Arial"/>
              </a:defRPr>
            </a:pPr>
            <a:endParaRPr lang="en-US"/>
          </a:p>
        </c:txPr>
        <c:crossAx val="2094734554"/>
        <c:crosses val="autoZero"/>
        <c:crossBetween val="between"/>
      </c:valAx>
      <c:spPr>
        <a:noFill/>
        <a:ln>
          <a:noFill/>
        </a:ln>
        <a:effectLst/>
      </c:spPr>
    </c:plotArea>
    <c:legend>
      <c:legendPos val="b"/>
      <c:overlay val="0"/>
      <c:txPr>
        <a:bodyPr/>
        <a:lstStyle/>
        <a:p>
          <a:pPr>
            <a:defRPr sz="900">
              <a:solidFill>
                <a:schemeClr val="bg1"/>
              </a:solidFill>
            </a:defRPr>
          </a:pPr>
          <a:endParaRPr lang="en-US"/>
        </a:p>
      </c:txPr>
    </c:legend>
    <c:plotVisOnly val="1"/>
    <c:dispBlanksAs val="span"/>
    <c:showDLblsOverMax val="1"/>
  </c:chart>
  <c:spPr>
    <a:solidFill>
      <a:srgbClr val="FFFFFF"/>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BE8E-B847-4B68-BFE3-F32A5635E782}" type="datetimeFigureOut">
              <a:rPr lang="en-US" smtClean="0"/>
              <a:t>3/19/2026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B9A9F-393C-497F-835D-25952552356E}" type="slidenum">
              <a:rPr lang="en-US" smtClean="0"/>
              <a:t>‹#›</a:t>
            </a:fld>
            <a:endParaRPr lang="en-US" dirty="0"/>
          </a:p>
        </p:txBody>
      </p:sp>
    </p:spTree>
    <p:extLst>
      <p:ext uri="{BB962C8B-B14F-4D97-AF65-F5344CB8AC3E}">
        <p14:creationId xmlns:p14="http://schemas.microsoft.com/office/powerpoint/2010/main" val="32033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6225C-CD1C-5589-6B69-03B4E4DEE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4926F-FC6A-6119-61B4-F943F3470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CE1E9-54A3-E6D2-46F9-5FCFEE25A3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7BF1CC-CBEE-A5BD-48DD-45F6FAC9EAC5}"/>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74886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CB237-15B3-87F0-41DF-07758C1EB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07BBE-E1AD-054F-C88A-B216C2A6F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FA333-DAE0-5E78-953F-F7F009A53282}"/>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p>
          <a:p>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viewed as a highly collaborative in region and with external partners, and a statewide leader in reciprocity. MSHN is known to “listen” to the needs of region and incorporate network feedback into services and operations.  MSHN is a trailblazer in new state waiver initiatives, for example: HCBS, Autism, Influence, leading to systems change. MSHN has operationalized innovation when developing programs like the Mobile Care Unit. </a:t>
            </a:r>
          </a:p>
          <a:p>
            <a:endParaRPr lang="en-US" dirty="0"/>
          </a:p>
        </p:txBody>
      </p:sp>
      <p:sp>
        <p:nvSpPr>
          <p:cNvPr id="4" name="Slide Number Placeholder 3">
            <a:extLst>
              <a:ext uri="{FF2B5EF4-FFF2-40B4-BE49-F238E27FC236}">
                <a16:creationId xmlns:a16="http://schemas.microsoft.com/office/drawing/2014/main" id="{245DDD31-2B04-5431-E7A3-DF77EB84BCEA}"/>
              </a:ext>
            </a:extLst>
          </p:cNvPr>
          <p:cNvSpPr>
            <a:spLocks noGrp="1"/>
          </p:cNvSpPr>
          <p:nvPr>
            <p:ph type="sldNum" sz="quarter" idx="5"/>
          </p:nvPr>
        </p:nvSpPr>
        <p:spPr/>
        <p:txBody>
          <a:bodyPr/>
          <a:lstStyle/>
          <a:p>
            <a:fld id="{C476208F-BF4F-47C6-BA52-F43D92EDA3EE}" type="slidenum">
              <a:rPr lang="en-US" smtClean="0"/>
              <a:t>57</a:t>
            </a:fld>
            <a:endParaRPr lang="en-US" dirty="0"/>
          </a:p>
        </p:txBody>
      </p:sp>
    </p:spTree>
    <p:extLst>
      <p:ext uri="{BB962C8B-B14F-4D97-AF65-F5344CB8AC3E}">
        <p14:creationId xmlns:p14="http://schemas.microsoft.com/office/powerpoint/2010/main" val="2868756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DB34F-C060-46FD-423B-4B0BA28D0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40501-1E2D-2563-7791-CC5D25766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B4004-1916-4830-A625-D9B599C8EF1E}"/>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p>
          <a:p>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viewed as a highly collaborative in region and with external partners, and a statewide leader in reciprocity. MSHN is known to “listen” to the needs of region and incorporate network feedback into services and operations.  MSHN is a trailblazer in new state waiver initiatives, for example: HCBS, Autism, Influence, leading to systems change. MSHN has operationalized innovation when developing programs like the Mobile Care Unit. </a:t>
            </a:r>
          </a:p>
          <a:p>
            <a:endParaRPr lang="en-US" dirty="0"/>
          </a:p>
        </p:txBody>
      </p:sp>
      <p:sp>
        <p:nvSpPr>
          <p:cNvPr id="4" name="Slide Number Placeholder 3">
            <a:extLst>
              <a:ext uri="{FF2B5EF4-FFF2-40B4-BE49-F238E27FC236}">
                <a16:creationId xmlns:a16="http://schemas.microsoft.com/office/drawing/2014/main" id="{E547C409-E0DD-2390-CF08-0EB2973FB67D}"/>
              </a:ext>
            </a:extLst>
          </p:cNvPr>
          <p:cNvSpPr>
            <a:spLocks noGrp="1"/>
          </p:cNvSpPr>
          <p:nvPr>
            <p:ph type="sldNum" sz="quarter" idx="5"/>
          </p:nvPr>
        </p:nvSpPr>
        <p:spPr/>
        <p:txBody>
          <a:bodyPr/>
          <a:lstStyle/>
          <a:p>
            <a:fld id="{C476208F-BF4F-47C6-BA52-F43D92EDA3EE}" type="slidenum">
              <a:rPr lang="en-US" smtClean="0"/>
              <a:t>58</a:t>
            </a:fld>
            <a:endParaRPr lang="en-US" dirty="0"/>
          </a:p>
        </p:txBody>
      </p:sp>
    </p:spTree>
    <p:extLst>
      <p:ext uri="{BB962C8B-B14F-4D97-AF65-F5344CB8AC3E}">
        <p14:creationId xmlns:p14="http://schemas.microsoft.com/office/powerpoint/2010/main" val="2130260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p>
          <a:p>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viewed as a highly collaborative in region and with external partners, and a statewide leader in reciprocity. MSHN is known to “listen” to the needs of region and incorporate network feedback into services and operations.  MSHN is a trailblazer in new state waiver initiatives, for example: HCBS, Autism, Influence, leading to systems change. MSHN has operationalized innovation when developing programs like the Mobile Care Unit. </a:t>
            </a:r>
          </a:p>
          <a:p>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61</a:t>
            </a:fld>
            <a:endParaRPr lang="en-US" dirty="0"/>
          </a:p>
        </p:txBody>
      </p:sp>
    </p:spTree>
    <p:extLst>
      <p:ext uri="{BB962C8B-B14F-4D97-AF65-F5344CB8AC3E}">
        <p14:creationId xmlns:p14="http://schemas.microsoft.com/office/powerpoint/2010/main" val="4266140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65E4-A762-3361-8B27-F5EB89032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DD49-0463-5F44-FF61-8AB9926C2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085B62-EAE8-05F7-8330-2D2B6A3D1BC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a:extLst>
              <a:ext uri="{FF2B5EF4-FFF2-40B4-BE49-F238E27FC236}">
                <a16:creationId xmlns:a16="http://schemas.microsoft.com/office/drawing/2014/main" id="{29C96D07-E931-1C97-D81E-C58C5F54D869}"/>
              </a:ext>
            </a:extLst>
          </p:cNvPr>
          <p:cNvSpPr>
            <a:spLocks noGrp="1"/>
          </p:cNvSpPr>
          <p:nvPr>
            <p:ph type="sldNum" sz="quarter" idx="5"/>
          </p:nvPr>
        </p:nvSpPr>
        <p:spPr/>
        <p:txBody>
          <a:bodyPr/>
          <a:lstStyle/>
          <a:p>
            <a:fld id="{C476208F-BF4F-47C6-BA52-F43D92EDA3EE}" type="slidenum">
              <a:rPr lang="en-US" smtClean="0"/>
              <a:t>62</a:t>
            </a:fld>
            <a:endParaRPr lang="en-US" dirty="0"/>
          </a:p>
        </p:txBody>
      </p:sp>
    </p:spTree>
    <p:extLst>
      <p:ext uri="{BB962C8B-B14F-4D97-AF65-F5344CB8AC3E}">
        <p14:creationId xmlns:p14="http://schemas.microsoft.com/office/powerpoint/2010/main" val="254522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63</a:t>
            </a:fld>
            <a:endParaRPr lang="en-US" dirty="0"/>
          </a:p>
        </p:txBody>
      </p:sp>
    </p:spTree>
    <p:extLst>
      <p:ext uri="{BB962C8B-B14F-4D97-AF65-F5344CB8AC3E}">
        <p14:creationId xmlns:p14="http://schemas.microsoft.com/office/powerpoint/2010/main" val="8802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F7067-27DB-96FC-69E0-3E44A8EB0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91BE9-5C35-C227-ED54-42CEAA907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6D3EF-A664-D8A2-008B-4FC902A239B7}"/>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a:extLst>
              <a:ext uri="{FF2B5EF4-FFF2-40B4-BE49-F238E27FC236}">
                <a16:creationId xmlns:a16="http://schemas.microsoft.com/office/drawing/2014/main" id="{3859C7B0-6937-E7AD-0BCE-13E6BC7F352C}"/>
              </a:ext>
            </a:extLst>
          </p:cNvPr>
          <p:cNvSpPr>
            <a:spLocks noGrp="1"/>
          </p:cNvSpPr>
          <p:nvPr>
            <p:ph type="sldNum" sz="quarter" idx="5"/>
          </p:nvPr>
        </p:nvSpPr>
        <p:spPr/>
        <p:txBody>
          <a:bodyPr/>
          <a:lstStyle/>
          <a:p>
            <a:fld id="{C476208F-BF4F-47C6-BA52-F43D92EDA3EE}" type="slidenum">
              <a:rPr lang="en-US" smtClean="0"/>
              <a:t>65</a:t>
            </a:fld>
            <a:endParaRPr lang="en-US" dirty="0"/>
          </a:p>
        </p:txBody>
      </p:sp>
    </p:spTree>
    <p:extLst>
      <p:ext uri="{BB962C8B-B14F-4D97-AF65-F5344CB8AC3E}">
        <p14:creationId xmlns:p14="http://schemas.microsoft.com/office/powerpoint/2010/main" val="72109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66</a:t>
            </a:fld>
            <a:endParaRPr lang="en-US" dirty="0"/>
          </a:p>
        </p:txBody>
      </p:sp>
    </p:spTree>
    <p:extLst>
      <p:ext uri="{BB962C8B-B14F-4D97-AF65-F5344CB8AC3E}">
        <p14:creationId xmlns:p14="http://schemas.microsoft.com/office/powerpoint/2010/main" val="3215135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67</a:t>
            </a:fld>
            <a:endParaRPr lang="en-US" dirty="0"/>
          </a:p>
        </p:txBody>
      </p:sp>
    </p:spTree>
    <p:extLst>
      <p:ext uri="{BB962C8B-B14F-4D97-AF65-F5344CB8AC3E}">
        <p14:creationId xmlns:p14="http://schemas.microsoft.com/office/powerpoint/2010/main" val="255744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AMANDA</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arranged by strengths and weaknesses (internal-looking), threats and opportunities (external-looking). </a:t>
            </a:r>
            <a:endParaRPr lang="en-US" dirty="0"/>
          </a:p>
        </p:txBody>
      </p:sp>
      <p:sp>
        <p:nvSpPr>
          <p:cNvPr id="4" name="Slide Number Placeholder 3"/>
          <p:cNvSpPr>
            <a:spLocks noGrp="1"/>
          </p:cNvSpPr>
          <p:nvPr>
            <p:ph type="sldNum" sz="quarter" idx="5"/>
          </p:nvPr>
        </p:nvSpPr>
        <p:spPr/>
        <p:txBody>
          <a:bodyPr/>
          <a:lstStyle/>
          <a:p>
            <a:fld id="{C476208F-BF4F-47C6-BA52-F43D92EDA3EE}" type="slidenum">
              <a:rPr lang="en-US" smtClean="0"/>
              <a:t>68</a:t>
            </a:fld>
            <a:endParaRPr lang="en-US" dirty="0"/>
          </a:p>
        </p:txBody>
      </p:sp>
    </p:spTree>
    <p:extLst>
      <p:ext uri="{BB962C8B-B14F-4D97-AF65-F5344CB8AC3E}">
        <p14:creationId xmlns:p14="http://schemas.microsoft.com/office/powerpoint/2010/main" val="213795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974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432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7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8946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919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892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42060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971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4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426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500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46151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329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1091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992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90893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384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3/19/2026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8769278"/>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nam11.safelinks.protection.outlook.com/?url=https%3A%2F%2Fwayne-edu.zoom.us%2Fj%2F96913550682%3Fpwd%3DKSISQYmgpgzAkaZjl5EeeO3ZtKCI4J.1&amp;data=05%7C02%7C%7C7da81d054c58481dfdd008de755838b1%7C843a070b9fc1420ea2dee05952409d46%7C1%7C0%7C639077218945855582%7CUnknown%7CTWFpbGZsb3d8eyJFbXB0eU1hcGkiOnRydWUsIlYiOiIwLjAuMDAwMCIsIlAiOiJXaW4zMiIsIkFOIjoiTWFpbCIsIldUIjoyfQ%3D%3D%7C0%7C%7C%7C&amp;sdata=wTHS3TgqnKKrbtzt4V%2BCbw%2Bv07iVAoR9FNLiaT1tZLw%3D&amp;reserved=0" TargetMode="External"/><Relationship Id="rId2" Type="http://schemas.openxmlformats.org/officeDocument/2006/relationships/hyperlink" Target="https://nam11.safelinks.protection.outlook.com/?url=https%3A%2F%2Fforms.office.com%2FPages%2FResponsePage.aspx%3Fid%3Dyd4c5R2BHUe75t09jVTCi7GVmcxldyFIiQeESSYX6MtUM1BQUkIzWUxZQllLSVhBNUJFSkVRQUZNSy4u&amp;data=05%7C02%7C%7C7da81d054c58481dfdd008de755838b1%7C843a070b9fc1420ea2dee05952409d46%7C1%7C0%7C639077218945808904%7CUnknown%7CTWFpbGZsb3d8eyJFbXB0eU1hcGkiOnRydWUsIlYiOiIwLjAuMDAwMCIsIlAiOiJXaW4zMiIsIkFOIjoiTWFpbCIsIldUIjoyfQ%3D%3D%7C0%7C%7C%7C&amp;sdata=oujGx2Z43zNuUenbe%2BmlryxE%2B%2BL6fq8FAeohHb4B%2FoM%3D&amp;reserved=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idstatehealthnetwork.org/stakeholders-resources/about-us/opioid-settlement-transparency-and-accountability-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idstatehealthnetwork.org/application/files/5816/9946/6250/Compliance_Delinquency_for_SUD_Providers_Procedure_1.0.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idstatehealthnetwork.org/equityupstrea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hyperlink" Target="https://celebratingstrength.com/"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michigan.gov/mdhhs/keep-mi-healthy/mentalhealth/behavioral/consent/michigan-behavioral-health-standard-consent-for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michigan.gov/mdhhs/-/media/Project/Websites/mdhhs/Keeping-Michigan-Healthy/POSC/General_POSC_Template.pdf?rev=a60ec01c5d234a0696eea3f1f3dc568c&amp;hash=4ACBD2C74E3454E185AA4C8CE2569588" TargetMode="External"/><Relationship Id="rId2" Type="http://schemas.openxmlformats.org/officeDocument/2006/relationships/hyperlink" Target="https://www.michigan.gov/mdhhs/keep-mi-healthy/plan-of-safe-care"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michigan.gov/mdhhs/-/media/Project/Websites/mdhhs/Keeping-Michigan-Healthy/POSC/Community_Driven_Plan_of_Safe_Care.pdf?rev=f2d58455ae934bceae6fa1b30bad8659&amp;hash=04514BA7144B3BE89800025D80B7C885"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mham.ce21.com/item/asam-day-skill-building-inperson-14141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idstatehealthnetwork.org/provider-network-resources/provider-resources-1/provider-training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trisha.thrush@midstatehealthnetwork.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hyperlink" Target="mailto:tammy.foster@midstatehealthnetwork.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idstatehealthnetwork.org/provider-network-resources/provider-resources-1/sud-provider-meeting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mailto:mdhhs-mpds@michigan.go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mshn.app.box.com/file/1856629098428"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mailto:sarah.andreotti@midstatehealthnetwork.org" TargetMode="External"/><Relationship Id="rId5" Type="http://schemas.openxmlformats.org/officeDocument/2006/relationships/hyperlink" Target="mailto:sarah.surna@midstatehealthnetwork.org" TargetMode="External"/><Relationship Id="rId4" Type="http://schemas.openxmlformats.org/officeDocument/2006/relationships/hyperlink" Target="mailto:cari.patrick@midstatehealthnetwork.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DBF9-AFC4-AA62-1D49-48E5A7E12594}"/>
              </a:ext>
            </a:extLst>
          </p:cNvPr>
          <p:cNvSpPr>
            <a:spLocks noGrp="1"/>
          </p:cNvSpPr>
          <p:nvPr>
            <p:ph type="title"/>
          </p:nvPr>
        </p:nvSpPr>
        <p:spPr>
          <a:xfrm>
            <a:off x="1127618" y="1461679"/>
            <a:ext cx="8433917" cy="1574800"/>
          </a:xfrm>
        </p:spPr>
        <p:txBody>
          <a:bodyPr>
            <a:noAutofit/>
          </a:bodyPr>
          <a:lstStyle/>
          <a:p>
            <a:pPr algn="ctr"/>
            <a:r>
              <a:rPr lang="en-US" dirty="0"/>
              <a:t>Quarterly SUD Provider Meeting</a:t>
            </a:r>
            <a:endParaRPr lang="en-US" sz="3200"/>
          </a:p>
        </p:txBody>
      </p:sp>
      <p:sp>
        <p:nvSpPr>
          <p:cNvPr id="3" name="Text Placeholder 2">
            <a:extLst>
              <a:ext uri="{FF2B5EF4-FFF2-40B4-BE49-F238E27FC236}">
                <a16:creationId xmlns:a16="http://schemas.microsoft.com/office/drawing/2014/main" id="{1E41307A-A70F-B749-CE5A-D1CE41FD8137}"/>
              </a:ext>
            </a:extLst>
          </p:cNvPr>
          <p:cNvSpPr>
            <a:spLocks noGrp="1"/>
          </p:cNvSpPr>
          <p:nvPr>
            <p:ph type="body" idx="1"/>
          </p:nvPr>
        </p:nvSpPr>
        <p:spPr>
          <a:xfrm>
            <a:off x="1265051" y="2759177"/>
            <a:ext cx="8152058" cy="3790287"/>
          </a:xfrm>
        </p:spPr>
        <p:txBody>
          <a:bodyPr>
            <a:normAutofit/>
          </a:bodyPr>
          <a:lstStyle/>
          <a:p>
            <a:pPr algn="ctr"/>
            <a:r>
              <a:rPr lang="en-US" sz="5400" dirty="0">
                <a:solidFill>
                  <a:srgbClr val="FFC000"/>
                </a:solidFill>
                <a:latin typeface="Trebuchet MS"/>
              </a:rPr>
              <a:t>Welcome!</a:t>
            </a:r>
            <a:r>
              <a:rPr lang="en-US" sz="5400" dirty="0">
                <a:latin typeface="Chalkduster"/>
              </a:rPr>
              <a:t> </a:t>
            </a:r>
          </a:p>
          <a:p>
            <a:pPr algn="ctr"/>
            <a:r>
              <a:rPr lang="en-US" sz="4400" dirty="0">
                <a:solidFill>
                  <a:schemeClr val="tx1"/>
                </a:solidFill>
              </a:rPr>
              <a:t> </a:t>
            </a:r>
            <a:r>
              <a:rPr lang="en-US" sz="3600" dirty="0">
                <a:solidFill>
                  <a:schemeClr val="tx1"/>
                </a:solidFill>
              </a:rPr>
              <a:t>We’ll get started at 12:05. </a:t>
            </a:r>
            <a:endParaRPr lang="en-US" sz="1400" dirty="0">
              <a:solidFill>
                <a:schemeClr val="tx1"/>
              </a:solidFill>
            </a:endParaRPr>
          </a:p>
          <a:p>
            <a:pPr algn="ctr"/>
            <a:br>
              <a:rPr lang="en-US" sz="3600" dirty="0">
                <a:solidFill>
                  <a:schemeClr val="tx1"/>
                </a:solidFill>
              </a:rPr>
            </a:br>
            <a:r>
              <a:rPr lang="en-US" sz="2800" dirty="0">
                <a:solidFill>
                  <a:srgbClr val="00B0F0"/>
                </a:solidFill>
              </a:rPr>
              <a:t>The meeting will be recorded and posted to the MSHN website afterwards.</a:t>
            </a:r>
            <a:r>
              <a:rPr lang="en-US" sz="3600" dirty="0">
                <a:solidFill>
                  <a:schemeClr val="tx1"/>
                </a:solidFill>
              </a:rPr>
              <a:t> </a:t>
            </a:r>
            <a:endParaRPr lang="en-US" sz="140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D2F2812A-187A-8D8B-79FB-6D81EE330EA6}"/>
              </a:ext>
            </a:extLst>
          </p:cNvPr>
          <p:cNvPicPr>
            <a:picLocks noChangeAspect="1"/>
          </p:cNvPicPr>
          <p:nvPr/>
        </p:nvPicPr>
        <p:blipFill>
          <a:blip r:embed="rId2"/>
          <a:stretch>
            <a:fillRect/>
          </a:stretch>
        </p:blipFill>
        <p:spPr>
          <a:xfrm>
            <a:off x="3587379" y="438619"/>
            <a:ext cx="3392095" cy="1029573"/>
          </a:xfrm>
          <a:prstGeom prst="rect">
            <a:avLst/>
          </a:prstGeom>
        </p:spPr>
      </p:pic>
    </p:spTree>
    <p:extLst>
      <p:ext uri="{BB962C8B-B14F-4D97-AF65-F5344CB8AC3E}">
        <p14:creationId xmlns:p14="http://schemas.microsoft.com/office/powerpoint/2010/main" val="411607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8F76-E1C7-5798-D3EF-B740F1E3A25E}"/>
              </a:ext>
            </a:extLst>
          </p:cNvPr>
          <p:cNvSpPr>
            <a:spLocks noGrp="1"/>
          </p:cNvSpPr>
          <p:nvPr>
            <p:ph type="title"/>
          </p:nvPr>
        </p:nvSpPr>
        <p:spPr/>
        <p:txBody>
          <a:bodyPr/>
          <a:lstStyle/>
          <a:p>
            <a:pPr algn="ctr"/>
            <a:r>
              <a:rPr lang="en-US" dirty="0"/>
              <a:t>SUPRT-A/C Q&amp;A Sessions</a:t>
            </a:r>
          </a:p>
        </p:txBody>
      </p:sp>
      <p:sp>
        <p:nvSpPr>
          <p:cNvPr id="3" name="Content Placeholder 2">
            <a:extLst>
              <a:ext uri="{FF2B5EF4-FFF2-40B4-BE49-F238E27FC236}">
                <a16:creationId xmlns:a16="http://schemas.microsoft.com/office/drawing/2014/main" id="{9F1E9D29-402B-AF14-8A64-E6DDD4005E7A}"/>
              </a:ext>
            </a:extLst>
          </p:cNvPr>
          <p:cNvSpPr>
            <a:spLocks noGrp="1"/>
          </p:cNvSpPr>
          <p:nvPr>
            <p:ph idx="1"/>
          </p:nvPr>
        </p:nvSpPr>
        <p:spPr>
          <a:xfrm>
            <a:off x="458259" y="1408114"/>
            <a:ext cx="9492018" cy="5176173"/>
          </a:xfrm>
        </p:spPr>
        <p:txBody>
          <a:bodyPr vert="horz" lIns="91440" tIns="45720" rIns="91440" bIns="45720" rtlCol="0" anchor="t">
            <a:normAutofit fontScale="92500" lnSpcReduction="10000"/>
          </a:bodyPr>
          <a:lstStyle/>
          <a:p>
            <a:r>
              <a:rPr lang="en-US" sz="2000" dirty="0">
                <a:solidFill>
                  <a:schemeClr val="tx1"/>
                </a:solidFill>
                <a:latin typeface="Trebuchet MS"/>
              </a:rPr>
              <a:t>The WSU Evaluation Team will begin holding quarterly SUPRT-A/C Q&amp;A Sessions for jail-based providers. These are</a:t>
            </a:r>
            <a:r>
              <a:rPr lang="en-US" sz="2000" b="1" dirty="0">
                <a:solidFill>
                  <a:schemeClr val="tx1"/>
                </a:solidFill>
                <a:latin typeface="Trebuchet MS"/>
              </a:rPr>
              <a:t> </a:t>
            </a:r>
            <a:r>
              <a:rPr lang="en-US" sz="2000" b="1" dirty="0">
                <a:solidFill>
                  <a:srgbClr val="9BEB54"/>
                </a:solidFill>
                <a:latin typeface="Trebuchet MS"/>
              </a:rPr>
              <a:t>optional, drop-in sessions</a:t>
            </a:r>
            <a:r>
              <a:rPr lang="en-US" sz="2000" dirty="0">
                <a:solidFill>
                  <a:schemeClr val="tx1"/>
                </a:solidFill>
                <a:latin typeface="Trebuchet MS"/>
              </a:rPr>
              <a:t> where providers can discuss their methods for completing SUPRT-A/C in unique jail-based programming and ask any questions. You can always reach out to SUPRT@wayne.edu if you have additional questions regarding SUPRT-A/C outside of these sessions.</a:t>
            </a:r>
          </a:p>
          <a:p>
            <a:r>
              <a:rPr lang="en-US" sz="2000" dirty="0">
                <a:solidFill>
                  <a:schemeClr val="tx1"/>
                </a:solidFill>
                <a:latin typeface="Trebuchet MS"/>
              </a:rPr>
              <a:t>Registration Link:</a:t>
            </a:r>
            <a:r>
              <a:rPr lang="en-US" sz="2000" dirty="0">
                <a:solidFill>
                  <a:srgbClr val="000000"/>
                </a:solidFill>
                <a:latin typeface="Trebuchet MS"/>
              </a:rPr>
              <a:t> </a:t>
            </a:r>
            <a:r>
              <a:rPr lang="en-US" sz="2000" dirty="0">
                <a:solidFill>
                  <a:srgbClr val="00B0F0"/>
                </a:solidFill>
                <a:latin typeface="Trebuchet MS"/>
                <a:hlinkClick r:id="rId2">
                  <a:extLst>
                    <a:ext uri="{A12FA001-AC4F-418D-AE19-62706E023703}">
                      <ahyp:hlinkClr xmlns:ahyp="http://schemas.microsoft.com/office/drawing/2018/hyperlinkcolor" val="tx"/>
                    </a:ext>
                  </a:extLst>
                </a:hlinkClick>
              </a:rPr>
              <a:t>SOR SUPRT-A/C Q &amp; A for Jail-Based Providers Registration – Fill out form</a:t>
            </a:r>
            <a:endParaRPr lang="en-US" sz="2000">
              <a:solidFill>
                <a:srgbClr val="00B0F0"/>
              </a:solidFill>
              <a:latin typeface="Trebuchet MS"/>
            </a:endParaRPr>
          </a:p>
          <a:p>
            <a:r>
              <a:rPr lang="en-US" sz="2000" dirty="0">
                <a:solidFill>
                  <a:schemeClr val="tx1"/>
                </a:solidFill>
                <a:latin typeface="Trebuchet MS"/>
              </a:rPr>
              <a:t>Meeting Link: </a:t>
            </a:r>
            <a:r>
              <a:rPr lang="en-US" sz="2000" dirty="0">
                <a:solidFill>
                  <a:srgbClr val="00B0F0"/>
                </a:solidFill>
                <a:latin typeface="Trebuchet MS"/>
                <a:hlinkClick r:id="rId3">
                  <a:extLst>
                    <a:ext uri="{A12FA001-AC4F-418D-AE19-62706E023703}">
                      <ahyp:hlinkClr xmlns:ahyp="http://schemas.microsoft.com/office/drawing/2018/hyperlinkcolor" val="tx"/>
                    </a:ext>
                  </a:extLst>
                </a:hlinkClick>
              </a:rPr>
              <a:t>https://wayne-edu.zoom.us/j/96913550682?pwd=KSISQYmgpgzAkaZjl5EeeO3ZtKCI4J.1</a:t>
            </a:r>
            <a:endParaRPr lang="en-US" sz="2000">
              <a:solidFill>
                <a:srgbClr val="00B0F0"/>
              </a:solidFill>
              <a:latin typeface="Trebuchet MS"/>
            </a:endParaRPr>
          </a:p>
          <a:p>
            <a:r>
              <a:rPr lang="en-US" sz="2000" dirty="0">
                <a:solidFill>
                  <a:schemeClr val="tx1"/>
                </a:solidFill>
                <a:latin typeface="Trebuchet MS"/>
              </a:rPr>
              <a:t>Q&amp;A Schedule:</a:t>
            </a:r>
            <a:endParaRPr lang="en-US" sz="2000">
              <a:solidFill>
                <a:schemeClr val="tx1"/>
              </a:solidFill>
              <a:latin typeface="Trebuchet MS"/>
            </a:endParaRPr>
          </a:p>
          <a:p>
            <a:pPr lvl="1"/>
            <a:r>
              <a:rPr lang="en-US" sz="1800" dirty="0">
                <a:solidFill>
                  <a:schemeClr val="tx1"/>
                </a:solidFill>
                <a:latin typeface="Trebuchet MS"/>
              </a:rPr>
              <a:t>April 30, 2026 (11 AM - 11:30 AM EST)</a:t>
            </a:r>
          </a:p>
          <a:p>
            <a:pPr lvl="1"/>
            <a:r>
              <a:rPr lang="en-US" sz="1800" dirty="0">
                <a:solidFill>
                  <a:schemeClr val="tx1"/>
                </a:solidFill>
                <a:latin typeface="Trebuchet MS"/>
              </a:rPr>
              <a:t>July 30, 2026 (11 AM - 11:30 AM EST)</a:t>
            </a:r>
          </a:p>
          <a:p>
            <a:pPr lvl="1"/>
            <a:r>
              <a:rPr lang="en-US" sz="1800" dirty="0">
                <a:solidFill>
                  <a:schemeClr val="tx1"/>
                </a:solidFill>
                <a:latin typeface="Trebuchet MS"/>
              </a:rPr>
              <a:t>October 29, 2026 (11 AM - 11:30 AM EST)</a:t>
            </a:r>
          </a:p>
          <a:p>
            <a:pPr lvl="1"/>
            <a:r>
              <a:rPr lang="en-US" sz="1800" dirty="0">
                <a:solidFill>
                  <a:schemeClr val="tx1"/>
                </a:solidFill>
                <a:latin typeface="Trebuchet MS"/>
              </a:rPr>
              <a:t>January 28, 2027 (11 AM - 11:30 AM EST)</a:t>
            </a:r>
          </a:p>
          <a:p>
            <a:pPr lvl="1"/>
            <a:r>
              <a:rPr lang="en-US" sz="1800" dirty="0">
                <a:solidFill>
                  <a:schemeClr val="tx1"/>
                </a:solidFill>
                <a:latin typeface="Trebuchet MS"/>
              </a:rPr>
              <a:t>April 29, 2027 (11 AM - 11:30 AM EST)</a:t>
            </a:r>
          </a:p>
          <a:p>
            <a:endParaRPr lang="en-US" sz="2000" dirty="0">
              <a:solidFill>
                <a:srgbClr val="00B0F0"/>
              </a:solidFill>
              <a:latin typeface="Trebuchet MS"/>
            </a:endParaRPr>
          </a:p>
        </p:txBody>
      </p:sp>
      <p:pic>
        <p:nvPicPr>
          <p:cNvPr id="5" name="Picture 4" descr="A close-up of a logo&#10;&#10;Description automatically generated">
            <a:extLst>
              <a:ext uri="{FF2B5EF4-FFF2-40B4-BE49-F238E27FC236}">
                <a16:creationId xmlns:a16="http://schemas.microsoft.com/office/drawing/2014/main" id="{F968D1F8-D038-0313-41B1-02D3D40C3641}"/>
              </a:ext>
            </a:extLst>
          </p:cNvPr>
          <p:cNvPicPr>
            <a:picLocks noChangeAspect="1"/>
          </p:cNvPicPr>
          <p:nvPr/>
        </p:nvPicPr>
        <p:blipFill>
          <a:blip r:embed="rId4"/>
          <a:stretch>
            <a:fillRect/>
          </a:stretch>
        </p:blipFill>
        <p:spPr>
          <a:xfrm>
            <a:off x="9805988" y="5548313"/>
            <a:ext cx="2162175" cy="1133475"/>
          </a:xfrm>
          <a:prstGeom prst="rect">
            <a:avLst/>
          </a:prstGeom>
        </p:spPr>
      </p:pic>
    </p:spTree>
    <p:extLst>
      <p:ext uri="{BB962C8B-B14F-4D97-AF65-F5344CB8AC3E}">
        <p14:creationId xmlns:p14="http://schemas.microsoft.com/office/powerpoint/2010/main" val="328368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F8A1-7A17-99BF-3F02-A309C24BEF92}"/>
              </a:ext>
            </a:extLst>
          </p:cNvPr>
          <p:cNvSpPr>
            <a:spLocks noGrp="1"/>
          </p:cNvSpPr>
          <p:nvPr>
            <p:ph type="title"/>
          </p:nvPr>
        </p:nvSpPr>
        <p:spPr>
          <a:xfrm>
            <a:off x="677334" y="609600"/>
            <a:ext cx="8596668" cy="892175"/>
          </a:xfrm>
        </p:spPr>
        <p:txBody>
          <a:bodyPr>
            <a:normAutofit/>
          </a:bodyPr>
          <a:lstStyle/>
          <a:p>
            <a:pPr algn="ctr"/>
            <a:r>
              <a:rPr lang="en-US" dirty="0"/>
              <a:t>Opioid Settlement Fund Updates</a:t>
            </a:r>
            <a:endParaRPr lang="en-US"/>
          </a:p>
        </p:txBody>
      </p:sp>
      <p:sp>
        <p:nvSpPr>
          <p:cNvPr id="3" name="Content Placeholder 2">
            <a:extLst>
              <a:ext uri="{FF2B5EF4-FFF2-40B4-BE49-F238E27FC236}">
                <a16:creationId xmlns:a16="http://schemas.microsoft.com/office/drawing/2014/main" id="{2556D77B-8715-DE48-7974-A27A95B8C306}"/>
              </a:ext>
            </a:extLst>
          </p:cNvPr>
          <p:cNvSpPr>
            <a:spLocks noGrp="1"/>
          </p:cNvSpPr>
          <p:nvPr>
            <p:ph idx="1"/>
          </p:nvPr>
        </p:nvSpPr>
        <p:spPr>
          <a:xfrm>
            <a:off x="524934" y="1712914"/>
            <a:ext cx="8977668" cy="4328448"/>
          </a:xfrm>
        </p:spPr>
        <p:txBody>
          <a:bodyPr vert="horz" lIns="91440" tIns="45720" rIns="91440" bIns="45720" rtlCol="0" anchor="t">
            <a:normAutofit lnSpcReduction="10000"/>
          </a:bodyPr>
          <a:lstStyle/>
          <a:p>
            <a:r>
              <a:rPr lang="en-US" sz="2400" dirty="0">
                <a:solidFill>
                  <a:srgbClr val="699DE0"/>
                </a:solidFill>
                <a:hlinkClick r:id="rId2">
                  <a:extLst>
                    <a:ext uri="{A12FA001-AC4F-418D-AE19-62706E023703}">
                      <ahyp:hlinkClr xmlns:ahyp="http://schemas.microsoft.com/office/drawing/2018/hyperlinkcolor" val="tx"/>
                    </a:ext>
                  </a:extLst>
                </a:hlinkClick>
              </a:rPr>
              <a:t>Opioid Settlement Transparency &amp; Accountability – Mid-State Health Network</a:t>
            </a:r>
            <a:endParaRPr lang="en-US" sz="2400" dirty="0"/>
          </a:p>
          <a:p>
            <a:pPr lvl="1"/>
            <a:r>
              <a:rPr lang="en-US" sz="2400" dirty="0"/>
              <a:t>Monthly reporting update available on the MSHN website to share progress per provider in MSHN counties</a:t>
            </a:r>
          </a:p>
          <a:p>
            <a:r>
              <a:rPr lang="en-US" sz="2400" dirty="0"/>
              <a:t>Presently supporting a Peer Recovery Coach position in Montcalm County Jail.</a:t>
            </a:r>
          </a:p>
          <a:p>
            <a:r>
              <a:rPr lang="en-US" sz="2400" dirty="0"/>
              <a:t>Upcoming projects include a Too Good for Drugs training and materials for providers, street medicine program development, community recovery initiatives, transportation assistance, and expansion of the Celebrating Strength media campaign. </a:t>
            </a:r>
          </a:p>
        </p:txBody>
      </p:sp>
      <p:pic>
        <p:nvPicPr>
          <p:cNvPr id="5" name="Picture 4" descr="A close-up of a logo&#10;&#10;Description automatically generated">
            <a:extLst>
              <a:ext uri="{FF2B5EF4-FFF2-40B4-BE49-F238E27FC236}">
                <a16:creationId xmlns:a16="http://schemas.microsoft.com/office/drawing/2014/main" id="{0274AAB9-A5E6-FC8B-475F-2F8EFCBB29D7}"/>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05807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8BAE-B44E-8DF7-E85D-C561CBCCCD30}"/>
              </a:ext>
            </a:extLst>
          </p:cNvPr>
          <p:cNvSpPr>
            <a:spLocks noGrp="1"/>
          </p:cNvSpPr>
          <p:nvPr>
            <p:ph type="title"/>
          </p:nvPr>
        </p:nvSpPr>
        <p:spPr>
          <a:xfrm>
            <a:off x="677334" y="609600"/>
            <a:ext cx="9120543" cy="825500"/>
          </a:xfrm>
        </p:spPr>
        <p:txBody>
          <a:bodyPr>
            <a:normAutofit/>
          </a:bodyPr>
          <a:lstStyle/>
          <a:p>
            <a:pPr algn="ctr"/>
            <a:r>
              <a:rPr lang="en-US" dirty="0"/>
              <a:t>Opioid Settlement Fund Updates</a:t>
            </a:r>
            <a:endParaRPr lang="en-US"/>
          </a:p>
        </p:txBody>
      </p:sp>
      <p:sp>
        <p:nvSpPr>
          <p:cNvPr id="3" name="Content Placeholder 2">
            <a:extLst>
              <a:ext uri="{FF2B5EF4-FFF2-40B4-BE49-F238E27FC236}">
                <a16:creationId xmlns:a16="http://schemas.microsoft.com/office/drawing/2014/main" id="{407E33EA-5EA7-53C5-A9E6-FCB0C8932D7C}"/>
              </a:ext>
            </a:extLst>
          </p:cNvPr>
          <p:cNvSpPr>
            <a:spLocks noGrp="1"/>
          </p:cNvSpPr>
          <p:nvPr>
            <p:ph idx="1"/>
          </p:nvPr>
        </p:nvSpPr>
        <p:spPr>
          <a:xfrm>
            <a:off x="582084" y="1436689"/>
            <a:ext cx="9120543" cy="4899948"/>
          </a:xfrm>
        </p:spPr>
        <p:txBody>
          <a:bodyPr vert="horz" lIns="91440" tIns="45720" rIns="91440" bIns="45720" rtlCol="0" anchor="t">
            <a:noAutofit/>
          </a:bodyPr>
          <a:lstStyle/>
          <a:p>
            <a:r>
              <a:rPr lang="en-US" sz="2000" dirty="0"/>
              <a:t>Finance/Reimbursement Information: </a:t>
            </a:r>
          </a:p>
          <a:p>
            <a:pPr lvl="1"/>
            <a:r>
              <a:rPr lang="en-US" sz="2000" dirty="0"/>
              <a:t>A Financial Status Report (FSR) will be used for billing and reimbursement purposes, similar to the current monthly billing process used for cost reimbursed programs. </a:t>
            </a:r>
          </a:p>
          <a:p>
            <a:pPr lvl="1"/>
            <a:r>
              <a:rPr lang="en-US" sz="2000" dirty="0"/>
              <a:t>Please submit the FSR by the 10th of each month.  If the 10th falls on a weekend, the FSR is due the following Monday.  FSRs will be paid on the third Friday of each month.  The final FSR will be due October 10th.</a:t>
            </a:r>
          </a:p>
          <a:p>
            <a:r>
              <a:rPr lang="en-US" sz="2000" dirty="0"/>
              <a:t>Reporting Requirements: </a:t>
            </a:r>
          </a:p>
          <a:p>
            <a:pPr lvl="1"/>
            <a:r>
              <a:rPr lang="en-US" sz="2000" dirty="0"/>
              <a:t>Providers will be required to complete outcome reporting monthly for Opioid Settlement Funding.  Outcome reporting is due by the 5th of the subsequent month. If the 5th falls on a weekend, it is due by COB the following Monday.  MSHN will be implementing the steps outlined in the </a:t>
            </a:r>
            <a:r>
              <a:rPr lang="en-US" sz="2000" dirty="0">
                <a:hlinkClick r:id="rId2"/>
              </a:rPr>
              <a:t>Delinquency Procedure for SUD Providers policy</a:t>
            </a:r>
            <a:r>
              <a:rPr lang="en-US" sz="2000" dirty="0"/>
              <a:t> for any late or not received report submissions. </a:t>
            </a:r>
          </a:p>
          <a:p>
            <a:endParaRPr lang="en-US" dirty="0"/>
          </a:p>
          <a:p>
            <a:endParaRPr lang="en-US" dirty="0"/>
          </a:p>
        </p:txBody>
      </p:sp>
      <p:pic>
        <p:nvPicPr>
          <p:cNvPr id="5" name="Picture 4" descr="A close-up of a logo&#10;&#10;Description automatically generated">
            <a:extLst>
              <a:ext uri="{FF2B5EF4-FFF2-40B4-BE49-F238E27FC236}">
                <a16:creationId xmlns:a16="http://schemas.microsoft.com/office/drawing/2014/main" id="{099B0E83-5A58-8794-C648-2C5B3813FD18}"/>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85795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a:extLst>
            <a:ext uri="{FF2B5EF4-FFF2-40B4-BE49-F238E27FC236}">
              <a16:creationId xmlns:a16="http://schemas.microsoft.com/office/drawing/2014/main" id="{352EE5AC-8C1B-D795-701E-40652B10C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B9D2A-D722-8664-78FC-00D8CCE5487E}"/>
              </a:ext>
            </a:extLst>
          </p:cNvPr>
          <p:cNvSpPr>
            <a:spLocks noGrp="1"/>
          </p:cNvSpPr>
          <p:nvPr>
            <p:ph type="ctrTitle"/>
          </p:nvPr>
        </p:nvSpPr>
        <p:spPr>
          <a:xfrm>
            <a:off x="1544697" y="2282238"/>
            <a:ext cx="7766936" cy="1646302"/>
          </a:xfrm>
          <a:solidFill>
            <a:srgbClr val="38505B"/>
          </a:solidFill>
        </p:spPr>
        <p:txBody>
          <a:bodyPr/>
          <a:lstStyle/>
          <a:p>
            <a:pPr algn="ctr"/>
            <a:r>
              <a:rPr lang="en-US" dirty="0">
                <a:solidFill>
                  <a:srgbClr val="FFC000"/>
                </a:solidFill>
              </a:rPr>
              <a:t>Questions?</a:t>
            </a:r>
          </a:p>
        </p:txBody>
      </p:sp>
      <p:pic>
        <p:nvPicPr>
          <p:cNvPr id="6" name="Picture 5" descr="A close-up of a logo&#10;&#10;Description automatically generated">
            <a:extLst>
              <a:ext uri="{FF2B5EF4-FFF2-40B4-BE49-F238E27FC236}">
                <a16:creationId xmlns:a16="http://schemas.microsoft.com/office/drawing/2014/main" id="{77051554-7019-46ED-3BA9-D9FF03A75A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38163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1" name="TopBar"/>
          <p:cNvSpPr/>
          <p:nvPr/>
        </p:nvSpPr>
        <p:spPr>
          <a:xfrm>
            <a:off x="0" y="0"/>
            <a:ext cx="12192000" cy="73152"/>
          </a:xfrm>
          <a:prstGeom prst="rect">
            <a:avLst/>
          </a:prstGeom>
          <a:solidFill>
            <a:schemeClr val="accent6">
              <a:lumMod val="60000"/>
              <a:lumOff val="40000"/>
            </a:schemeClr>
          </a:solidFill>
          <a:ln>
            <a:noFill/>
          </a:ln>
        </p:spPr>
        <p:txBody>
          <a:bodyPr/>
          <a:lstStyle/>
          <a:p>
            <a:endParaRPr lang="en-US" sz="2400">
              <a:solidFill>
                <a:schemeClr val="accent6"/>
              </a:solidFill>
            </a:endParaRPr>
          </a:p>
        </p:txBody>
      </p:sp>
      <p:sp>
        <p:nvSpPr>
          <p:cNvPr id="23" name="HRule"/>
          <p:cNvSpPr/>
          <p:nvPr/>
        </p:nvSpPr>
        <p:spPr>
          <a:xfrm flipV="1">
            <a:off x="1028018" y="3831261"/>
            <a:ext cx="8416996" cy="60959"/>
          </a:xfrm>
          <a:prstGeom prst="rect">
            <a:avLst/>
          </a:prstGeom>
          <a:solidFill>
            <a:schemeClr val="accent6">
              <a:lumMod val="20000"/>
              <a:lumOff val="80000"/>
            </a:schemeClr>
          </a:solidFill>
          <a:ln>
            <a:noFill/>
          </a:ln>
        </p:spPr>
        <p:txBody>
          <a:bodyPr/>
          <a:lstStyle/>
          <a:p>
            <a:endParaRPr lang="en-US" sz="2400"/>
          </a:p>
        </p:txBody>
      </p:sp>
      <p:sp>
        <p:nvSpPr>
          <p:cNvPr id="3" name="Text 1"/>
          <p:cNvSpPr/>
          <p:nvPr/>
        </p:nvSpPr>
        <p:spPr>
          <a:xfrm>
            <a:off x="385110" y="1068711"/>
            <a:ext cx="10121293" cy="1280160"/>
          </a:xfrm>
          <a:prstGeom prst="rect">
            <a:avLst/>
          </a:prstGeom>
          <a:noFill/>
          <a:ln/>
        </p:spPr>
        <p:txBody>
          <a:bodyPr wrap="square" lIns="91440" tIns="45720" rIns="91440" bIns="45720" rtlCol="0" anchor="ctr"/>
          <a:lstStyle/>
          <a:p>
            <a:pPr algn="ctr"/>
            <a:r>
              <a:rPr lang="en-US" sz="7200" b="1" kern="0" spc="400" dirty="0">
                <a:solidFill>
                  <a:schemeClr val="accent1">
                    <a:lumMod val="60000"/>
                    <a:lumOff val="40000"/>
                  </a:schemeClr>
                </a:solidFill>
                <a:ea typeface="Calibri" pitchFamily="34" charset="-122"/>
                <a:cs typeface="Browallia New" panose="020B0502040204020203" pitchFamily="34" charset="-34"/>
              </a:rPr>
              <a:t>EQUITY UPSTREAM</a:t>
            </a:r>
            <a:endParaRPr lang="en-US" sz="7200" dirty="0">
              <a:solidFill>
                <a:schemeClr val="accent1">
                  <a:lumMod val="60000"/>
                  <a:lumOff val="40000"/>
                </a:schemeClr>
              </a:solidFill>
              <a:cs typeface="Browallia New" panose="020B0502040204020203" pitchFamily="34" charset="-34"/>
            </a:endParaRPr>
          </a:p>
        </p:txBody>
      </p:sp>
      <p:sp>
        <p:nvSpPr>
          <p:cNvPr id="4" name="Text 2"/>
          <p:cNvSpPr/>
          <p:nvPr/>
        </p:nvSpPr>
        <p:spPr>
          <a:xfrm>
            <a:off x="532593" y="2444121"/>
            <a:ext cx="9826329" cy="1219200"/>
          </a:xfrm>
          <a:prstGeom prst="rect">
            <a:avLst/>
          </a:prstGeom>
          <a:noFill/>
          <a:ln/>
        </p:spPr>
        <p:txBody>
          <a:bodyPr wrap="square" lIns="91440" tIns="45720" rIns="91440" bIns="45720" rtlCol="0" anchor="ctr"/>
          <a:lstStyle/>
          <a:p>
            <a:pPr algn="ctr"/>
            <a:r>
              <a:rPr lang="en-US" sz="2400" dirty="0">
                <a:latin typeface="Calibri" pitchFamily="34" charset="0"/>
                <a:ea typeface="Calibri" pitchFamily="34" charset="-122"/>
                <a:cs typeface="Calibri" pitchFamily="34" charset="-120"/>
              </a:rPr>
              <a:t>An Initiative to Increase Engagement in Substance Use Services</a:t>
            </a:r>
            <a:endParaRPr lang="en-US" sz="2400" dirty="0"/>
          </a:p>
          <a:p>
            <a:pPr algn="ctr"/>
            <a:r>
              <a:rPr lang="en-US" sz="2400" dirty="0">
                <a:latin typeface="Calibri" pitchFamily="34" charset="0"/>
                <a:ea typeface="Calibri" pitchFamily="34" charset="-122"/>
                <a:cs typeface="Calibri" pitchFamily="34" charset="-120"/>
              </a:rPr>
              <a:t>and to Reduce Overdose Deaths in Historically Underserved Communities</a:t>
            </a:r>
            <a:endParaRPr lang="en-US" sz="2400" dirty="0"/>
          </a:p>
        </p:txBody>
      </p:sp>
      <p:sp>
        <p:nvSpPr>
          <p:cNvPr id="6" name="Text 4"/>
          <p:cNvSpPr/>
          <p:nvPr/>
        </p:nvSpPr>
        <p:spPr>
          <a:xfrm>
            <a:off x="1404336" y="4163934"/>
            <a:ext cx="8082845" cy="487680"/>
          </a:xfrm>
          <a:prstGeom prst="rect">
            <a:avLst/>
          </a:prstGeom>
          <a:noFill/>
          <a:ln/>
        </p:spPr>
        <p:txBody>
          <a:bodyPr wrap="square" rtlCol="0" anchor="ctr"/>
          <a:lstStyle/>
          <a:p>
            <a:pPr algn="ctr"/>
            <a:r>
              <a:rPr lang="en-US" sz="2133" b="1" kern="0" spc="400" dirty="0">
                <a:solidFill>
                  <a:schemeClr val="accent1">
                    <a:lumMod val="60000"/>
                    <a:lumOff val="40000"/>
                  </a:schemeClr>
                </a:solidFill>
                <a:latin typeface="Calibri" pitchFamily="34" charset="0"/>
                <a:ea typeface="Calibri" pitchFamily="34" charset="-122"/>
                <a:cs typeface="Calibri" pitchFamily="34" charset="-120"/>
              </a:rPr>
              <a:t>STATUS REPORT  |  MARCH 2026</a:t>
            </a:r>
            <a:endParaRPr lang="en-US" sz="2133" dirty="0">
              <a:solidFill>
                <a:schemeClr val="accent1">
                  <a:lumMod val="60000"/>
                  <a:lumOff val="40000"/>
                </a:schemeClr>
              </a:solidFill>
            </a:endParaRPr>
          </a:p>
        </p:txBody>
      </p:sp>
      <p:sp>
        <p:nvSpPr>
          <p:cNvPr id="8" name="Text 6"/>
          <p:cNvSpPr/>
          <p:nvPr/>
        </p:nvSpPr>
        <p:spPr>
          <a:xfrm>
            <a:off x="3782840" y="4756560"/>
            <a:ext cx="3739884" cy="869435"/>
          </a:xfrm>
          <a:prstGeom prst="rect">
            <a:avLst/>
          </a:prstGeom>
          <a:noFill/>
          <a:ln/>
        </p:spPr>
        <p:txBody>
          <a:bodyPr wrap="square" lIns="91440" tIns="45720" rIns="91440" bIns="45720" rtlCol="0" anchor="ctr"/>
          <a:lstStyle/>
          <a:p>
            <a:pPr algn="ctr"/>
            <a:r>
              <a:rPr lang="en-US" sz="2400" b="1" dirty="0">
                <a:latin typeface="Calibri" pitchFamily="34" charset="0"/>
                <a:ea typeface="Calibri" pitchFamily="34" charset="-122"/>
                <a:cs typeface="Calibri" pitchFamily="34" charset="-120"/>
              </a:rPr>
              <a:t>Dani Meier, PhD, MSW, MA  </a:t>
            </a:r>
            <a:endParaRPr lang="en-US"/>
          </a:p>
          <a:p>
            <a:pPr algn="ctr"/>
            <a:r>
              <a:rPr lang="en-US" sz="2133" dirty="0">
                <a:latin typeface="Calibri" pitchFamily="34" charset="0"/>
                <a:ea typeface="Calibri" pitchFamily="34" charset="-122"/>
                <a:cs typeface="Calibri" pitchFamily="34" charset="-120"/>
              </a:rPr>
              <a:t>MSHN Chief Clinical Officer</a:t>
            </a:r>
            <a:endParaRPr lang="en-US" sz="2133" dirty="0"/>
          </a:p>
        </p:txBody>
      </p:sp>
      <p:pic>
        <p:nvPicPr>
          <p:cNvPr id="9" name="Image 0" descr="/home/claude/images/image1.png"/>
          <p:cNvPicPr>
            <a:picLocks noChangeAspect="1"/>
          </p:cNvPicPr>
          <p:nvPr/>
        </p:nvPicPr>
        <p:blipFill>
          <a:blip r:embed="rId3"/>
          <a:stretch>
            <a:fillRect/>
          </a:stretch>
        </p:blipFill>
        <p:spPr>
          <a:xfrm>
            <a:off x="10362958" y="5895177"/>
            <a:ext cx="1637421" cy="8017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7AE774-18AE-DEA8-470A-7ECAC573AA23}"/>
              </a:ext>
            </a:extLst>
          </p:cNvPr>
          <p:cNvSpPr txBox="1">
            <a:spLocks/>
          </p:cNvSpPr>
          <p:nvPr/>
        </p:nvSpPr>
        <p:spPr>
          <a:xfrm>
            <a:off x="342779" y="271818"/>
            <a:ext cx="6610471" cy="114134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sz="3600" b="1" dirty="0">
                <a:solidFill>
                  <a:srgbClr val="FFFFFF"/>
                </a:solidFill>
              </a:rPr>
              <a:t>A 5-Year recap </a:t>
            </a:r>
            <a:r>
              <a:rPr lang="en-US" sz="2000" b="1" dirty="0">
                <a:solidFill>
                  <a:srgbClr val="FFFFFF"/>
                </a:solidFill>
              </a:rPr>
              <a:t>(In 3 slides)</a:t>
            </a:r>
          </a:p>
        </p:txBody>
      </p:sp>
      <p:sp>
        <p:nvSpPr>
          <p:cNvPr id="10" name="TextBox 9">
            <a:extLst>
              <a:ext uri="{FF2B5EF4-FFF2-40B4-BE49-F238E27FC236}">
                <a16:creationId xmlns:a16="http://schemas.microsoft.com/office/drawing/2014/main" id="{79745355-F16C-0869-2340-BACCC844C781}"/>
              </a:ext>
            </a:extLst>
          </p:cNvPr>
          <p:cNvSpPr txBox="1"/>
          <p:nvPr/>
        </p:nvSpPr>
        <p:spPr>
          <a:xfrm>
            <a:off x="424185" y="2541483"/>
            <a:ext cx="4824045" cy="769441"/>
          </a:xfrm>
          <a:prstGeom prst="rect">
            <a:avLst/>
          </a:prstGeom>
          <a:noFill/>
        </p:spPr>
        <p:txBody>
          <a:bodyPr wrap="square" rtlCol="0">
            <a:spAutoFit/>
          </a:bodyPr>
          <a:lstStyle/>
          <a:p>
            <a:pPr marL="457189" indent="-457189">
              <a:buFont typeface="Arial" panose="020B0604020202020204" pitchFamily="34" charset="0"/>
              <a:buChar char="•"/>
            </a:pPr>
            <a:r>
              <a:rPr lang="en-US" sz="2200" dirty="0"/>
              <a:t>Identified multiple systemic biases</a:t>
            </a:r>
          </a:p>
        </p:txBody>
      </p:sp>
      <p:sp>
        <p:nvSpPr>
          <p:cNvPr id="9" name="TextBox 8">
            <a:extLst>
              <a:ext uri="{FF2B5EF4-FFF2-40B4-BE49-F238E27FC236}">
                <a16:creationId xmlns:a16="http://schemas.microsoft.com/office/drawing/2014/main" id="{9CC18CD7-4356-4102-BA07-2FA97515D5CB}"/>
              </a:ext>
            </a:extLst>
          </p:cNvPr>
          <p:cNvSpPr txBox="1"/>
          <p:nvPr/>
        </p:nvSpPr>
        <p:spPr>
          <a:xfrm>
            <a:off x="342779" y="3429000"/>
            <a:ext cx="4824045" cy="1446550"/>
          </a:xfrm>
          <a:prstGeom prst="rect">
            <a:avLst/>
          </a:prstGeom>
          <a:noFill/>
        </p:spPr>
        <p:txBody>
          <a:bodyPr wrap="square" rtlCol="0">
            <a:spAutoFit/>
          </a:bodyPr>
          <a:lstStyle/>
          <a:p>
            <a:pPr marL="457189" indent="-457189">
              <a:buFont typeface="Arial" panose="020B0604020202020204" pitchFamily="34" charset="0"/>
              <a:buChar char="•"/>
            </a:pPr>
            <a:r>
              <a:rPr lang="en-US" sz="2200" dirty="0"/>
              <a:t>Systems are heavily intertwined, but often invisible and are often denied. Especially now.</a:t>
            </a:r>
          </a:p>
          <a:p>
            <a:pPr marL="457189" indent="-457189">
              <a:buFont typeface="Arial" panose="020B0604020202020204" pitchFamily="34" charset="0"/>
              <a:buChar char="•"/>
            </a:pPr>
            <a:endParaRPr lang="en-US" sz="2200" dirty="0"/>
          </a:p>
        </p:txBody>
      </p:sp>
      <p:sp>
        <p:nvSpPr>
          <p:cNvPr id="18" name="TextBox 17">
            <a:extLst>
              <a:ext uri="{FF2B5EF4-FFF2-40B4-BE49-F238E27FC236}">
                <a16:creationId xmlns:a16="http://schemas.microsoft.com/office/drawing/2014/main" id="{B2650484-80CB-2548-D40B-425C4AEA56D1}"/>
              </a:ext>
            </a:extLst>
          </p:cNvPr>
          <p:cNvSpPr txBox="1"/>
          <p:nvPr/>
        </p:nvSpPr>
        <p:spPr>
          <a:xfrm>
            <a:off x="342779" y="4730814"/>
            <a:ext cx="5084793" cy="769441"/>
          </a:xfrm>
          <a:prstGeom prst="rect">
            <a:avLst/>
          </a:prstGeom>
          <a:noFill/>
        </p:spPr>
        <p:txBody>
          <a:bodyPr wrap="square" lIns="91440" tIns="45720" rIns="91440" bIns="45720" rtlCol="0" anchor="t">
            <a:spAutoFit/>
          </a:bodyPr>
          <a:lstStyle/>
          <a:p>
            <a:pPr marL="380365" indent="-380365">
              <a:buFont typeface="Arial" panose="020B0604020202020204" pitchFamily="34" charset="0"/>
              <a:buChar char="•"/>
            </a:pPr>
            <a:r>
              <a:rPr lang="en-US" sz="2200" dirty="0"/>
              <a:t>MSHN’s SUD 2021-23 Strategic Plan: </a:t>
            </a:r>
            <a:r>
              <a:rPr lang="en-US" sz="2200" i="1" dirty="0"/>
              <a:t>Explicit equity focus</a:t>
            </a:r>
            <a:endParaRPr lang="en-US" i="1"/>
          </a:p>
        </p:txBody>
      </p:sp>
      <p:pic>
        <p:nvPicPr>
          <p:cNvPr id="16" name="Picture 15">
            <a:extLst>
              <a:ext uri="{FF2B5EF4-FFF2-40B4-BE49-F238E27FC236}">
                <a16:creationId xmlns:a16="http://schemas.microsoft.com/office/drawing/2014/main" id="{B9339ED3-CE27-3502-21D2-CE65A53D8691}"/>
              </a:ext>
            </a:extLst>
          </p:cNvPr>
          <p:cNvPicPr>
            <a:picLocks noChangeAspect="1"/>
          </p:cNvPicPr>
          <p:nvPr/>
        </p:nvPicPr>
        <p:blipFill>
          <a:blip r:embed="rId2"/>
          <a:stretch>
            <a:fillRect/>
          </a:stretch>
        </p:blipFill>
        <p:spPr>
          <a:xfrm>
            <a:off x="5892285" y="641925"/>
            <a:ext cx="6149283" cy="6013637"/>
          </a:xfrm>
          <a:prstGeom prst="rect">
            <a:avLst/>
          </a:prstGeom>
        </p:spPr>
      </p:pic>
      <p:sp>
        <p:nvSpPr>
          <p:cNvPr id="8" name="TextBox 7">
            <a:extLst>
              <a:ext uri="{FF2B5EF4-FFF2-40B4-BE49-F238E27FC236}">
                <a16:creationId xmlns:a16="http://schemas.microsoft.com/office/drawing/2014/main" id="{B6A3C21B-E75A-A657-C5E6-0EDC62DF0E4A}"/>
              </a:ext>
            </a:extLst>
          </p:cNvPr>
          <p:cNvSpPr txBox="1"/>
          <p:nvPr/>
        </p:nvSpPr>
        <p:spPr>
          <a:xfrm>
            <a:off x="444761" y="1674589"/>
            <a:ext cx="5084793" cy="769441"/>
          </a:xfrm>
          <a:prstGeom prst="rect">
            <a:avLst/>
          </a:prstGeom>
          <a:noFill/>
        </p:spPr>
        <p:txBody>
          <a:bodyPr wrap="square" rtlCol="0">
            <a:spAutoFit/>
          </a:bodyPr>
          <a:lstStyle/>
          <a:p>
            <a:pPr marL="380990" indent="-380990">
              <a:buFont typeface="Arial" panose="020B0604020202020204" pitchFamily="34" charset="0"/>
              <a:buChar char="•"/>
            </a:pPr>
            <a:r>
              <a:rPr lang="en-US" sz="2200" dirty="0"/>
              <a:t>Following COVID’s health disparities in 2020, MSHN looked upstream </a:t>
            </a:r>
          </a:p>
        </p:txBody>
      </p:sp>
      <p:sp>
        <p:nvSpPr>
          <p:cNvPr id="11" name="TextBox 10">
            <a:extLst>
              <a:ext uri="{FF2B5EF4-FFF2-40B4-BE49-F238E27FC236}">
                <a16:creationId xmlns:a16="http://schemas.microsoft.com/office/drawing/2014/main" id="{AB6BD370-7BD1-5283-9358-A5001290B2D0}"/>
              </a:ext>
            </a:extLst>
          </p:cNvPr>
          <p:cNvSpPr txBox="1"/>
          <p:nvPr/>
        </p:nvSpPr>
        <p:spPr>
          <a:xfrm>
            <a:off x="342780" y="5632268"/>
            <a:ext cx="5549505" cy="769441"/>
          </a:xfrm>
          <a:prstGeom prst="rect">
            <a:avLst/>
          </a:prstGeom>
          <a:noFill/>
        </p:spPr>
        <p:txBody>
          <a:bodyPr wrap="square" lIns="91440" tIns="45720" rIns="91440" bIns="45720" rtlCol="0" anchor="t">
            <a:spAutoFit/>
          </a:bodyPr>
          <a:lstStyle/>
          <a:p>
            <a:pPr marL="380365" indent="-380365">
              <a:buFont typeface="Arial" panose="020B0604020202020204" pitchFamily="34" charset="0"/>
              <a:buChar char="•"/>
            </a:pPr>
            <a:r>
              <a:rPr lang="en-US" sz="2200" dirty="0"/>
              <a:t>MSHN’s 2022-23 Strategic Plan:  “Better Equity” prioritized</a:t>
            </a:r>
            <a:endParaRPr lang="en-US"/>
          </a:p>
        </p:txBody>
      </p:sp>
      <p:sp>
        <p:nvSpPr>
          <p:cNvPr id="12" name="Shape 1">
            <a:extLst>
              <a:ext uri="{FF2B5EF4-FFF2-40B4-BE49-F238E27FC236}">
                <a16:creationId xmlns:a16="http://schemas.microsoft.com/office/drawing/2014/main" id="{09335186-396B-45A6-2834-F2B6B9BE0F4C}"/>
              </a:ext>
            </a:extLst>
          </p:cNvPr>
          <p:cNvSpPr/>
          <p:nvPr/>
        </p:nvSpPr>
        <p:spPr>
          <a:xfrm flipV="1">
            <a:off x="342779" y="1224395"/>
            <a:ext cx="5321795" cy="64011"/>
          </a:xfrm>
          <a:prstGeom prst="rect">
            <a:avLst/>
          </a:prstGeom>
          <a:solidFill>
            <a:schemeClr val="accent6">
              <a:lumMod val="40000"/>
              <a:lumOff val="60000"/>
            </a:schemeClr>
          </a:solidFill>
          <a:ln/>
        </p:spPr>
        <p:txBody>
          <a:bodyPr/>
          <a:lstStyle/>
          <a:p>
            <a:endParaRPr lang="en-US" sz="2400"/>
          </a:p>
        </p:txBody>
      </p:sp>
    </p:spTree>
    <p:extLst>
      <p:ext uri="{BB962C8B-B14F-4D97-AF65-F5344CB8AC3E}">
        <p14:creationId xmlns:p14="http://schemas.microsoft.com/office/powerpoint/2010/main" val="416325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452B-674F-E06A-47F7-EA201E64A6E2}"/>
              </a:ext>
            </a:extLst>
          </p:cNvPr>
          <p:cNvSpPr>
            <a:spLocks noGrp="1"/>
          </p:cNvSpPr>
          <p:nvPr>
            <p:ph type="title"/>
          </p:nvPr>
        </p:nvSpPr>
        <p:spPr>
          <a:xfrm>
            <a:off x="382440" y="578644"/>
            <a:ext cx="3281025" cy="954081"/>
          </a:xfrm>
        </p:spPr>
        <p:txBody>
          <a:bodyPr>
            <a:normAutofit/>
          </a:bodyPr>
          <a:lstStyle/>
          <a:p>
            <a:pPr algn="ctr"/>
            <a:r>
              <a:rPr lang="en-US" sz="5333" b="1" dirty="0"/>
              <a:t>Trainings</a:t>
            </a:r>
          </a:p>
        </p:txBody>
      </p:sp>
      <p:sp>
        <p:nvSpPr>
          <p:cNvPr id="3" name="Content Placeholder 2">
            <a:extLst>
              <a:ext uri="{FF2B5EF4-FFF2-40B4-BE49-F238E27FC236}">
                <a16:creationId xmlns:a16="http://schemas.microsoft.com/office/drawing/2014/main" id="{FB9CF2F9-FA52-15A4-ABDD-0832B90E1693}"/>
              </a:ext>
            </a:extLst>
          </p:cNvPr>
          <p:cNvSpPr>
            <a:spLocks noGrp="1"/>
          </p:cNvSpPr>
          <p:nvPr>
            <p:ph idx="1"/>
          </p:nvPr>
        </p:nvSpPr>
        <p:spPr>
          <a:xfrm>
            <a:off x="385764" y="1994465"/>
            <a:ext cx="5804589" cy="1114427"/>
          </a:xfrm>
        </p:spPr>
        <p:txBody>
          <a:bodyPr>
            <a:normAutofit fontScale="85000" lnSpcReduction="20000"/>
          </a:bodyPr>
          <a:lstStyle/>
          <a:p>
            <a:pPr marL="0" indent="0">
              <a:buNone/>
            </a:pPr>
            <a:r>
              <a:rPr lang="en-US" sz="3000" dirty="0">
                <a:latin typeface="Calibri Light" panose="020F0302020204030204" pitchFamily="34" charset="0"/>
                <a:cs typeface="Calibri Light" panose="020F0302020204030204" pitchFamily="34" charset="0"/>
              </a:rPr>
              <a:t>MSHN provided frequent trainings since 2020 on systemic barriers to care, health disparities, intergenerational trauma, etc.</a:t>
            </a:r>
          </a:p>
        </p:txBody>
      </p:sp>
      <p:sp>
        <p:nvSpPr>
          <p:cNvPr id="7" name="TextBox 6">
            <a:extLst>
              <a:ext uri="{FF2B5EF4-FFF2-40B4-BE49-F238E27FC236}">
                <a16:creationId xmlns:a16="http://schemas.microsoft.com/office/drawing/2014/main" id="{5CE12181-90D2-9304-4FCE-2FD6BA14EE06}"/>
              </a:ext>
            </a:extLst>
          </p:cNvPr>
          <p:cNvSpPr txBox="1"/>
          <p:nvPr/>
        </p:nvSpPr>
        <p:spPr>
          <a:xfrm>
            <a:off x="7889785" y="6455244"/>
            <a:ext cx="3677991" cy="307777"/>
          </a:xfrm>
          <a:prstGeom prst="rect">
            <a:avLst/>
          </a:prstGeom>
          <a:noFill/>
        </p:spPr>
        <p:txBody>
          <a:bodyPr wrap="square" lIns="91440" tIns="45720" rIns="91440" bIns="45720" rtlCol="0" anchor="t">
            <a:spAutoFit/>
          </a:bodyPr>
          <a:lstStyle/>
          <a:p>
            <a:r>
              <a:rPr lang="en-US" sz="1400" i="1" dirty="0"/>
              <a:t>(Lectures are still available </a:t>
            </a:r>
            <a:r>
              <a:rPr lang="en-US" sz="1400" i="1" dirty="0">
                <a:solidFill>
                  <a:srgbClr val="FFFF00"/>
                </a:solidFill>
                <a:hlinkClick r:id="rId2">
                  <a:extLst>
                    <a:ext uri="{A12FA001-AC4F-418D-AE19-62706E023703}">
                      <ahyp:hlinkClr xmlns:ahyp="http://schemas.microsoft.com/office/drawing/2018/hyperlinkcolor" val="tx"/>
                    </a:ext>
                  </a:extLst>
                </a:hlinkClick>
              </a:rPr>
              <a:t>here</a:t>
            </a:r>
            <a:r>
              <a:rPr lang="en-US" sz="1400" i="1" dirty="0"/>
              <a:t>)</a:t>
            </a:r>
          </a:p>
        </p:txBody>
      </p:sp>
      <p:pic>
        <p:nvPicPr>
          <p:cNvPr id="9" name="Picture 8">
            <a:extLst>
              <a:ext uri="{FF2B5EF4-FFF2-40B4-BE49-F238E27FC236}">
                <a16:creationId xmlns:a16="http://schemas.microsoft.com/office/drawing/2014/main" id="{8939C7AC-9BB6-5B51-43AF-1F3A92FCB352}"/>
              </a:ext>
            </a:extLst>
          </p:cNvPr>
          <p:cNvPicPr>
            <a:picLocks noChangeAspect="1"/>
          </p:cNvPicPr>
          <p:nvPr/>
        </p:nvPicPr>
        <p:blipFill>
          <a:blip r:embed="rId3"/>
          <a:stretch>
            <a:fillRect/>
          </a:stretch>
        </p:blipFill>
        <p:spPr>
          <a:xfrm>
            <a:off x="6595012" y="574766"/>
            <a:ext cx="5068349" cy="5708469"/>
          </a:xfrm>
          <a:prstGeom prst="rect">
            <a:avLst/>
          </a:prstGeom>
        </p:spPr>
      </p:pic>
      <p:sp>
        <p:nvSpPr>
          <p:cNvPr id="5" name="Content Placeholder 2">
            <a:extLst>
              <a:ext uri="{FF2B5EF4-FFF2-40B4-BE49-F238E27FC236}">
                <a16:creationId xmlns:a16="http://schemas.microsoft.com/office/drawing/2014/main" id="{B43E5D9B-24D8-5EFE-001A-189050AC4282}"/>
              </a:ext>
            </a:extLst>
          </p:cNvPr>
          <p:cNvSpPr txBox="1">
            <a:spLocks/>
          </p:cNvSpPr>
          <p:nvPr/>
        </p:nvSpPr>
        <p:spPr>
          <a:xfrm>
            <a:off x="385765" y="3309939"/>
            <a:ext cx="5710236" cy="2912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b="1" u="sng" dirty="0">
                <a:latin typeface="Calibri Light" panose="020F0302020204030204" pitchFamily="34" charset="0"/>
                <a:cs typeface="Calibri Light" panose="020F0302020204030204" pitchFamily="34" charset="0"/>
              </a:rPr>
              <a:t>Spring 2023:</a:t>
            </a:r>
          </a:p>
          <a:p>
            <a:pPr marL="0" indent="0">
              <a:buNone/>
            </a:pPr>
            <a:endParaRPr lang="en-US" sz="933" dirty="0">
              <a:latin typeface="Calibri Light" panose="020F0302020204030204" pitchFamily="34" charset="0"/>
              <a:cs typeface="Calibri Light" panose="020F0302020204030204" pitchFamily="34" charset="0"/>
            </a:endParaRPr>
          </a:p>
          <a:p>
            <a:pPr marL="0" marR="260979" indent="0">
              <a:spcBef>
                <a:spcPts val="0"/>
              </a:spcBef>
              <a:buNone/>
            </a:pPr>
            <a:r>
              <a:rPr lang="en-US" sz="2667" dirty="0">
                <a:latin typeface="Calibri Light" panose="020F0302020204030204" pitchFamily="34" charset="0"/>
                <a:ea typeface="Arial" panose="020B0604020202020204" pitchFamily="34" charset="0"/>
                <a:cs typeface="Calibri Light" panose="020F0302020204030204" pitchFamily="34" charset="0"/>
              </a:rPr>
              <a:t>Launched </a:t>
            </a:r>
            <a:r>
              <a:rPr lang="en-US" sz="2667" i="1" dirty="0">
                <a:latin typeface="Calibri Light" panose="020F0302020204030204" pitchFamily="34" charset="0"/>
                <a:ea typeface="Arial" panose="020B0604020202020204" pitchFamily="34" charset="0"/>
                <a:cs typeface="Calibri Light" panose="020F0302020204030204" pitchFamily="34" charset="0"/>
              </a:rPr>
              <a:t>Equity Upstream </a:t>
            </a:r>
            <a:r>
              <a:rPr lang="en-US" sz="2667" dirty="0">
                <a:latin typeface="Calibri Light" panose="020F0302020204030204" pitchFamily="34" charset="0"/>
                <a:ea typeface="Arial" panose="020B0604020202020204" pitchFamily="34" charset="0"/>
                <a:cs typeface="Calibri Light" panose="020F0302020204030204" pitchFamily="34" charset="0"/>
              </a:rPr>
              <a:t>&amp; recruited national experts w. lived experience to deepen our understanding of systemic barriers</a:t>
            </a:r>
            <a:endParaRPr lang="en-US" sz="2400" dirty="0">
              <a:latin typeface="Calibri Light" panose="020F0302020204030204" pitchFamily="34" charset="0"/>
              <a:cs typeface="Calibri Light" panose="020F0302020204030204" pitchFamily="34" charset="0"/>
            </a:endParaRPr>
          </a:p>
        </p:txBody>
      </p:sp>
      <p:sp>
        <p:nvSpPr>
          <p:cNvPr id="4" name="Shape 1">
            <a:extLst>
              <a:ext uri="{FF2B5EF4-FFF2-40B4-BE49-F238E27FC236}">
                <a16:creationId xmlns:a16="http://schemas.microsoft.com/office/drawing/2014/main" id="{A3068A41-B366-76E2-919F-37513535C428}"/>
              </a:ext>
            </a:extLst>
          </p:cNvPr>
          <p:cNvSpPr/>
          <p:nvPr/>
        </p:nvSpPr>
        <p:spPr>
          <a:xfrm flipV="1">
            <a:off x="385764" y="1533046"/>
            <a:ext cx="5713948" cy="89534"/>
          </a:xfrm>
          <a:prstGeom prst="rect">
            <a:avLst/>
          </a:prstGeom>
          <a:solidFill>
            <a:schemeClr val="accent6">
              <a:lumMod val="40000"/>
              <a:lumOff val="60000"/>
            </a:schemeClr>
          </a:solidFill>
          <a:ln/>
        </p:spPr>
        <p:txBody>
          <a:bodyPr/>
          <a:lstStyle/>
          <a:p>
            <a:endParaRPr lang="en-US" sz="2400"/>
          </a:p>
        </p:txBody>
      </p:sp>
      <p:pic>
        <p:nvPicPr>
          <p:cNvPr id="12" name="Image 0" descr="/home/claude/images/image1.png">
            <a:extLst>
              <a:ext uri="{FF2B5EF4-FFF2-40B4-BE49-F238E27FC236}">
                <a16:creationId xmlns:a16="http://schemas.microsoft.com/office/drawing/2014/main" id="{75FB602A-78A5-9A69-D3AC-772F63C1B8C1}"/>
              </a:ext>
            </a:extLst>
          </p:cNvPr>
          <p:cNvPicPr>
            <a:picLocks noChangeAspect="1"/>
          </p:cNvPicPr>
          <p:nvPr/>
        </p:nvPicPr>
        <p:blipFill>
          <a:blip r:embed="rId4"/>
          <a:stretch>
            <a:fillRect/>
          </a:stretch>
        </p:blipFill>
        <p:spPr>
          <a:xfrm>
            <a:off x="237883" y="5961852"/>
            <a:ext cx="1637421" cy="801761"/>
          </a:xfrm>
          <a:prstGeom prst="rect">
            <a:avLst/>
          </a:prstGeom>
        </p:spPr>
      </p:pic>
    </p:spTree>
    <p:extLst>
      <p:ext uri="{BB962C8B-B14F-4D97-AF65-F5344CB8AC3E}">
        <p14:creationId xmlns:p14="http://schemas.microsoft.com/office/powerpoint/2010/main" val="33703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FD27-F847-640C-B062-6BA95BCE9A65}"/>
              </a:ext>
            </a:extLst>
          </p:cNvPr>
          <p:cNvSpPr>
            <a:spLocks noGrp="1"/>
          </p:cNvSpPr>
          <p:nvPr>
            <p:ph type="title"/>
          </p:nvPr>
        </p:nvSpPr>
        <p:spPr>
          <a:xfrm>
            <a:off x="321020" y="283623"/>
            <a:ext cx="7281385" cy="1325564"/>
          </a:xfrm>
        </p:spPr>
        <p:txBody>
          <a:bodyPr>
            <a:normAutofit/>
          </a:bodyPr>
          <a:lstStyle/>
          <a:p>
            <a:pPr>
              <a:lnSpc>
                <a:spcPct val="90000"/>
              </a:lnSpc>
            </a:pPr>
            <a:r>
              <a:rPr lang="en-US" sz="4133" b="1" dirty="0"/>
              <a:t>EQUITY UPSTREAM </a:t>
            </a:r>
            <a:br>
              <a:rPr lang="en-US" sz="4133" b="1" dirty="0"/>
            </a:br>
            <a:r>
              <a:rPr lang="en-US" sz="4133" b="1" dirty="0"/>
              <a:t>Learning Collaborative Pilot </a:t>
            </a:r>
          </a:p>
        </p:txBody>
      </p:sp>
      <p:sp>
        <p:nvSpPr>
          <p:cNvPr id="3" name="Content Placeholder 2">
            <a:extLst>
              <a:ext uri="{FF2B5EF4-FFF2-40B4-BE49-F238E27FC236}">
                <a16:creationId xmlns:a16="http://schemas.microsoft.com/office/drawing/2014/main" id="{7E591555-DBD2-22FC-FFCC-D31CE41DF0F1}"/>
              </a:ext>
            </a:extLst>
          </p:cNvPr>
          <p:cNvSpPr>
            <a:spLocks noGrp="1"/>
          </p:cNvSpPr>
          <p:nvPr>
            <p:ph idx="1"/>
          </p:nvPr>
        </p:nvSpPr>
        <p:spPr>
          <a:xfrm>
            <a:off x="321020" y="1934405"/>
            <a:ext cx="7335024" cy="4351339"/>
          </a:xfrm>
        </p:spPr>
        <p:txBody>
          <a:bodyPr vert="horz" lIns="91440" tIns="45720" rIns="91440" bIns="45720" rtlCol="0">
            <a:normAutofit/>
          </a:bodyPr>
          <a:lstStyle/>
          <a:p>
            <a:pPr>
              <a:lnSpc>
                <a:spcPct val="90000"/>
              </a:lnSpc>
            </a:pPr>
            <a:r>
              <a:rPr lang="en-US" sz="2400" dirty="0"/>
              <a:t>Selection of 6 SUD Treatment providers &amp; 1 CRO</a:t>
            </a:r>
          </a:p>
          <a:p>
            <a:pPr>
              <a:lnSpc>
                <a:spcPct val="90000"/>
              </a:lnSpc>
            </a:pPr>
            <a:r>
              <a:rPr lang="en-US" sz="2400" dirty="0"/>
              <a:t>Immersion in health equity research, claims/focus group data &amp; dialogue since 2023</a:t>
            </a:r>
          </a:p>
          <a:p>
            <a:pPr>
              <a:lnSpc>
                <a:spcPct val="90000"/>
              </a:lnSpc>
            </a:pPr>
            <a:r>
              <a:rPr lang="en-US" sz="2400" dirty="0"/>
              <a:t>Ongoing trainings (lecture series, cultural humility, etc.)</a:t>
            </a:r>
          </a:p>
          <a:p>
            <a:pPr>
              <a:lnSpc>
                <a:spcPct val="90000"/>
              </a:lnSpc>
            </a:pPr>
            <a:r>
              <a:rPr lang="en-US" sz="2400" dirty="0"/>
              <a:t>Action planning/Technical assistance (MSHN &amp; DJC)</a:t>
            </a:r>
          </a:p>
          <a:p>
            <a:pPr>
              <a:lnSpc>
                <a:spcPct val="90000"/>
              </a:lnSpc>
            </a:pPr>
            <a:r>
              <a:rPr lang="en-US" sz="2400" dirty="0"/>
              <a:t>SUD Stigma Reduction media campaign (</a:t>
            </a:r>
            <a:r>
              <a:rPr lang="en-US" sz="2400" i="1" dirty="0">
                <a:solidFill>
                  <a:srgbClr val="FFFF00"/>
                </a:solidFill>
                <a:hlinkClick r:id="rId2">
                  <a:extLst>
                    <a:ext uri="{A12FA001-AC4F-418D-AE19-62706E023703}">
                      <ahyp:hlinkClr xmlns:ahyp="http://schemas.microsoft.com/office/drawing/2018/hyperlinkcolor" val="tx"/>
                    </a:ext>
                  </a:extLst>
                </a:hlinkClick>
              </a:rPr>
              <a:t>Celebrating Strength</a:t>
            </a:r>
            <a:r>
              <a:rPr lang="en-US" sz="2400" dirty="0"/>
              <a:t>)</a:t>
            </a:r>
          </a:p>
          <a:p>
            <a:pPr>
              <a:lnSpc>
                <a:spcPct val="90000"/>
              </a:lnSpc>
            </a:pPr>
            <a:r>
              <a:rPr lang="en-US" sz="2400" dirty="0"/>
              <a:t>Launched action plans FY25 (10/1/2024)</a:t>
            </a:r>
          </a:p>
        </p:txBody>
      </p:sp>
      <p:pic>
        <p:nvPicPr>
          <p:cNvPr id="4" name="Image 3" descr="/home/claude/images/image7.png">
            <a:extLst>
              <a:ext uri="{FF2B5EF4-FFF2-40B4-BE49-F238E27FC236}">
                <a16:creationId xmlns:a16="http://schemas.microsoft.com/office/drawing/2014/main" id="{3CF10901-D6BF-29D9-4341-F4713FBCA6AB}"/>
              </a:ext>
            </a:extLst>
          </p:cNvPr>
          <p:cNvPicPr>
            <a:picLocks noChangeAspect="1"/>
          </p:cNvPicPr>
          <p:nvPr/>
        </p:nvPicPr>
        <p:blipFill>
          <a:blip r:embed="rId3"/>
          <a:stretch>
            <a:fillRect/>
          </a:stretch>
        </p:blipFill>
        <p:spPr>
          <a:xfrm>
            <a:off x="7658940" y="1080184"/>
            <a:ext cx="2144475" cy="2527591"/>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8" name="Image 0" descr="/home/claude/images/image5.png">
            <a:extLst>
              <a:ext uri="{FF2B5EF4-FFF2-40B4-BE49-F238E27FC236}">
                <a16:creationId xmlns:a16="http://schemas.microsoft.com/office/drawing/2014/main" id="{4433B0AF-D693-91BB-5613-801DD512D4AC}"/>
              </a:ext>
            </a:extLst>
          </p:cNvPr>
          <p:cNvPicPr>
            <a:picLocks noChangeAspect="1"/>
          </p:cNvPicPr>
          <p:nvPr/>
        </p:nvPicPr>
        <p:blipFill>
          <a:blip r:embed="rId4"/>
          <a:stretch>
            <a:fillRect/>
          </a:stretch>
        </p:blipFill>
        <p:spPr>
          <a:xfrm>
            <a:off x="10012620" y="1080185"/>
            <a:ext cx="2020555" cy="2534064"/>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7" name="Image 1" descr="/home/claude/images/image4.png">
            <a:extLst>
              <a:ext uri="{FF2B5EF4-FFF2-40B4-BE49-F238E27FC236}">
                <a16:creationId xmlns:a16="http://schemas.microsoft.com/office/drawing/2014/main" id="{AABF00A2-3AD2-9642-C423-925B7C209289}"/>
              </a:ext>
            </a:extLst>
          </p:cNvPr>
          <p:cNvPicPr>
            <a:picLocks noChangeAspect="1"/>
          </p:cNvPicPr>
          <p:nvPr/>
        </p:nvPicPr>
        <p:blipFill>
          <a:blip r:embed="rId5"/>
          <a:stretch>
            <a:fillRect/>
          </a:stretch>
        </p:blipFill>
        <p:spPr>
          <a:xfrm>
            <a:off x="7598894" y="3848100"/>
            <a:ext cx="2140741" cy="253342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6" name="Content Placeholder 9" descr="A person looking up to the side&#10;&#10;AI-generated content may be incorrect.">
            <a:extLst>
              <a:ext uri="{FF2B5EF4-FFF2-40B4-BE49-F238E27FC236}">
                <a16:creationId xmlns:a16="http://schemas.microsoft.com/office/drawing/2014/main" id="{1DFB7CD7-0B27-CAF9-6A23-51C70C6BB280}"/>
              </a:ext>
            </a:extLst>
          </p:cNvPr>
          <p:cNvPicPr>
            <a:picLocks noChangeAspect="1"/>
          </p:cNvPicPr>
          <p:nvPr/>
        </p:nvPicPr>
        <p:blipFill>
          <a:blip r:embed="rId6"/>
          <a:stretch>
            <a:fillRect/>
          </a:stretch>
        </p:blipFill>
        <p:spPr>
          <a:xfrm>
            <a:off x="10015963" y="3841444"/>
            <a:ext cx="2026737"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9" name="Shape 1">
            <a:extLst>
              <a:ext uri="{FF2B5EF4-FFF2-40B4-BE49-F238E27FC236}">
                <a16:creationId xmlns:a16="http://schemas.microsoft.com/office/drawing/2014/main" id="{9A21E531-B338-B0D3-41C1-B7C004536CF3}"/>
              </a:ext>
            </a:extLst>
          </p:cNvPr>
          <p:cNvSpPr/>
          <p:nvPr/>
        </p:nvSpPr>
        <p:spPr>
          <a:xfrm flipV="1">
            <a:off x="149300" y="1695330"/>
            <a:ext cx="7281385" cy="61616"/>
          </a:xfrm>
          <a:prstGeom prst="rect">
            <a:avLst/>
          </a:prstGeom>
          <a:solidFill>
            <a:schemeClr val="accent6">
              <a:lumMod val="40000"/>
              <a:lumOff val="60000"/>
            </a:schemeClr>
          </a:solidFill>
          <a:ln/>
        </p:spPr>
        <p:txBody>
          <a:bodyPr/>
          <a:lstStyle/>
          <a:p>
            <a:endParaRPr lang="en-US" sz="2400"/>
          </a:p>
        </p:txBody>
      </p:sp>
      <p:pic>
        <p:nvPicPr>
          <p:cNvPr id="10" name="Picture 9" descr="A close-up of a logo&#10;&#10;Description automatically generated">
            <a:extLst>
              <a:ext uri="{FF2B5EF4-FFF2-40B4-BE49-F238E27FC236}">
                <a16:creationId xmlns:a16="http://schemas.microsoft.com/office/drawing/2014/main" id="{FDFF6F3C-7AE2-0E0C-DA9D-2CB85AFD296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49300" y="6378414"/>
            <a:ext cx="675453" cy="392432"/>
          </a:xfrm>
          <a:prstGeom prst="rect">
            <a:avLst/>
          </a:prstGeom>
          <a:noFill/>
        </p:spPr>
      </p:pic>
    </p:spTree>
    <p:extLst>
      <p:ext uri="{BB962C8B-B14F-4D97-AF65-F5344CB8AC3E}">
        <p14:creationId xmlns:p14="http://schemas.microsoft.com/office/powerpoint/2010/main" val="9651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ext 0"/>
          <p:cNvSpPr/>
          <p:nvPr/>
        </p:nvSpPr>
        <p:spPr>
          <a:xfrm>
            <a:off x="457200" y="158334"/>
            <a:ext cx="11216640" cy="73152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Context: Declining Enrollment in SUD TX (FY19–FY25)</a:t>
            </a:r>
            <a:endParaRPr lang="en-US" sz="3200" dirty="0"/>
          </a:p>
        </p:txBody>
      </p:sp>
      <p:sp>
        <p:nvSpPr>
          <p:cNvPr id="3" name="Shape 1"/>
          <p:cNvSpPr/>
          <p:nvPr/>
        </p:nvSpPr>
        <p:spPr>
          <a:xfrm>
            <a:off x="457200" y="941329"/>
            <a:ext cx="11216640" cy="48768"/>
          </a:xfrm>
          <a:prstGeom prst="rect">
            <a:avLst/>
          </a:prstGeom>
          <a:solidFill>
            <a:schemeClr val="accent6">
              <a:lumMod val="40000"/>
              <a:lumOff val="60000"/>
            </a:schemeClr>
          </a:solidFill>
          <a:ln/>
        </p:spPr>
        <p:txBody>
          <a:bodyPr/>
          <a:lstStyle/>
          <a:p>
            <a:endParaRPr lang="en-US" sz="2400"/>
          </a:p>
        </p:txBody>
      </p:sp>
      <p:graphicFrame>
        <p:nvGraphicFramePr>
          <p:cNvPr id="6" name="Chart 0"/>
          <p:cNvGraphicFramePr/>
          <p:nvPr>
            <p:extLst>
              <p:ext uri="{D42A27DB-BD31-4B8C-83A1-F6EECF244321}">
                <p14:modId xmlns:p14="http://schemas.microsoft.com/office/powerpoint/2010/main" val="1684382655"/>
              </p:ext>
            </p:extLst>
          </p:nvPr>
        </p:nvGraphicFramePr>
        <p:xfrm>
          <a:off x="365760" y="1214628"/>
          <a:ext cx="5330191" cy="3803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
          <p:cNvGraphicFramePr/>
          <p:nvPr>
            <p:extLst>
              <p:ext uri="{D42A27DB-BD31-4B8C-83A1-F6EECF244321}">
                <p14:modId xmlns:p14="http://schemas.microsoft.com/office/powerpoint/2010/main" val="316505043"/>
              </p:ext>
            </p:extLst>
          </p:nvPr>
        </p:nvGraphicFramePr>
        <p:xfrm>
          <a:off x="6187440" y="1231554"/>
          <a:ext cx="5189220" cy="3803904"/>
        </p:xfrm>
        <a:graphic>
          <a:graphicData uri="http://schemas.openxmlformats.org/drawingml/2006/chart">
            <c:chart xmlns:c="http://schemas.openxmlformats.org/drawingml/2006/chart" xmlns:r="http://schemas.openxmlformats.org/officeDocument/2006/relationships" r:id="rId4"/>
          </a:graphicData>
        </a:graphic>
      </p:graphicFrame>
      <p:sp>
        <p:nvSpPr>
          <p:cNvPr id="8" name="Shape 3"/>
          <p:cNvSpPr/>
          <p:nvPr/>
        </p:nvSpPr>
        <p:spPr>
          <a:xfrm>
            <a:off x="365760" y="5164998"/>
            <a:ext cx="11399520" cy="914400"/>
          </a:xfrm>
          <a:prstGeom prst="rect">
            <a:avLst/>
          </a:prstGeom>
          <a:solidFill>
            <a:srgbClr val="EAF1E0"/>
          </a:solidFill>
          <a:ln w="12700">
            <a:solidFill>
              <a:srgbClr val="DDDDDD"/>
            </a:solidFill>
            <a:prstDash val="solid"/>
          </a:ln>
        </p:spPr>
        <p:txBody>
          <a:bodyPr/>
          <a:lstStyle/>
          <a:p>
            <a:endParaRPr lang="en-US" sz="2400"/>
          </a:p>
        </p:txBody>
      </p:sp>
      <p:sp>
        <p:nvSpPr>
          <p:cNvPr id="9" name="Text 4"/>
          <p:cNvSpPr/>
          <p:nvPr/>
        </p:nvSpPr>
        <p:spPr>
          <a:xfrm>
            <a:off x="609600" y="5262372"/>
            <a:ext cx="11155680" cy="670560"/>
          </a:xfrm>
          <a:prstGeom prst="rect">
            <a:avLst/>
          </a:prstGeom>
          <a:noFill/>
          <a:ln/>
        </p:spPr>
        <p:txBody>
          <a:bodyPr wrap="square" rtlCol="0" anchor="ctr"/>
          <a:lstStyle/>
          <a:p>
            <a:pPr marL="457189" indent="-457189">
              <a:buFont typeface="+mj-lt"/>
              <a:buAutoNum type="arabicPeriod"/>
            </a:pPr>
            <a:r>
              <a:rPr lang="en-US" sz="1867" dirty="0">
                <a:solidFill>
                  <a:srgbClr val="1A1A1A"/>
                </a:solidFill>
                <a:latin typeface="Calibri" pitchFamily="34" charset="0"/>
                <a:ea typeface="Calibri" pitchFamily="34" charset="-122"/>
                <a:cs typeface="Calibri" pitchFamily="34" charset="-120"/>
              </a:rPr>
              <a:t>For LC providers, FY19-FY25 SUD treatment admissions declined 26%  &amp; declined 15% for persons served. </a:t>
            </a:r>
          </a:p>
          <a:p>
            <a:pPr marL="457189" indent="-457189">
              <a:buFont typeface="+mj-lt"/>
              <a:buAutoNum type="arabicPeriod"/>
            </a:pPr>
            <a:r>
              <a:rPr lang="en-US" sz="1867" dirty="0">
                <a:solidFill>
                  <a:srgbClr val="1A1A1A"/>
                </a:solidFill>
                <a:latin typeface="Calibri" pitchFamily="34" charset="0"/>
                <a:ea typeface="Calibri" pitchFamily="34" charset="-122"/>
                <a:cs typeface="Calibri" pitchFamily="34" charset="-120"/>
              </a:rPr>
              <a:t>This mirrors a 21% admissions decline across all of Region 5.</a:t>
            </a:r>
            <a:endParaRPr lang="en-US" sz="1867" dirty="0"/>
          </a:p>
        </p:txBody>
      </p:sp>
      <p:pic>
        <p:nvPicPr>
          <p:cNvPr id="5" name="Picture 4" descr="A close-up of a logo&#10;&#10;Description automatically generated">
            <a:extLst>
              <a:ext uri="{FF2B5EF4-FFF2-40B4-BE49-F238E27FC236}">
                <a16:creationId xmlns:a16="http://schemas.microsoft.com/office/drawing/2014/main" id="{19225ECA-AE88-3B36-C04B-C925F2DC038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9300" y="6222206"/>
            <a:ext cx="1034041" cy="5486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ext 0"/>
          <p:cNvSpPr/>
          <p:nvPr/>
        </p:nvSpPr>
        <p:spPr>
          <a:xfrm>
            <a:off x="487680" y="219456"/>
            <a:ext cx="11216640" cy="73152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Peer 360 Recovery Alliance: Overview &amp; Region-Wide Growth</a:t>
            </a:r>
            <a:endParaRPr lang="en-US" sz="3200" dirty="0"/>
          </a:p>
        </p:txBody>
      </p:sp>
      <p:sp>
        <p:nvSpPr>
          <p:cNvPr id="3" name="Shape 1"/>
          <p:cNvSpPr/>
          <p:nvPr/>
        </p:nvSpPr>
        <p:spPr>
          <a:xfrm>
            <a:off x="487680" y="987552"/>
            <a:ext cx="11216640" cy="48768"/>
          </a:xfrm>
          <a:prstGeom prst="rect">
            <a:avLst/>
          </a:prstGeom>
          <a:solidFill>
            <a:schemeClr val="accent6">
              <a:lumMod val="40000"/>
              <a:lumOff val="60000"/>
            </a:schemeClr>
          </a:solidFill>
          <a:ln/>
        </p:spPr>
        <p:txBody>
          <a:bodyPr/>
          <a:lstStyle/>
          <a:p>
            <a:endParaRPr lang="en-US" sz="2400"/>
          </a:p>
        </p:txBody>
      </p:sp>
      <p:graphicFrame>
        <p:nvGraphicFramePr>
          <p:cNvPr id="6" name="Chart 0"/>
          <p:cNvGraphicFramePr/>
          <p:nvPr>
            <p:extLst>
              <p:ext uri="{D42A27DB-BD31-4B8C-83A1-F6EECF244321}">
                <p14:modId xmlns:p14="http://schemas.microsoft.com/office/powerpoint/2010/main" val="3539072985"/>
              </p:ext>
            </p:extLst>
          </p:nvPr>
        </p:nvGraphicFramePr>
        <p:xfrm>
          <a:off x="426720" y="1355028"/>
          <a:ext cx="6705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Shape 3"/>
          <p:cNvSpPr/>
          <p:nvPr/>
        </p:nvSpPr>
        <p:spPr>
          <a:xfrm>
            <a:off x="7437120" y="1158240"/>
            <a:ext cx="4328160" cy="1280160"/>
          </a:xfrm>
          <a:prstGeom prst="rect">
            <a:avLst/>
          </a:prstGeom>
          <a:solidFill>
            <a:srgbClr val="EAF1E0"/>
          </a:solidFill>
          <a:ln w="19050">
            <a:solidFill>
              <a:srgbClr val="DDDDDD"/>
            </a:solidFill>
            <a:prstDash val="solid"/>
          </a:ln>
        </p:spPr>
        <p:txBody>
          <a:bodyPr/>
          <a:lstStyle/>
          <a:p>
            <a:endParaRPr lang="en-US" sz="2400"/>
          </a:p>
        </p:txBody>
      </p:sp>
      <p:sp>
        <p:nvSpPr>
          <p:cNvPr id="8" name="Text 4"/>
          <p:cNvSpPr/>
          <p:nvPr/>
        </p:nvSpPr>
        <p:spPr>
          <a:xfrm>
            <a:off x="7437120" y="1219200"/>
            <a:ext cx="4328160" cy="707136"/>
          </a:xfrm>
          <a:prstGeom prst="rect">
            <a:avLst/>
          </a:prstGeom>
          <a:noFill/>
          <a:ln/>
        </p:spPr>
        <p:txBody>
          <a:bodyPr wrap="square" rtlCol="0" anchor="ctr"/>
          <a:lstStyle/>
          <a:p>
            <a:pPr algn="ctr"/>
            <a:r>
              <a:rPr lang="en-US" sz="4000" b="1" dirty="0">
                <a:solidFill>
                  <a:schemeClr val="bg2">
                    <a:lumMod val="50000"/>
                  </a:schemeClr>
                </a:solidFill>
                <a:latin typeface="Calibri" pitchFamily="34" charset="0"/>
                <a:ea typeface="Calibri" pitchFamily="34" charset="-122"/>
                <a:cs typeface="Calibri" pitchFamily="34" charset="-120"/>
              </a:rPr>
              <a:t>54%</a:t>
            </a:r>
            <a:endParaRPr lang="en-US" sz="4000" dirty="0">
              <a:solidFill>
                <a:schemeClr val="bg2">
                  <a:lumMod val="50000"/>
                </a:schemeClr>
              </a:solidFill>
            </a:endParaRPr>
          </a:p>
        </p:txBody>
      </p:sp>
      <p:sp>
        <p:nvSpPr>
          <p:cNvPr id="9" name="Text 5"/>
          <p:cNvSpPr/>
          <p:nvPr/>
        </p:nvSpPr>
        <p:spPr>
          <a:xfrm>
            <a:off x="7437120" y="1889760"/>
            <a:ext cx="4328160" cy="463296"/>
          </a:xfrm>
          <a:prstGeom prst="rect">
            <a:avLst/>
          </a:prstGeom>
          <a:noFill/>
          <a:ln/>
        </p:spPr>
        <p:txBody>
          <a:bodyPr wrap="square" rtlCol="0" anchor="ctr"/>
          <a:lstStyle/>
          <a:p>
            <a:pPr algn="ctr"/>
            <a:r>
              <a:rPr lang="en-US" sz="1400" dirty="0">
                <a:solidFill>
                  <a:srgbClr val="555555"/>
                </a:solidFill>
                <a:latin typeface="Calibri" pitchFamily="34" charset="0"/>
                <a:ea typeface="Calibri" pitchFamily="34" charset="-122"/>
                <a:cs typeface="Calibri" pitchFamily="34" charset="-120"/>
              </a:rPr>
              <a:t>Total Participation Growth</a:t>
            </a:r>
            <a:endParaRPr lang="en-US" sz="1400" dirty="0"/>
          </a:p>
          <a:p>
            <a:pPr algn="ctr"/>
            <a:r>
              <a:rPr lang="en-US" sz="1400" dirty="0">
                <a:solidFill>
                  <a:srgbClr val="555555"/>
                </a:solidFill>
                <a:latin typeface="Calibri" pitchFamily="34" charset="0"/>
                <a:ea typeface="Calibri" pitchFamily="34" charset="-122"/>
                <a:cs typeface="Calibri" pitchFamily="34" charset="-120"/>
              </a:rPr>
              <a:t>FY19→FY25</a:t>
            </a:r>
            <a:endParaRPr lang="en-US" sz="1400" dirty="0"/>
          </a:p>
        </p:txBody>
      </p:sp>
      <p:sp>
        <p:nvSpPr>
          <p:cNvPr id="10" name="Shape 6"/>
          <p:cNvSpPr/>
          <p:nvPr/>
        </p:nvSpPr>
        <p:spPr>
          <a:xfrm>
            <a:off x="7437120" y="2682240"/>
            <a:ext cx="4328160" cy="1280160"/>
          </a:xfrm>
          <a:prstGeom prst="rect">
            <a:avLst/>
          </a:prstGeom>
          <a:solidFill>
            <a:srgbClr val="EAF1E0"/>
          </a:solidFill>
          <a:ln w="19050">
            <a:solidFill>
              <a:srgbClr val="DDDDDD"/>
            </a:solidFill>
            <a:prstDash val="solid"/>
          </a:ln>
        </p:spPr>
        <p:txBody>
          <a:bodyPr/>
          <a:lstStyle/>
          <a:p>
            <a:endParaRPr lang="en-US" sz="2400"/>
          </a:p>
        </p:txBody>
      </p:sp>
      <p:sp>
        <p:nvSpPr>
          <p:cNvPr id="11" name="Text 7"/>
          <p:cNvSpPr/>
          <p:nvPr/>
        </p:nvSpPr>
        <p:spPr>
          <a:xfrm>
            <a:off x="7437120" y="2743200"/>
            <a:ext cx="4328160" cy="707136"/>
          </a:xfrm>
          <a:prstGeom prst="rect">
            <a:avLst/>
          </a:prstGeom>
          <a:noFill/>
          <a:ln/>
        </p:spPr>
        <p:txBody>
          <a:bodyPr wrap="square" rtlCol="0" anchor="ctr"/>
          <a:lstStyle/>
          <a:p>
            <a:pPr algn="ctr"/>
            <a:r>
              <a:rPr lang="en-US" sz="4000" b="1" dirty="0">
                <a:solidFill>
                  <a:schemeClr val="bg2">
                    <a:lumMod val="50000"/>
                  </a:schemeClr>
                </a:solidFill>
                <a:latin typeface="Calibri" pitchFamily="34" charset="0"/>
                <a:ea typeface="Calibri" pitchFamily="34" charset="-122"/>
                <a:cs typeface="Calibri" pitchFamily="34" charset="-120"/>
              </a:rPr>
              <a:t>11%→24%</a:t>
            </a:r>
            <a:endParaRPr lang="en-US" sz="4000" dirty="0">
              <a:solidFill>
                <a:schemeClr val="bg2">
                  <a:lumMod val="50000"/>
                </a:schemeClr>
              </a:solidFill>
            </a:endParaRPr>
          </a:p>
        </p:txBody>
      </p:sp>
      <p:sp>
        <p:nvSpPr>
          <p:cNvPr id="12" name="Text 8"/>
          <p:cNvSpPr/>
          <p:nvPr/>
        </p:nvSpPr>
        <p:spPr>
          <a:xfrm>
            <a:off x="7437120" y="3413760"/>
            <a:ext cx="4328160" cy="463296"/>
          </a:xfrm>
          <a:prstGeom prst="rect">
            <a:avLst/>
          </a:prstGeom>
          <a:noFill/>
          <a:ln/>
        </p:spPr>
        <p:txBody>
          <a:bodyPr wrap="square" rtlCol="0" anchor="ctr"/>
          <a:lstStyle/>
          <a:p>
            <a:pPr algn="ctr"/>
            <a:r>
              <a:rPr lang="en-US" sz="1400" dirty="0">
                <a:solidFill>
                  <a:srgbClr val="555555"/>
                </a:solidFill>
                <a:latin typeface="Calibri" pitchFamily="34" charset="0"/>
                <a:ea typeface="Calibri" pitchFamily="34" charset="-122"/>
                <a:cs typeface="Calibri" pitchFamily="34" charset="-120"/>
              </a:rPr>
              <a:t>POC % of Attendees</a:t>
            </a:r>
            <a:endParaRPr lang="en-US" sz="1400" dirty="0"/>
          </a:p>
          <a:p>
            <a:pPr algn="ctr"/>
            <a:r>
              <a:rPr lang="en-US" sz="1400" dirty="0">
                <a:solidFill>
                  <a:srgbClr val="555555"/>
                </a:solidFill>
                <a:latin typeface="Calibri" pitchFamily="34" charset="0"/>
                <a:ea typeface="Calibri" pitchFamily="34" charset="-122"/>
                <a:cs typeface="Calibri" pitchFamily="34" charset="-120"/>
              </a:rPr>
              <a:t>FY19→FY25</a:t>
            </a:r>
            <a:endParaRPr lang="en-US" sz="1400" dirty="0"/>
          </a:p>
        </p:txBody>
      </p:sp>
      <p:sp>
        <p:nvSpPr>
          <p:cNvPr id="13" name="Shape 9"/>
          <p:cNvSpPr/>
          <p:nvPr/>
        </p:nvSpPr>
        <p:spPr>
          <a:xfrm>
            <a:off x="7437120" y="4261962"/>
            <a:ext cx="4328160" cy="1280160"/>
          </a:xfrm>
          <a:prstGeom prst="rect">
            <a:avLst/>
          </a:prstGeom>
          <a:solidFill>
            <a:srgbClr val="EAF1E0"/>
          </a:solidFill>
          <a:ln w="19050">
            <a:solidFill>
              <a:srgbClr val="DDDDDD"/>
            </a:solidFill>
            <a:prstDash val="solid"/>
          </a:ln>
        </p:spPr>
        <p:txBody>
          <a:bodyPr/>
          <a:lstStyle/>
          <a:p>
            <a:endParaRPr lang="en-US" sz="2400"/>
          </a:p>
        </p:txBody>
      </p:sp>
      <p:sp>
        <p:nvSpPr>
          <p:cNvPr id="14" name="Text 10"/>
          <p:cNvSpPr/>
          <p:nvPr/>
        </p:nvSpPr>
        <p:spPr>
          <a:xfrm>
            <a:off x="7437120" y="4267200"/>
            <a:ext cx="4328160" cy="707136"/>
          </a:xfrm>
          <a:prstGeom prst="rect">
            <a:avLst/>
          </a:prstGeom>
          <a:noFill/>
          <a:ln/>
        </p:spPr>
        <p:txBody>
          <a:bodyPr wrap="square" rtlCol="0" anchor="ctr"/>
          <a:lstStyle/>
          <a:p>
            <a:pPr algn="ctr"/>
            <a:r>
              <a:rPr lang="en-US" sz="4000" b="1" dirty="0">
                <a:solidFill>
                  <a:schemeClr val="bg2">
                    <a:lumMod val="50000"/>
                  </a:schemeClr>
                </a:solidFill>
                <a:latin typeface="Calibri" pitchFamily="34" charset="0"/>
                <a:ea typeface="Calibri" pitchFamily="34" charset="-122"/>
                <a:cs typeface="Calibri" pitchFamily="34" charset="-120"/>
              </a:rPr>
              <a:t>9,511</a:t>
            </a:r>
            <a:endParaRPr lang="en-US" sz="4000" dirty="0">
              <a:solidFill>
                <a:schemeClr val="bg2">
                  <a:lumMod val="50000"/>
                </a:schemeClr>
              </a:solidFill>
            </a:endParaRPr>
          </a:p>
        </p:txBody>
      </p:sp>
      <p:sp>
        <p:nvSpPr>
          <p:cNvPr id="15" name="Text 11"/>
          <p:cNvSpPr/>
          <p:nvPr/>
        </p:nvSpPr>
        <p:spPr>
          <a:xfrm>
            <a:off x="7437120" y="4937760"/>
            <a:ext cx="4328160" cy="463296"/>
          </a:xfrm>
          <a:prstGeom prst="rect">
            <a:avLst/>
          </a:prstGeom>
          <a:noFill/>
          <a:ln/>
        </p:spPr>
        <p:txBody>
          <a:bodyPr wrap="square" rtlCol="0" anchor="ctr"/>
          <a:lstStyle/>
          <a:p>
            <a:pPr algn="ctr"/>
            <a:r>
              <a:rPr lang="en-US" sz="1400" dirty="0">
                <a:solidFill>
                  <a:srgbClr val="555555"/>
                </a:solidFill>
                <a:latin typeface="Calibri" pitchFamily="34" charset="0"/>
                <a:ea typeface="Calibri" pitchFamily="34" charset="-122"/>
                <a:cs typeface="Calibri" pitchFamily="34" charset="-120"/>
              </a:rPr>
              <a:t>Total Attendees FY25</a:t>
            </a:r>
            <a:endParaRPr lang="en-US" sz="1400" dirty="0"/>
          </a:p>
        </p:txBody>
      </p:sp>
      <p:sp>
        <p:nvSpPr>
          <p:cNvPr id="16" name="Text 12"/>
          <p:cNvSpPr/>
          <p:nvPr/>
        </p:nvSpPr>
        <p:spPr>
          <a:xfrm>
            <a:off x="792480" y="5866068"/>
            <a:ext cx="11399520" cy="365760"/>
          </a:xfrm>
          <a:prstGeom prst="rect">
            <a:avLst/>
          </a:prstGeom>
          <a:noFill/>
          <a:ln/>
        </p:spPr>
        <p:txBody>
          <a:bodyPr wrap="square" lIns="91440" tIns="45720" rIns="91440" bIns="45720" rtlCol="0" anchor="ctr"/>
          <a:lstStyle/>
          <a:p>
            <a:r>
              <a:rPr lang="en-US" sz="1600" i="1" dirty="0">
                <a:latin typeface="Calibri"/>
                <a:ea typeface="Calibri"/>
                <a:cs typeface="Calibri"/>
              </a:rPr>
              <a:t>Peer 360 serves Arenac, Bay, Huron, Isabella*, Midland, Saginaw, Shiawassee &amp; Tuscola counties. (*Not active in Isabella until FY21)</a:t>
            </a:r>
            <a:endParaRPr lang="en-US" sz="1600" dirty="0">
              <a:latin typeface="Calibri"/>
              <a:ea typeface="Calibri"/>
              <a:cs typeface="Calibri"/>
            </a:endParaRPr>
          </a:p>
        </p:txBody>
      </p:sp>
      <p:pic>
        <p:nvPicPr>
          <p:cNvPr id="5" name="Picture 4" descr="A close-up of a logo&#10;&#10;Description automatically generated">
            <a:extLst>
              <a:ext uri="{FF2B5EF4-FFF2-40B4-BE49-F238E27FC236}">
                <a16:creationId xmlns:a16="http://schemas.microsoft.com/office/drawing/2014/main" id="{3864A404-0F59-E5F6-7166-C119E98A958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9300" y="6378414"/>
            <a:ext cx="675453" cy="3924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149-ED85-2A78-73C6-714069F6ECD2}"/>
              </a:ext>
            </a:extLst>
          </p:cNvPr>
          <p:cNvSpPr>
            <a:spLocks noGrp="1"/>
          </p:cNvSpPr>
          <p:nvPr>
            <p:ph type="ctrTitle"/>
          </p:nvPr>
        </p:nvSpPr>
        <p:spPr>
          <a:xfrm>
            <a:off x="869334" y="2198568"/>
            <a:ext cx="9137137" cy="2464228"/>
          </a:xfrm>
        </p:spPr>
        <p:txBody>
          <a:bodyPr/>
          <a:lstStyle/>
          <a:p>
            <a:pPr algn="ctr"/>
            <a:r>
              <a:rPr lang="en-US" sz="6000" dirty="0"/>
              <a:t>Quarterly SUD Provider Meeting</a:t>
            </a:r>
          </a:p>
        </p:txBody>
      </p:sp>
      <p:sp>
        <p:nvSpPr>
          <p:cNvPr id="3" name="Subtitle 2">
            <a:extLst>
              <a:ext uri="{FF2B5EF4-FFF2-40B4-BE49-F238E27FC236}">
                <a16:creationId xmlns:a16="http://schemas.microsoft.com/office/drawing/2014/main" id="{3CB4F462-0EC7-AD5D-B720-CF4672C15F13}"/>
              </a:ext>
            </a:extLst>
          </p:cNvPr>
          <p:cNvSpPr>
            <a:spLocks noGrp="1"/>
          </p:cNvSpPr>
          <p:nvPr>
            <p:ph type="subTitle" idx="1"/>
          </p:nvPr>
        </p:nvSpPr>
        <p:spPr>
          <a:xfrm>
            <a:off x="1552724" y="5235369"/>
            <a:ext cx="7766936" cy="1096899"/>
          </a:xfrm>
        </p:spPr>
        <p:txBody>
          <a:bodyPr>
            <a:normAutofit/>
          </a:bodyPr>
          <a:lstStyle/>
          <a:p>
            <a:pPr algn="ctr"/>
            <a:r>
              <a:rPr lang="en-US" sz="2800" dirty="0"/>
              <a:t>March 19, 2026</a:t>
            </a:r>
          </a:p>
        </p:txBody>
      </p:sp>
      <p:pic>
        <p:nvPicPr>
          <p:cNvPr id="4" name="Picture 4" descr="Logo&#10;&#10;Description automatically generated">
            <a:extLst>
              <a:ext uri="{FF2B5EF4-FFF2-40B4-BE49-F238E27FC236}">
                <a16:creationId xmlns:a16="http://schemas.microsoft.com/office/drawing/2014/main" id="{04365B37-9153-161F-43B4-B39F922CEC49}"/>
              </a:ext>
            </a:extLst>
          </p:cNvPr>
          <p:cNvPicPr>
            <a:picLocks noChangeAspect="1"/>
          </p:cNvPicPr>
          <p:nvPr/>
        </p:nvPicPr>
        <p:blipFill>
          <a:blip r:embed="rId2"/>
          <a:stretch>
            <a:fillRect/>
          </a:stretch>
        </p:blipFill>
        <p:spPr>
          <a:xfrm>
            <a:off x="3549323" y="590700"/>
            <a:ext cx="3788423" cy="1318659"/>
          </a:xfrm>
          <a:prstGeom prst="rect">
            <a:avLst/>
          </a:prstGeom>
        </p:spPr>
      </p:pic>
      <p:pic>
        <p:nvPicPr>
          <p:cNvPr id="6" name="Picture 5" descr="A close-up of a logo&#10;&#10;Description automatically generated">
            <a:extLst>
              <a:ext uri="{FF2B5EF4-FFF2-40B4-BE49-F238E27FC236}">
                <a16:creationId xmlns:a16="http://schemas.microsoft.com/office/drawing/2014/main" id="{FAE382FB-0C9D-928C-A0A3-F09AADFA8A90}"/>
              </a:ext>
            </a:extLst>
          </p:cNvPr>
          <p:cNvPicPr>
            <a:picLocks noChangeAspect="1"/>
          </p:cNvPicPr>
          <p:nvPr/>
        </p:nvPicPr>
        <p:blipFill>
          <a:blip r:embed="rId3"/>
          <a:stretch>
            <a:fillRect/>
          </a:stretch>
        </p:blipFill>
        <p:spPr>
          <a:xfrm>
            <a:off x="9718487" y="5552510"/>
            <a:ext cx="2009775" cy="990600"/>
          </a:xfrm>
          <a:prstGeom prst="rect">
            <a:avLst/>
          </a:prstGeom>
        </p:spPr>
      </p:pic>
    </p:spTree>
    <p:extLst>
      <p:ext uri="{BB962C8B-B14F-4D97-AF65-F5344CB8AC3E}">
        <p14:creationId xmlns:p14="http://schemas.microsoft.com/office/powerpoint/2010/main" val="164501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ext 0"/>
          <p:cNvSpPr/>
          <p:nvPr/>
        </p:nvSpPr>
        <p:spPr>
          <a:xfrm>
            <a:off x="487680" y="268224"/>
            <a:ext cx="11216640" cy="73152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Summary of Results: Increases in SUD Services for POC</a:t>
            </a:r>
            <a:endParaRPr lang="en-US" sz="3200" dirty="0"/>
          </a:p>
        </p:txBody>
      </p:sp>
      <p:sp>
        <p:nvSpPr>
          <p:cNvPr id="3" name="Shape 1"/>
          <p:cNvSpPr/>
          <p:nvPr/>
        </p:nvSpPr>
        <p:spPr>
          <a:xfrm>
            <a:off x="487680" y="1036320"/>
            <a:ext cx="11216640" cy="48768"/>
          </a:xfrm>
          <a:prstGeom prst="rect">
            <a:avLst/>
          </a:prstGeom>
          <a:solidFill>
            <a:schemeClr val="accent6">
              <a:lumMod val="40000"/>
              <a:lumOff val="60000"/>
            </a:schemeClr>
          </a:solidFill>
          <a:ln/>
        </p:spPr>
        <p:txBody>
          <a:bodyPr/>
          <a:lstStyle/>
          <a:p>
            <a:endParaRPr lang="en-US" sz="2400">
              <a:solidFill>
                <a:schemeClr val="accent6">
                  <a:lumMod val="20000"/>
                  <a:lumOff val="80000"/>
                </a:schemeClr>
              </a:solidFill>
            </a:endParaRPr>
          </a:p>
        </p:txBody>
      </p:sp>
      <p:sp>
        <p:nvSpPr>
          <p:cNvPr id="6" name="Text 3"/>
          <p:cNvSpPr/>
          <p:nvPr/>
        </p:nvSpPr>
        <p:spPr>
          <a:xfrm>
            <a:off x="270933" y="1284749"/>
            <a:ext cx="7288107" cy="4744195"/>
          </a:xfrm>
          <a:prstGeom prst="rect">
            <a:avLst/>
          </a:prstGeom>
          <a:noFill/>
          <a:ln/>
        </p:spPr>
        <p:txBody>
          <a:bodyPr wrap="square" lIns="91440" tIns="45720" rIns="91440" bIns="45720" rtlCol="0" anchor="t"/>
          <a:lstStyle/>
          <a:p>
            <a:pPr marL="456565" indent="-456565">
              <a:spcAft>
                <a:spcPts val="800"/>
              </a:spcAft>
              <a:buSzPct val="100000"/>
              <a:buChar char="•"/>
            </a:pPr>
            <a:r>
              <a:rPr lang="en-US" sz="2400" dirty="0">
                <a:latin typeface="Calibri"/>
                <a:ea typeface="Calibri"/>
                <a:cs typeface="Calibri"/>
              </a:rPr>
              <a:t>Admissions for POC increased across all 6 LC TX  providers from 34% (FY19) to 38% (FY25)</a:t>
            </a:r>
          </a:p>
          <a:p>
            <a:pPr marL="456565" indent="-456565">
              <a:spcAft>
                <a:spcPts val="800"/>
              </a:spcAft>
              <a:buSzPct val="100000"/>
              <a:buFontTx/>
              <a:buChar char="•"/>
            </a:pPr>
            <a:r>
              <a:rPr lang="en-US" sz="2400" dirty="0">
                <a:latin typeface="Calibri"/>
                <a:ea typeface="Calibri"/>
                <a:cs typeface="Calibri"/>
              </a:rPr>
              <a:t>Persons served POC increased across all 6 LC TX providers from 34% (FY19) to 38% (FY25)</a:t>
            </a:r>
          </a:p>
          <a:p>
            <a:pPr marL="456565" indent="-456565">
              <a:spcAft>
                <a:spcPts val="800"/>
              </a:spcAft>
              <a:buSzPct val="100000"/>
              <a:buChar char="•"/>
            </a:pPr>
            <a:r>
              <a:rPr lang="en-US" sz="2400" dirty="0">
                <a:latin typeface="Calibri"/>
                <a:ea typeface="Calibri"/>
                <a:cs typeface="Calibri"/>
              </a:rPr>
              <a:t>Peer 360 Recovery Alliance grew total participation by 54% (FY19–FY25) and more than doubled POC participation from 11% to 24%.</a:t>
            </a:r>
            <a:endParaRPr lang="en-US" sz="2400">
              <a:latin typeface="Calibri"/>
              <a:ea typeface="Calibri"/>
              <a:cs typeface="Calibri"/>
            </a:endParaRPr>
          </a:p>
          <a:p>
            <a:pPr marL="456565" indent="-456565">
              <a:spcAft>
                <a:spcPts val="800"/>
              </a:spcAft>
              <a:buSzPct val="100000"/>
              <a:buChar char="•"/>
            </a:pPr>
            <a:r>
              <a:rPr lang="en-US" sz="2400" b="1" dirty="0">
                <a:solidFill>
                  <a:srgbClr val="FFFF00"/>
                </a:solidFill>
                <a:latin typeface="Calibri"/>
                <a:ea typeface="Calibri"/>
                <a:cs typeface="Calibri"/>
              </a:rPr>
              <a:t>LC providers outperformed a control group of comparable non-LC SUD providers — in the most pronounced case, by 11 percentage points in POC engagement gains.</a:t>
            </a:r>
          </a:p>
          <a:p>
            <a:pPr marL="457189" indent="-457189">
              <a:spcAft>
                <a:spcPts val="800"/>
              </a:spcAft>
              <a:buSzPct val="100000"/>
              <a:buChar char="•"/>
            </a:pPr>
            <a:endParaRPr lang="en-US" sz="1600" dirty="0">
              <a:latin typeface="Calibri" pitchFamily="34" charset="0"/>
              <a:ea typeface="Calibri" pitchFamily="34" charset="-122"/>
              <a:cs typeface="Calibri" pitchFamily="34" charset="-120"/>
            </a:endParaRPr>
          </a:p>
        </p:txBody>
      </p:sp>
      <p:sp>
        <p:nvSpPr>
          <p:cNvPr id="7" name="Shape 4"/>
          <p:cNvSpPr/>
          <p:nvPr/>
        </p:nvSpPr>
        <p:spPr>
          <a:xfrm>
            <a:off x="7985760" y="1280160"/>
            <a:ext cx="3779520" cy="1341120"/>
          </a:xfrm>
          <a:prstGeom prst="rect">
            <a:avLst/>
          </a:prstGeom>
          <a:solidFill>
            <a:srgbClr val="EAF1E0"/>
          </a:solidFill>
          <a:ln w="19050">
            <a:solidFill>
              <a:srgbClr val="DDDDDD"/>
            </a:solidFill>
            <a:prstDash val="solid"/>
          </a:ln>
        </p:spPr>
        <p:txBody>
          <a:bodyPr/>
          <a:lstStyle/>
          <a:p>
            <a:endParaRPr lang="en-US" sz="2400"/>
          </a:p>
        </p:txBody>
      </p:sp>
      <p:sp>
        <p:nvSpPr>
          <p:cNvPr id="8" name="Text 5"/>
          <p:cNvSpPr/>
          <p:nvPr/>
        </p:nvSpPr>
        <p:spPr>
          <a:xfrm>
            <a:off x="7985760" y="1341120"/>
            <a:ext cx="3779520" cy="731520"/>
          </a:xfrm>
          <a:prstGeom prst="rect">
            <a:avLst/>
          </a:prstGeom>
          <a:noFill/>
          <a:ln/>
        </p:spPr>
        <p:txBody>
          <a:bodyPr wrap="square" rtlCol="0" anchor="ctr"/>
          <a:lstStyle/>
          <a:p>
            <a:pPr algn="ctr"/>
            <a:r>
              <a:rPr lang="en-US" sz="4800" b="1" dirty="0">
                <a:solidFill>
                  <a:schemeClr val="accent6">
                    <a:lumMod val="75000"/>
                  </a:schemeClr>
                </a:solidFill>
                <a:latin typeface="Calibri" pitchFamily="34" charset="0"/>
                <a:ea typeface="Calibri" pitchFamily="34" charset="-122"/>
                <a:cs typeface="Calibri" pitchFamily="34" charset="-120"/>
              </a:rPr>
              <a:t>+4%</a:t>
            </a:r>
            <a:endParaRPr lang="en-US" sz="4800" dirty="0">
              <a:solidFill>
                <a:schemeClr val="accent6">
                  <a:lumMod val="75000"/>
                </a:schemeClr>
              </a:solidFill>
            </a:endParaRPr>
          </a:p>
        </p:txBody>
      </p:sp>
      <p:sp>
        <p:nvSpPr>
          <p:cNvPr id="9" name="Text 6"/>
          <p:cNvSpPr/>
          <p:nvPr/>
        </p:nvSpPr>
        <p:spPr>
          <a:xfrm>
            <a:off x="7985760" y="2036064"/>
            <a:ext cx="3779520" cy="487680"/>
          </a:xfrm>
          <a:prstGeom prst="rect">
            <a:avLst/>
          </a:prstGeom>
          <a:noFill/>
          <a:ln/>
        </p:spPr>
        <p:txBody>
          <a:bodyPr wrap="square" rtlCol="0" anchor="ctr"/>
          <a:lstStyle/>
          <a:p>
            <a:pPr algn="ctr"/>
            <a:r>
              <a:rPr lang="en-US" sz="1467" dirty="0">
                <a:solidFill>
                  <a:srgbClr val="555555"/>
                </a:solidFill>
                <a:latin typeface="Calibri" pitchFamily="34" charset="0"/>
                <a:ea typeface="Calibri" pitchFamily="34" charset="-122"/>
                <a:cs typeface="Calibri" pitchFamily="34" charset="-120"/>
              </a:rPr>
              <a:t>Increase in POC New Admissions in SUD TX</a:t>
            </a:r>
            <a:endParaRPr lang="en-US" sz="1467" dirty="0"/>
          </a:p>
          <a:p>
            <a:pPr algn="ctr"/>
            <a:r>
              <a:rPr lang="en-US" sz="1467" dirty="0">
                <a:solidFill>
                  <a:srgbClr val="555555"/>
                </a:solidFill>
                <a:latin typeface="Calibri" pitchFamily="34" charset="0"/>
                <a:ea typeface="Calibri" pitchFamily="34" charset="-122"/>
                <a:cs typeface="Calibri" pitchFamily="34" charset="-120"/>
              </a:rPr>
              <a:t>FY19→FY25</a:t>
            </a:r>
            <a:endParaRPr lang="en-US" sz="1467" dirty="0"/>
          </a:p>
        </p:txBody>
      </p:sp>
      <p:sp>
        <p:nvSpPr>
          <p:cNvPr id="10" name="Shape 7"/>
          <p:cNvSpPr/>
          <p:nvPr/>
        </p:nvSpPr>
        <p:spPr>
          <a:xfrm>
            <a:off x="7985760" y="2926080"/>
            <a:ext cx="3779520" cy="1341120"/>
          </a:xfrm>
          <a:prstGeom prst="rect">
            <a:avLst/>
          </a:prstGeom>
          <a:solidFill>
            <a:srgbClr val="EAF1E0"/>
          </a:solidFill>
          <a:ln w="19050">
            <a:solidFill>
              <a:srgbClr val="DDDDDD"/>
            </a:solidFill>
            <a:prstDash val="solid"/>
          </a:ln>
        </p:spPr>
        <p:txBody>
          <a:bodyPr/>
          <a:lstStyle/>
          <a:p>
            <a:endParaRPr lang="en-US" sz="2400"/>
          </a:p>
        </p:txBody>
      </p:sp>
      <p:sp>
        <p:nvSpPr>
          <p:cNvPr id="17" name="Shape 7">
            <a:extLst>
              <a:ext uri="{FF2B5EF4-FFF2-40B4-BE49-F238E27FC236}">
                <a16:creationId xmlns:a16="http://schemas.microsoft.com/office/drawing/2014/main" id="{A424D78E-9484-9F1B-179B-6ABFFB8FD984}"/>
              </a:ext>
            </a:extLst>
          </p:cNvPr>
          <p:cNvSpPr/>
          <p:nvPr/>
        </p:nvSpPr>
        <p:spPr>
          <a:xfrm>
            <a:off x="7985760" y="4575809"/>
            <a:ext cx="3779520" cy="1666113"/>
          </a:xfrm>
          <a:prstGeom prst="rect">
            <a:avLst/>
          </a:prstGeom>
          <a:solidFill>
            <a:srgbClr val="EAF1E0"/>
          </a:solidFill>
          <a:ln w="19050">
            <a:solidFill>
              <a:srgbClr val="DDDDDD"/>
            </a:solidFill>
            <a:prstDash val="solid"/>
          </a:ln>
        </p:spPr>
        <p:txBody>
          <a:bodyPr/>
          <a:lstStyle/>
          <a:p>
            <a:endParaRPr lang="en-US" sz="2400"/>
          </a:p>
        </p:txBody>
      </p:sp>
      <p:sp>
        <p:nvSpPr>
          <p:cNvPr id="11" name="Text 8"/>
          <p:cNvSpPr/>
          <p:nvPr/>
        </p:nvSpPr>
        <p:spPr>
          <a:xfrm>
            <a:off x="7985760" y="4657344"/>
            <a:ext cx="3779520" cy="731520"/>
          </a:xfrm>
          <a:prstGeom prst="rect">
            <a:avLst/>
          </a:prstGeom>
          <a:noFill/>
          <a:ln/>
        </p:spPr>
        <p:txBody>
          <a:bodyPr wrap="square" rtlCol="0" anchor="ctr"/>
          <a:lstStyle/>
          <a:p>
            <a:pPr algn="ctr"/>
            <a:r>
              <a:rPr lang="en-US" sz="4800" b="1" dirty="0">
                <a:solidFill>
                  <a:schemeClr val="accent6">
                    <a:lumMod val="75000"/>
                  </a:schemeClr>
                </a:solidFill>
                <a:latin typeface="Calibri" pitchFamily="34" charset="0"/>
                <a:ea typeface="Calibri" pitchFamily="34" charset="-122"/>
                <a:cs typeface="Calibri" pitchFamily="34" charset="-120"/>
              </a:rPr>
              <a:t>54%</a:t>
            </a:r>
            <a:endParaRPr lang="en-US" sz="4800" dirty="0">
              <a:solidFill>
                <a:schemeClr val="accent6">
                  <a:lumMod val="75000"/>
                </a:schemeClr>
              </a:solidFill>
            </a:endParaRPr>
          </a:p>
        </p:txBody>
      </p:sp>
      <p:sp>
        <p:nvSpPr>
          <p:cNvPr id="12" name="Text 9"/>
          <p:cNvSpPr/>
          <p:nvPr/>
        </p:nvSpPr>
        <p:spPr>
          <a:xfrm>
            <a:off x="7985760" y="5315712"/>
            <a:ext cx="3779520" cy="816864"/>
          </a:xfrm>
          <a:prstGeom prst="rect">
            <a:avLst/>
          </a:prstGeom>
          <a:noFill/>
          <a:ln/>
        </p:spPr>
        <p:txBody>
          <a:bodyPr wrap="square" rtlCol="0" anchor="ctr"/>
          <a:lstStyle/>
          <a:p>
            <a:pPr algn="ctr"/>
            <a:r>
              <a:rPr lang="en-US" sz="1467" dirty="0">
                <a:solidFill>
                  <a:srgbClr val="555555"/>
                </a:solidFill>
                <a:latin typeface="Calibri" pitchFamily="34" charset="0"/>
                <a:ea typeface="Calibri" pitchFamily="34" charset="-122"/>
                <a:cs typeface="Calibri" pitchFamily="34" charset="-120"/>
              </a:rPr>
              <a:t>Increase in POC </a:t>
            </a:r>
          </a:p>
          <a:p>
            <a:pPr algn="ctr"/>
            <a:r>
              <a:rPr lang="en-US" sz="1467" dirty="0">
                <a:solidFill>
                  <a:srgbClr val="555555"/>
                </a:solidFill>
                <a:latin typeface="Calibri" pitchFamily="34" charset="0"/>
                <a:ea typeface="Calibri" pitchFamily="34" charset="-122"/>
                <a:cs typeface="Calibri" pitchFamily="34" charset="-120"/>
              </a:rPr>
              <a:t>Participation</a:t>
            </a:r>
            <a:r>
              <a:rPr lang="en-US" sz="1467" dirty="0"/>
              <a:t> </a:t>
            </a:r>
            <a:r>
              <a:rPr lang="en-US" sz="1467" dirty="0">
                <a:solidFill>
                  <a:srgbClr val="555555"/>
                </a:solidFill>
                <a:latin typeface="Calibri" pitchFamily="34" charset="0"/>
                <a:ea typeface="Calibri" pitchFamily="34" charset="-122"/>
                <a:cs typeface="Calibri" pitchFamily="34" charset="-120"/>
              </a:rPr>
              <a:t>in</a:t>
            </a:r>
          </a:p>
          <a:p>
            <a:pPr algn="ctr"/>
            <a:r>
              <a:rPr lang="en-US" sz="1467" dirty="0">
                <a:solidFill>
                  <a:srgbClr val="555555"/>
                </a:solidFill>
                <a:latin typeface="Calibri" pitchFamily="34" charset="0"/>
                <a:cs typeface="Calibri" pitchFamily="34" charset="-120"/>
              </a:rPr>
              <a:t>Recovery Activities</a:t>
            </a:r>
            <a:endParaRPr lang="en-US" sz="1467" dirty="0"/>
          </a:p>
        </p:txBody>
      </p:sp>
      <p:sp>
        <p:nvSpPr>
          <p:cNvPr id="18" name="Text 6">
            <a:extLst>
              <a:ext uri="{FF2B5EF4-FFF2-40B4-BE49-F238E27FC236}">
                <a16:creationId xmlns:a16="http://schemas.microsoft.com/office/drawing/2014/main" id="{65CB9A18-0909-B91B-8192-019728BF3864}"/>
              </a:ext>
            </a:extLst>
          </p:cNvPr>
          <p:cNvSpPr/>
          <p:nvPr/>
        </p:nvSpPr>
        <p:spPr>
          <a:xfrm>
            <a:off x="7985760" y="3803523"/>
            <a:ext cx="3779520" cy="487680"/>
          </a:xfrm>
          <a:prstGeom prst="rect">
            <a:avLst/>
          </a:prstGeom>
          <a:noFill/>
          <a:ln/>
        </p:spPr>
        <p:txBody>
          <a:bodyPr wrap="square" rtlCol="0" anchor="ctr"/>
          <a:lstStyle/>
          <a:p>
            <a:pPr algn="ctr"/>
            <a:r>
              <a:rPr lang="en-US" sz="1467" dirty="0">
                <a:solidFill>
                  <a:srgbClr val="555555"/>
                </a:solidFill>
                <a:latin typeface="Calibri" pitchFamily="34" charset="0"/>
                <a:ea typeface="Calibri" pitchFamily="34" charset="-122"/>
                <a:cs typeface="Calibri" pitchFamily="34" charset="-120"/>
              </a:rPr>
              <a:t>Increase in POC Persons Served in SUD TX</a:t>
            </a:r>
            <a:endParaRPr lang="en-US" sz="1467" dirty="0"/>
          </a:p>
          <a:p>
            <a:pPr algn="ctr"/>
            <a:r>
              <a:rPr lang="en-US" sz="1467" dirty="0">
                <a:solidFill>
                  <a:srgbClr val="555555"/>
                </a:solidFill>
                <a:latin typeface="Calibri" pitchFamily="34" charset="0"/>
                <a:ea typeface="Calibri" pitchFamily="34" charset="-122"/>
                <a:cs typeface="Calibri" pitchFamily="34" charset="-120"/>
              </a:rPr>
              <a:t>FY22→FY25</a:t>
            </a:r>
            <a:endParaRPr lang="en-US" sz="1467" dirty="0"/>
          </a:p>
        </p:txBody>
      </p:sp>
      <p:sp>
        <p:nvSpPr>
          <p:cNvPr id="19" name="Text 5">
            <a:extLst>
              <a:ext uri="{FF2B5EF4-FFF2-40B4-BE49-F238E27FC236}">
                <a16:creationId xmlns:a16="http://schemas.microsoft.com/office/drawing/2014/main" id="{7D00FB7D-8213-2060-A899-E5A02FB0E0AE}"/>
              </a:ext>
            </a:extLst>
          </p:cNvPr>
          <p:cNvSpPr/>
          <p:nvPr/>
        </p:nvSpPr>
        <p:spPr>
          <a:xfrm>
            <a:off x="7985760" y="3035427"/>
            <a:ext cx="3779520" cy="731520"/>
          </a:xfrm>
          <a:prstGeom prst="rect">
            <a:avLst/>
          </a:prstGeom>
          <a:noFill/>
          <a:ln/>
        </p:spPr>
        <p:txBody>
          <a:bodyPr wrap="square" rtlCol="0" anchor="ctr"/>
          <a:lstStyle/>
          <a:p>
            <a:pPr algn="ctr"/>
            <a:r>
              <a:rPr lang="en-US" sz="4800" b="1" dirty="0">
                <a:solidFill>
                  <a:schemeClr val="accent6">
                    <a:lumMod val="75000"/>
                  </a:schemeClr>
                </a:solidFill>
                <a:latin typeface="Calibri" pitchFamily="34" charset="0"/>
                <a:ea typeface="Calibri" pitchFamily="34" charset="-122"/>
                <a:cs typeface="Calibri" pitchFamily="34" charset="-120"/>
              </a:rPr>
              <a:t>+3%</a:t>
            </a:r>
            <a:endParaRPr lang="en-US" sz="4800" dirty="0">
              <a:solidFill>
                <a:schemeClr val="accent6">
                  <a:lumMod val="75000"/>
                </a:schemeClr>
              </a:solidFill>
            </a:endParaRPr>
          </a:p>
        </p:txBody>
      </p:sp>
      <p:pic>
        <p:nvPicPr>
          <p:cNvPr id="13" name="Picture 12" descr="A close-up of a logo&#10;&#10;Description automatically generated">
            <a:extLst>
              <a:ext uri="{FF2B5EF4-FFF2-40B4-BE49-F238E27FC236}">
                <a16:creationId xmlns:a16="http://schemas.microsoft.com/office/drawing/2014/main" id="{2AC565AD-7BF7-A46E-2C11-944C0118FD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9300" y="6222206"/>
            <a:ext cx="1034041" cy="5486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animBg="1"/>
      <p:bldP spid="11" grpId="0" animBg="1"/>
      <p:bldP spid="12"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ext 0"/>
          <p:cNvSpPr/>
          <p:nvPr/>
        </p:nvSpPr>
        <p:spPr>
          <a:xfrm>
            <a:off x="487680" y="268224"/>
            <a:ext cx="11216640" cy="73152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Aggregated LC Treatment Providers: POC Penetration Rates</a:t>
            </a:r>
            <a:endParaRPr lang="en-US" sz="3200" dirty="0"/>
          </a:p>
        </p:txBody>
      </p:sp>
      <p:sp>
        <p:nvSpPr>
          <p:cNvPr id="3" name="Shape 1"/>
          <p:cNvSpPr/>
          <p:nvPr/>
        </p:nvSpPr>
        <p:spPr>
          <a:xfrm>
            <a:off x="487680" y="1036320"/>
            <a:ext cx="11216640" cy="48768"/>
          </a:xfrm>
          <a:prstGeom prst="rect">
            <a:avLst/>
          </a:prstGeom>
          <a:solidFill>
            <a:schemeClr val="accent6">
              <a:lumMod val="40000"/>
              <a:lumOff val="60000"/>
            </a:schemeClr>
          </a:solidFill>
          <a:ln/>
        </p:spPr>
        <p:txBody>
          <a:bodyPr/>
          <a:lstStyle/>
          <a:p>
            <a:endParaRPr lang="en-US" sz="2400"/>
          </a:p>
        </p:txBody>
      </p:sp>
      <p:graphicFrame>
        <p:nvGraphicFramePr>
          <p:cNvPr id="6" name="Chart 0"/>
          <p:cNvGraphicFramePr/>
          <p:nvPr>
            <p:extLst>
              <p:ext uri="{D42A27DB-BD31-4B8C-83A1-F6EECF244321}">
                <p14:modId xmlns:p14="http://schemas.microsoft.com/office/powerpoint/2010/main" val="3253491565"/>
              </p:ext>
            </p:extLst>
          </p:nvPr>
        </p:nvGraphicFramePr>
        <p:xfrm>
          <a:off x="304800" y="1634795"/>
          <a:ext cx="7132320" cy="4037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0"/>
          <p:cNvGraphicFramePr>
            <a:graphicFrameLocks noGrp="1"/>
          </p:cNvGraphicFramePr>
          <p:nvPr>
            <p:extLst>
              <p:ext uri="{D42A27DB-BD31-4B8C-83A1-F6EECF244321}">
                <p14:modId xmlns:p14="http://schemas.microsoft.com/office/powerpoint/2010/main" val="3206050718"/>
              </p:ext>
            </p:extLst>
          </p:nvPr>
        </p:nvGraphicFramePr>
        <p:xfrm>
          <a:off x="7680960" y="1263015"/>
          <a:ext cx="4206240" cy="2682240"/>
        </p:xfrm>
        <a:graphic>
          <a:graphicData uri="http://schemas.openxmlformats.org/drawingml/2006/table">
            <a:tbl>
              <a:tblPr/>
              <a:tblGrid>
                <a:gridCol w="182880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792480">
                  <a:extLst>
                    <a:ext uri="{9D8B030D-6E8A-4147-A177-3AD203B41FA5}">
                      <a16:colId xmlns:a16="http://schemas.microsoft.com/office/drawing/2014/main" val="20002"/>
                    </a:ext>
                  </a:extLst>
                </a:gridCol>
                <a:gridCol w="792480">
                  <a:extLst>
                    <a:ext uri="{9D8B030D-6E8A-4147-A177-3AD203B41FA5}">
                      <a16:colId xmlns:a16="http://schemas.microsoft.com/office/drawing/2014/main" val="20003"/>
                    </a:ext>
                  </a:extLst>
                </a:gridCol>
              </a:tblGrid>
              <a:tr h="536448">
                <a:tc>
                  <a:txBody>
                    <a:bodyPr/>
                    <a:lstStyle/>
                    <a:p>
                      <a:pPr marL="0" indent="0">
                        <a:buNone/>
                      </a:pPr>
                      <a:r>
                        <a:rPr lang="en-US" sz="1500" b="1" dirty="0">
                          <a:solidFill>
                            <a:srgbClr val="1A1A1A"/>
                          </a:solidFill>
                        </a:rPr>
                        <a:t>Metric</a:t>
                      </a:r>
                      <a:endParaRPr lang="en-US" sz="15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1A1A1A"/>
                          </a:solidFill>
                        </a:rPr>
                        <a:t>FY19</a:t>
                      </a:r>
                      <a:endParaRPr lang="en-US" sz="15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1A1A1A"/>
                          </a:solidFill>
                        </a:rPr>
                        <a:t>FY22</a:t>
                      </a:r>
                      <a:endParaRPr lang="en-US" sz="15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1A1A1A"/>
                          </a:solidFill>
                        </a:rPr>
                        <a:t>FY25</a:t>
                      </a:r>
                      <a:endParaRPr lang="en-US" sz="15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36448">
                <a:tc>
                  <a:txBody>
                    <a:bodyPr/>
                    <a:lstStyle/>
                    <a:p>
                      <a:pPr marL="0" indent="0">
                        <a:buNone/>
                      </a:pPr>
                      <a:r>
                        <a:rPr lang="en-US" sz="1300" b="1" dirty="0">
                          <a:solidFill>
                            <a:srgbClr val="000000"/>
                          </a:solidFill>
                        </a:rPr>
                        <a:t>New Admissions (Total)</a:t>
                      </a:r>
                      <a:endParaRPr lang="en-US" sz="1300" b="1"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1,556</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1,211</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1,154</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6448">
                <a:tc>
                  <a:txBody>
                    <a:bodyPr/>
                    <a:lstStyle/>
                    <a:p>
                      <a:pPr marL="0" indent="0">
                        <a:buNone/>
                      </a:pPr>
                      <a:r>
                        <a:rPr lang="en-US" sz="1300" b="1" dirty="0">
                          <a:solidFill>
                            <a:srgbClr val="1A1A1A"/>
                          </a:solidFill>
                        </a:rPr>
                        <a:t>POC Admissions</a:t>
                      </a:r>
                      <a:endParaRPr lang="en-US" sz="1300" b="1"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1A1A1A"/>
                          </a:solidFill>
                        </a:rPr>
                        <a:t>528 (34%)</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1A1A1A"/>
                          </a:solidFill>
                        </a:rPr>
                        <a:t>417 (34%)</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b="1" dirty="0">
                          <a:solidFill>
                            <a:srgbClr val="1A1A1A"/>
                          </a:solidFill>
                        </a:rPr>
                        <a:t>434 (38%)</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36448">
                <a:tc>
                  <a:txBody>
                    <a:bodyPr/>
                    <a:lstStyle/>
                    <a:p>
                      <a:pPr marL="0" indent="0">
                        <a:buNone/>
                      </a:pPr>
                      <a:r>
                        <a:rPr lang="en-US" sz="1300" b="1" dirty="0">
                          <a:solidFill>
                            <a:srgbClr val="000000"/>
                          </a:solidFill>
                        </a:rPr>
                        <a:t>Persons Served (Total)</a:t>
                      </a:r>
                      <a:endParaRPr lang="en-US" sz="1300" b="1"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2,380</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2,015</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2,018</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6448">
                <a:tc>
                  <a:txBody>
                    <a:bodyPr/>
                    <a:lstStyle/>
                    <a:p>
                      <a:pPr marL="0" indent="0">
                        <a:buNone/>
                      </a:pPr>
                      <a:r>
                        <a:rPr lang="en-US" sz="1300" b="1" dirty="0">
                          <a:solidFill>
                            <a:srgbClr val="1A1A1A"/>
                          </a:solidFill>
                        </a:rPr>
                        <a:t>POC Persons Served</a:t>
                      </a:r>
                      <a:endParaRPr lang="en-US" sz="1300" b="1"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1A1A1A"/>
                          </a:solidFill>
                        </a:rPr>
                        <a:t>734 (31%)</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1A1A1A"/>
                          </a:solidFill>
                        </a:rPr>
                        <a:t>579 (29%)</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b="1" dirty="0">
                          <a:solidFill>
                            <a:srgbClr val="1A1A1A"/>
                          </a:solidFill>
                        </a:rPr>
                        <a:t>649 (32%)</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Shape 3"/>
          <p:cNvSpPr/>
          <p:nvPr/>
        </p:nvSpPr>
        <p:spPr>
          <a:xfrm>
            <a:off x="7680960" y="4267200"/>
            <a:ext cx="4206240" cy="1889760"/>
          </a:xfrm>
          <a:prstGeom prst="rect">
            <a:avLst/>
          </a:prstGeom>
          <a:solidFill>
            <a:srgbClr val="EAF1E0"/>
          </a:solidFill>
          <a:ln w="19050">
            <a:solidFill>
              <a:srgbClr val="DDDDDD"/>
            </a:solidFill>
            <a:prstDash val="solid"/>
          </a:ln>
        </p:spPr>
        <p:txBody>
          <a:bodyPr/>
          <a:lstStyle/>
          <a:p>
            <a:endParaRPr lang="en-US" sz="2400"/>
          </a:p>
        </p:txBody>
      </p:sp>
      <p:sp>
        <p:nvSpPr>
          <p:cNvPr id="9" name="Text 4"/>
          <p:cNvSpPr/>
          <p:nvPr/>
        </p:nvSpPr>
        <p:spPr>
          <a:xfrm>
            <a:off x="7751445" y="4328160"/>
            <a:ext cx="4145280" cy="1767840"/>
          </a:xfrm>
          <a:prstGeom prst="rect">
            <a:avLst/>
          </a:prstGeom>
          <a:noFill/>
          <a:ln/>
        </p:spPr>
        <p:txBody>
          <a:bodyPr wrap="square" rtlCol="0" anchor="t"/>
          <a:lstStyle/>
          <a:p>
            <a:r>
              <a:rPr lang="en-US" sz="2133" b="1" dirty="0">
                <a:solidFill>
                  <a:srgbClr val="1A1A1A"/>
                </a:solidFill>
                <a:latin typeface="Calibri" pitchFamily="34" charset="0"/>
                <a:ea typeface="Calibri" pitchFamily="34" charset="-122"/>
                <a:cs typeface="Calibri" pitchFamily="34" charset="-120"/>
              </a:rPr>
              <a:t>Key Finding:</a:t>
            </a:r>
            <a:r>
              <a:rPr lang="en-US" sz="1600" b="1" dirty="0">
                <a:solidFill>
                  <a:srgbClr val="1A1A1A"/>
                </a:solidFill>
                <a:latin typeface="Calibri" pitchFamily="34" charset="0"/>
                <a:ea typeface="Calibri" pitchFamily="34" charset="-122"/>
                <a:cs typeface="Calibri" pitchFamily="34" charset="-120"/>
              </a:rPr>
              <a:t>
</a:t>
            </a:r>
            <a:r>
              <a:rPr lang="en-US" sz="933" b="1" dirty="0">
                <a:solidFill>
                  <a:srgbClr val="1A1A1A"/>
                </a:solidFill>
                <a:latin typeface="Calibri" pitchFamily="34" charset="0"/>
                <a:ea typeface="Calibri" pitchFamily="34" charset="-122"/>
                <a:cs typeface="Calibri" pitchFamily="34" charset="-120"/>
              </a:rPr>
              <a:t>     </a:t>
            </a:r>
            <a:endParaRPr lang="en-US" sz="933" dirty="0"/>
          </a:p>
          <a:p>
            <a:r>
              <a:rPr lang="en-US" sz="1867" dirty="0">
                <a:solidFill>
                  <a:srgbClr val="2D2D2D"/>
                </a:solidFill>
                <a:latin typeface="Calibri" pitchFamily="34" charset="0"/>
                <a:ea typeface="Calibri" pitchFamily="34" charset="-122"/>
                <a:cs typeface="Calibri" pitchFamily="34" charset="-120"/>
              </a:rPr>
              <a:t>POC admissions increased 4 percentage points, from 34% in FY19 to 38% in FY25 — the first year of deliberate action plan implementation.</a:t>
            </a:r>
            <a:endParaRPr lang="en-US" sz="2133" dirty="0"/>
          </a:p>
        </p:txBody>
      </p:sp>
      <p:pic>
        <p:nvPicPr>
          <p:cNvPr id="11" name="Picture 10" descr="A close-up of a logo&#10;&#10;Description automatically generated">
            <a:extLst>
              <a:ext uri="{FF2B5EF4-FFF2-40B4-BE49-F238E27FC236}">
                <a16:creationId xmlns:a16="http://schemas.microsoft.com/office/drawing/2014/main" id="{BC47813F-8DB0-E97D-4813-1869705B88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9300" y="6222206"/>
            <a:ext cx="1034041" cy="5486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ext 0"/>
          <p:cNvSpPr/>
          <p:nvPr/>
        </p:nvSpPr>
        <p:spPr>
          <a:xfrm>
            <a:off x="487680" y="268224"/>
            <a:ext cx="11216640" cy="73152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LC Treatment Providers: SUD Admissions (FY19–FY25)</a:t>
            </a:r>
            <a:endParaRPr lang="en-US" sz="3200" dirty="0"/>
          </a:p>
        </p:txBody>
      </p:sp>
      <p:sp>
        <p:nvSpPr>
          <p:cNvPr id="3" name="Shape 1"/>
          <p:cNvSpPr/>
          <p:nvPr/>
        </p:nvSpPr>
        <p:spPr>
          <a:xfrm>
            <a:off x="487680" y="1036320"/>
            <a:ext cx="11216640" cy="48768"/>
          </a:xfrm>
          <a:prstGeom prst="rect">
            <a:avLst/>
          </a:prstGeom>
          <a:solidFill>
            <a:schemeClr val="accent6">
              <a:lumMod val="40000"/>
              <a:lumOff val="60000"/>
            </a:schemeClr>
          </a:solidFill>
          <a:ln/>
        </p:spPr>
        <p:txBody>
          <a:bodyPr/>
          <a:lstStyle/>
          <a:p>
            <a:endParaRPr lang="en-US" sz="2400"/>
          </a:p>
        </p:txBody>
      </p:sp>
      <p:graphicFrame>
        <p:nvGraphicFramePr>
          <p:cNvPr id="11" name="Table 0"/>
          <p:cNvGraphicFramePr>
            <a:graphicFrameLocks noGrp="1"/>
          </p:cNvGraphicFramePr>
          <p:nvPr>
            <p:extLst>
              <p:ext uri="{D42A27DB-BD31-4B8C-83A1-F6EECF244321}">
                <p14:modId xmlns:p14="http://schemas.microsoft.com/office/powerpoint/2010/main" val="3423366543"/>
              </p:ext>
            </p:extLst>
          </p:nvPr>
        </p:nvGraphicFramePr>
        <p:xfrm>
          <a:off x="487680" y="1429789"/>
          <a:ext cx="10949575" cy="4413254"/>
        </p:xfrm>
        <a:graphic>
          <a:graphicData uri="http://schemas.openxmlformats.org/drawingml/2006/table">
            <a:tbl>
              <a:tblPr/>
              <a:tblGrid>
                <a:gridCol w="2008777">
                  <a:extLst>
                    <a:ext uri="{9D8B030D-6E8A-4147-A177-3AD203B41FA5}">
                      <a16:colId xmlns:a16="http://schemas.microsoft.com/office/drawing/2014/main" val="20000"/>
                    </a:ext>
                  </a:extLst>
                </a:gridCol>
                <a:gridCol w="2909253">
                  <a:extLst>
                    <a:ext uri="{9D8B030D-6E8A-4147-A177-3AD203B41FA5}">
                      <a16:colId xmlns:a16="http://schemas.microsoft.com/office/drawing/2014/main" val="20001"/>
                    </a:ext>
                  </a:extLst>
                </a:gridCol>
                <a:gridCol w="2227032">
                  <a:extLst>
                    <a:ext uri="{9D8B030D-6E8A-4147-A177-3AD203B41FA5}">
                      <a16:colId xmlns:a16="http://schemas.microsoft.com/office/drawing/2014/main" val="20002"/>
                    </a:ext>
                  </a:extLst>
                </a:gridCol>
                <a:gridCol w="2227032">
                  <a:extLst>
                    <a:ext uri="{9D8B030D-6E8A-4147-A177-3AD203B41FA5}">
                      <a16:colId xmlns:a16="http://schemas.microsoft.com/office/drawing/2014/main" val="20003"/>
                    </a:ext>
                  </a:extLst>
                </a:gridCol>
                <a:gridCol w="1577481">
                  <a:extLst>
                    <a:ext uri="{9D8B030D-6E8A-4147-A177-3AD203B41FA5}">
                      <a16:colId xmlns:a16="http://schemas.microsoft.com/office/drawing/2014/main" val="20004"/>
                    </a:ext>
                  </a:extLst>
                </a:gridCol>
              </a:tblGrid>
              <a:tr h="740636">
                <a:tc>
                  <a:txBody>
                    <a:bodyPr/>
                    <a:lstStyle/>
                    <a:p>
                      <a:pPr marL="0" indent="0" algn="l">
                        <a:buNone/>
                      </a:pPr>
                      <a:r>
                        <a:rPr lang="en-US" sz="2100" b="1" dirty="0">
                          <a:solidFill>
                            <a:schemeClr val="bg1"/>
                          </a:solidFill>
                        </a:rPr>
                        <a:t>Provider</a:t>
                      </a:r>
                      <a:endParaRPr lang="en-US" sz="2100" dirty="0">
                        <a:solidFill>
                          <a:schemeClr val="bg1"/>
                        </a:solidFill>
                      </a:endParaRP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accent1">
                        <a:lumMod val="60000"/>
                        <a:lumOff val="40000"/>
                      </a:schemeClr>
                    </a:solidFill>
                  </a:tcPr>
                </a:tc>
                <a:tc>
                  <a:txBody>
                    <a:bodyPr/>
                    <a:lstStyle/>
                    <a:p>
                      <a:pPr marL="0" indent="0" algn="ctr">
                        <a:buNone/>
                      </a:pPr>
                      <a:r>
                        <a:rPr lang="en-US" sz="2100" b="1" dirty="0">
                          <a:solidFill>
                            <a:schemeClr val="bg1"/>
                          </a:solidFill>
                        </a:rPr>
                        <a:t>County / Type</a:t>
                      </a:r>
                      <a:endParaRPr lang="en-US" sz="2100" dirty="0">
                        <a:solidFill>
                          <a:schemeClr val="bg1"/>
                        </a:solidFill>
                      </a:endParaRP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accent1">
                        <a:lumMod val="60000"/>
                        <a:lumOff val="40000"/>
                      </a:schemeClr>
                    </a:solidFill>
                  </a:tcPr>
                </a:tc>
                <a:tc>
                  <a:txBody>
                    <a:bodyPr/>
                    <a:lstStyle/>
                    <a:p>
                      <a:pPr marL="0" indent="0" algn="ctr">
                        <a:buNone/>
                      </a:pPr>
                      <a:r>
                        <a:rPr lang="en-US" sz="1900" b="1" dirty="0">
                          <a:solidFill>
                            <a:schemeClr val="bg1"/>
                          </a:solidFill>
                        </a:rPr>
                        <a:t>POC Admissions FYFY19</a:t>
                      </a:r>
                      <a:endParaRPr lang="en-US" sz="1900" dirty="0">
                        <a:solidFill>
                          <a:schemeClr val="bg1"/>
                        </a:solidFill>
                      </a:endParaRP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accent1">
                        <a:lumMod val="60000"/>
                        <a:lumOff val="40000"/>
                      </a:schemeClr>
                    </a:solidFill>
                  </a:tcPr>
                </a:tc>
                <a:tc>
                  <a:txBody>
                    <a:bodyPr/>
                    <a:lstStyle/>
                    <a:p>
                      <a:pPr marL="0" indent="0" algn="ctr">
                        <a:buNone/>
                      </a:pPr>
                      <a:r>
                        <a:rPr lang="en-US" sz="1900" b="1" dirty="0">
                          <a:solidFill>
                            <a:schemeClr val="bg1"/>
                          </a:solidFill>
                        </a:rPr>
                        <a:t>POC Admissions FY25</a:t>
                      </a:r>
                      <a:endParaRPr lang="en-US" sz="1900" dirty="0">
                        <a:solidFill>
                          <a:schemeClr val="bg1"/>
                        </a:solidFill>
                      </a:endParaRP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accent1">
                        <a:lumMod val="60000"/>
                        <a:lumOff val="40000"/>
                      </a:schemeClr>
                    </a:solidFill>
                  </a:tcPr>
                </a:tc>
                <a:tc>
                  <a:txBody>
                    <a:bodyPr/>
                    <a:lstStyle/>
                    <a:p>
                      <a:pPr marL="0" indent="0" algn="ctr">
                        <a:buNone/>
                      </a:pPr>
                      <a:r>
                        <a:rPr lang="en-US" sz="2100" b="1" dirty="0">
                          <a:solidFill>
                            <a:schemeClr val="bg1"/>
                          </a:solidFill>
                        </a:rPr>
                        <a:t>Net Change</a:t>
                      </a:r>
                      <a:endParaRPr lang="en-US" sz="2100" dirty="0">
                        <a:solidFill>
                          <a:schemeClr val="bg1"/>
                        </a:solidFill>
                      </a:endParaRP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97716">
                <a:tc>
                  <a:txBody>
                    <a:bodyPr/>
                    <a:lstStyle/>
                    <a:p>
                      <a:pPr marL="0" indent="0" algn="l">
                        <a:buNone/>
                      </a:pPr>
                      <a:r>
                        <a:rPr lang="en-US" sz="2400" b="1" dirty="0">
                          <a:solidFill>
                            <a:srgbClr val="2D2D2D"/>
                          </a:solidFill>
                        </a:rPr>
                        <a:t>CATS</a:t>
                      </a:r>
                      <a:endParaRPr lang="en-US" sz="24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Ingham / Jail-Based</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49%</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51%</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FF0000"/>
                          </a:solidFill>
                        </a:rPr>
                        <a:t>+2 pts</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extLst>
                  <a:ext uri="{0D108BD9-81ED-4DB2-BD59-A6C34878D82A}">
                    <a16:rowId xmlns:a16="http://schemas.microsoft.com/office/drawing/2014/main" val="10001"/>
                  </a:ext>
                </a:extLst>
              </a:tr>
              <a:tr h="597716">
                <a:tc>
                  <a:txBody>
                    <a:bodyPr/>
                    <a:lstStyle/>
                    <a:p>
                      <a:pPr marL="0" indent="0" algn="l">
                        <a:buNone/>
                      </a:pPr>
                      <a:r>
                        <a:rPr lang="en-US" sz="2400" b="1" dirty="0">
                          <a:solidFill>
                            <a:srgbClr val="2D2D2D"/>
                          </a:solidFill>
                        </a:rPr>
                        <a:t>CCIEC</a:t>
                      </a:r>
                      <a:endParaRPr lang="en-US" sz="24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Ingham / Outpatient</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28%</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36%</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FF0000"/>
                          </a:solidFill>
                        </a:rPr>
                        <a:t>+8 pts</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97716">
                <a:tc>
                  <a:txBody>
                    <a:bodyPr/>
                    <a:lstStyle/>
                    <a:p>
                      <a:pPr marL="0" indent="0" algn="l">
                        <a:buNone/>
                      </a:pPr>
                      <a:r>
                        <a:rPr lang="en-US" sz="2400" b="1" dirty="0">
                          <a:solidFill>
                            <a:srgbClr val="2D2D2D"/>
                          </a:solidFill>
                        </a:rPr>
                        <a:t>MMRS</a:t>
                      </a:r>
                      <a:endParaRPr lang="en-US" sz="24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Ingham / Multi-Level</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30%</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34%</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FF0000"/>
                          </a:solidFill>
                        </a:rPr>
                        <a:t>+4 pts</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extLst>
                  <a:ext uri="{0D108BD9-81ED-4DB2-BD59-A6C34878D82A}">
                    <a16:rowId xmlns:a16="http://schemas.microsoft.com/office/drawing/2014/main" val="10003"/>
                  </a:ext>
                </a:extLst>
              </a:tr>
              <a:tr h="597716">
                <a:tc>
                  <a:txBody>
                    <a:bodyPr/>
                    <a:lstStyle/>
                    <a:p>
                      <a:pPr marL="0" indent="0" algn="l">
                        <a:buNone/>
                      </a:pPr>
                      <a:r>
                        <a:rPr lang="en-US" sz="2400" b="1" dirty="0">
                          <a:solidFill>
                            <a:srgbClr val="2D2D2D"/>
                          </a:solidFill>
                        </a:rPr>
                        <a:t>LifeWays</a:t>
                      </a:r>
                      <a:endParaRPr lang="en-US" sz="24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Jackson / CMH/SUD</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N/A (FY22: 18%)</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20%</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FF0000"/>
                          </a:solidFill>
                        </a:rPr>
                        <a:t>+2 pts*</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7716">
                <a:tc>
                  <a:txBody>
                    <a:bodyPr/>
                    <a:lstStyle/>
                    <a:p>
                      <a:pPr marL="0" indent="0" algn="l">
                        <a:buNone/>
                      </a:pPr>
                      <a:r>
                        <a:rPr lang="en-US" sz="2400" b="1" dirty="0">
                          <a:solidFill>
                            <a:srgbClr val="2D2D2D"/>
                          </a:solidFill>
                        </a:rPr>
                        <a:t>PPPS</a:t>
                      </a:r>
                      <a:endParaRPr lang="en-US" sz="24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Saginaw / Outpatient</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73%</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2D2D2D"/>
                          </a:solidFill>
                        </a:rPr>
                        <a:t>75%</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tc>
                  <a:txBody>
                    <a:bodyPr/>
                    <a:lstStyle/>
                    <a:p>
                      <a:pPr marL="0" indent="0" algn="ctr">
                        <a:buNone/>
                      </a:pPr>
                      <a:r>
                        <a:rPr lang="en-US" sz="1900" dirty="0">
                          <a:solidFill>
                            <a:srgbClr val="FF0000"/>
                          </a:solidFill>
                        </a:rPr>
                        <a:t>+2 pts</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CF6"/>
                    </a:solidFill>
                  </a:tcPr>
                </a:tc>
                <a:extLst>
                  <a:ext uri="{0D108BD9-81ED-4DB2-BD59-A6C34878D82A}">
                    <a16:rowId xmlns:a16="http://schemas.microsoft.com/office/drawing/2014/main" val="10005"/>
                  </a:ext>
                </a:extLst>
              </a:tr>
              <a:tr h="662674">
                <a:tc>
                  <a:txBody>
                    <a:bodyPr/>
                    <a:lstStyle/>
                    <a:p>
                      <a:pPr marL="0" indent="0" algn="l">
                        <a:buNone/>
                      </a:pPr>
                      <a:r>
                        <a:rPr lang="en-US" sz="2400" b="1" dirty="0">
                          <a:solidFill>
                            <a:srgbClr val="2D2D2D"/>
                          </a:solidFill>
                        </a:rPr>
                        <a:t>Victory</a:t>
                      </a:r>
                      <a:endParaRPr lang="en-US" sz="24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Saginaw / OTP/MOUD</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12%</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2D2D2D"/>
                          </a:solidFill>
                        </a:rPr>
                        <a:t>16%</a:t>
                      </a:r>
                      <a:endParaRPr lang="en-US" sz="1900" dirty="0"/>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marL="0" indent="0" algn="ctr">
                        <a:buNone/>
                      </a:pPr>
                      <a:r>
                        <a:rPr lang="en-US" sz="1900" dirty="0">
                          <a:solidFill>
                            <a:srgbClr val="FF0000"/>
                          </a:solidFill>
                        </a:rPr>
                        <a:t>+4 pts</a:t>
                      </a:r>
                    </a:p>
                  </a:txBody>
                  <a:tcPr marL="121920" marR="121920" marT="60960" marB="60960">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7" name="Text 3"/>
          <p:cNvSpPr/>
          <p:nvPr/>
        </p:nvSpPr>
        <p:spPr>
          <a:xfrm>
            <a:off x="2008094" y="6206407"/>
            <a:ext cx="9696226" cy="334601"/>
          </a:xfrm>
          <a:prstGeom prst="rect">
            <a:avLst/>
          </a:prstGeom>
          <a:noFill/>
          <a:ln/>
        </p:spPr>
        <p:txBody>
          <a:bodyPr wrap="square" rtlCol="0" anchor="ctr"/>
          <a:lstStyle/>
          <a:p>
            <a:r>
              <a:rPr lang="en-US" sz="1600" i="1" dirty="0">
                <a:latin typeface="Calibri" pitchFamily="34" charset="0"/>
                <a:ea typeface="Calibri" pitchFamily="34" charset="-122"/>
                <a:cs typeface="Calibri" pitchFamily="34" charset="-120"/>
              </a:rPr>
              <a:t>* LifeWays launched SUD services in FY22; FY19 comparison is N/A.</a:t>
            </a:r>
            <a:endParaRPr lang="en-US" sz="1600" dirty="0"/>
          </a:p>
        </p:txBody>
      </p:sp>
      <p:pic>
        <p:nvPicPr>
          <p:cNvPr id="5" name="Picture 4" descr="A close-up of a logo&#10;&#10;Description automatically generated">
            <a:extLst>
              <a:ext uri="{FF2B5EF4-FFF2-40B4-BE49-F238E27FC236}">
                <a16:creationId xmlns:a16="http://schemas.microsoft.com/office/drawing/2014/main" id="{091FC1B0-64F6-81A3-F2F4-7EF46E6418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9300" y="6363474"/>
            <a:ext cx="854747" cy="40737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ext 0"/>
          <p:cNvSpPr/>
          <p:nvPr/>
        </p:nvSpPr>
        <p:spPr>
          <a:xfrm>
            <a:off x="487680" y="268224"/>
            <a:ext cx="11216640" cy="731520"/>
          </a:xfrm>
          <a:prstGeom prst="rect">
            <a:avLst/>
          </a:prstGeom>
          <a:solidFill>
            <a:srgbClr val="38505B"/>
          </a:solidFill>
          <a:ln/>
        </p:spPr>
        <p:txBody>
          <a:bodyPr wrap="square" lIns="0" tIns="0" rIns="0" bIns="0" rtlCol="0" anchor="ctr"/>
          <a:lstStyle/>
          <a:p>
            <a:r>
              <a:rPr lang="en-US" sz="3200" b="1" dirty="0">
                <a:latin typeface="Calibri" pitchFamily="34" charset="0"/>
                <a:ea typeface="Calibri" pitchFamily="34" charset="-122"/>
                <a:cs typeface="Calibri" pitchFamily="34" charset="-120"/>
              </a:rPr>
              <a:t>Aggregated LC Treatment Providers: POC Penetration Rates</a:t>
            </a:r>
            <a:endParaRPr lang="en-US" sz="3200" dirty="0"/>
          </a:p>
        </p:txBody>
      </p:sp>
      <p:sp>
        <p:nvSpPr>
          <p:cNvPr id="3" name="Shape 1"/>
          <p:cNvSpPr/>
          <p:nvPr/>
        </p:nvSpPr>
        <p:spPr>
          <a:xfrm>
            <a:off x="487680" y="1036320"/>
            <a:ext cx="11216640" cy="48768"/>
          </a:xfrm>
          <a:prstGeom prst="rect">
            <a:avLst/>
          </a:prstGeom>
          <a:solidFill>
            <a:schemeClr val="accent6">
              <a:lumMod val="40000"/>
              <a:lumOff val="60000"/>
            </a:schemeClr>
          </a:solidFill>
          <a:ln/>
        </p:spPr>
        <p:txBody>
          <a:bodyPr/>
          <a:lstStyle/>
          <a:p>
            <a:endParaRPr lang="en-US" sz="2400"/>
          </a:p>
        </p:txBody>
      </p:sp>
      <p:graphicFrame>
        <p:nvGraphicFramePr>
          <p:cNvPr id="6" name="Chart 0"/>
          <p:cNvGraphicFramePr/>
          <p:nvPr>
            <p:extLst>
              <p:ext uri="{D42A27DB-BD31-4B8C-83A1-F6EECF244321}">
                <p14:modId xmlns:p14="http://schemas.microsoft.com/office/powerpoint/2010/main" val="2925226500"/>
              </p:ext>
            </p:extLst>
          </p:nvPr>
        </p:nvGraphicFramePr>
        <p:xfrm>
          <a:off x="487680" y="1411395"/>
          <a:ext cx="7071360"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0"/>
          <p:cNvGraphicFramePr>
            <a:graphicFrameLocks noGrp="1"/>
          </p:cNvGraphicFramePr>
          <p:nvPr>
            <p:extLst>
              <p:ext uri="{D42A27DB-BD31-4B8C-83A1-F6EECF244321}">
                <p14:modId xmlns:p14="http://schemas.microsoft.com/office/powerpoint/2010/main" val="2356440353"/>
              </p:ext>
            </p:extLst>
          </p:nvPr>
        </p:nvGraphicFramePr>
        <p:xfrm>
          <a:off x="7680960" y="1272540"/>
          <a:ext cx="4206240" cy="2682240"/>
        </p:xfrm>
        <a:graphic>
          <a:graphicData uri="http://schemas.openxmlformats.org/drawingml/2006/table">
            <a:tbl>
              <a:tblPr/>
              <a:tblGrid>
                <a:gridCol w="182880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792480">
                  <a:extLst>
                    <a:ext uri="{9D8B030D-6E8A-4147-A177-3AD203B41FA5}">
                      <a16:colId xmlns:a16="http://schemas.microsoft.com/office/drawing/2014/main" val="20002"/>
                    </a:ext>
                  </a:extLst>
                </a:gridCol>
                <a:gridCol w="792480">
                  <a:extLst>
                    <a:ext uri="{9D8B030D-6E8A-4147-A177-3AD203B41FA5}">
                      <a16:colId xmlns:a16="http://schemas.microsoft.com/office/drawing/2014/main" val="20003"/>
                    </a:ext>
                  </a:extLst>
                </a:gridCol>
              </a:tblGrid>
              <a:tr h="536448">
                <a:tc>
                  <a:txBody>
                    <a:bodyPr/>
                    <a:lstStyle/>
                    <a:p>
                      <a:pPr marL="0" indent="0">
                        <a:buNone/>
                      </a:pPr>
                      <a:r>
                        <a:rPr lang="en-US" sz="1500" b="1" dirty="0">
                          <a:solidFill>
                            <a:srgbClr val="1A1A1A"/>
                          </a:solidFill>
                        </a:rPr>
                        <a:t>Metric</a:t>
                      </a:r>
                      <a:endParaRPr lang="en-US" sz="15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1A1A1A"/>
                          </a:solidFill>
                        </a:rPr>
                        <a:t>FY19</a:t>
                      </a:r>
                      <a:endParaRPr lang="en-US" sz="15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1A1A1A"/>
                          </a:solidFill>
                        </a:rPr>
                        <a:t>FY22</a:t>
                      </a:r>
                      <a:endParaRPr lang="en-US" sz="15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500" b="1" dirty="0">
                          <a:solidFill>
                            <a:srgbClr val="1A1A1A"/>
                          </a:solidFill>
                        </a:rPr>
                        <a:t>FY25</a:t>
                      </a:r>
                      <a:endParaRPr lang="en-US" sz="15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36448">
                <a:tc>
                  <a:txBody>
                    <a:bodyPr/>
                    <a:lstStyle/>
                    <a:p>
                      <a:pPr marL="0" indent="0">
                        <a:buNone/>
                      </a:pPr>
                      <a:r>
                        <a:rPr lang="en-US" sz="1300" b="1" dirty="0">
                          <a:solidFill>
                            <a:srgbClr val="000000"/>
                          </a:solidFill>
                        </a:rPr>
                        <a:t>New Admissions (Total)</a:t>
                      </a:r>
                      <a:endParaRPr lang="en-US" sz="1300" b="1"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1,556</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1,211</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1,154</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6448">
                <a:tc>
                  <a:txBody>
                    <a:bodyPr/>
                    <a:lstStyle/>
                    <a:p>
                      <a:pPr marL="0" indent="0">
                        <a:buNone/>
                      </a:pPr>
                      <a:r>
                        <a:rPr lang="en-US" sz="1300" b="1" dirty="0">
                          <a:solidFill>
                            <a:srgbClr val="1A1A1A"/>
                          </a:solidFill>
                        </a:rPr>
                        <a:t>POC Admissions</a:t>
                      </a:r>
                      <a:endParaRPr lang="en-US" sz="1300" b="1"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1A1A1A"/>
                          </a:solidFill>
                        </a:rPr>
                        <a:t>528 (34%)</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1A1A1A"/>
                          </a:solidFill>
                        </a:rPr>
                        <a:t>417 (34%)</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b="1" dirty="0">
                          <a:solidFill>
                            <a:srgbClr val="1A1A1A"/>
                          </a:solidFill>
                        </a:rPr>
                        <a:t>434 (38%)</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36448">
                <a:tc>
                  <a:txBody>
                    <a:bodyPr/>
                    <a:lstStyle/>
                    <a:p>
                      <a:pPr marL="0" indent="0">
                        <a:buNone/>
                      </a:pPr>
                      <a:r>
                        <a:rPr lang="en-US" sz="1300" b="1" dirty="0">
                          <a:solidFill>
                            <a:srgbClr val="000000"/>
                          </a:solidFill>
                        </a:rPr>
                        <a:t>Persons Served (Total)</a:t>
                      </a:r>
                      <a:endParaRPr lang="en-US" sz="1300" b="1"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2,380</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2,015</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000000"/>
                          </a:solidFill>
                        </a:rPr>
                        <a:t>2,018</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6448">
                <a:tc>
                  <a:txBody>
                    <a:bodyPr/>
                    <a:lstStyle/>
                    <a:p>
                      <a:pPr marL="0" indent="0">
                        <a:buNone/>
                      </a:pPr>
                      <a:r>
                        <a:rPr lang="en-US" sz="1300" b="1" dirty="0">
                          <a:solidFill>
                            <a:srgbClr val="1A1A1A"/>
                          </a:solidFill>
                        </a:rPr>
                        <a:t>POC Persons Served</a:t>
                      </a:r>
                      <a:endParaRPr lang="en-US" sz="1300" b="1"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1A1A1A"/>
                          </a:solidFill>
                        </a:rPr>
                        <a:t>734 (31%)</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dirty="0">
                          <a:solidFill>
                            <a:srgbClr val="1A1A1A"/>
                          </a:solidFill>
                        </a:rPr>
                        <a:t>579 (29%)</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marL="0" indent="0" algn="ctr">
                        <a:buNone/>
                      </a:pPr>
                      <a:r>
                        <a:rPr lang="en-US" sz="1300" b="1" dirty="0">
                          <a:solidFill>
                            <a:srgbClr val="1A1A1A"/>
                          </a:solidFill>
                        </a:rPr>
                        <a:t>649 (32%)</a:t>
                      </a:r>
                      <a:endParaRPr lang="en-US" sz="1300" dirty="0"/>
                    </a:p>
                  </a:txBody>
                  <a:tcPr marL="121920" marR="121920" marT="60960" marB="60960">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Shape 3"/>
          <p:cNvSpPr/>
          <p:nvPr/>
        </p:nvSpPr>
        <p:spPr>
          <a:xfrm>
            <a:off x="7680960" y="4267200"/>
            <a:ext cx="4206240" cy="1889760"/>
          </a:xfrm>
          <a:prstGeom prst="rect">
            <a:avLst/>
          </a:prstGeom>
          <a:solidFill>
            <a:srgbClr val="EAF1E0"/>
          </a:solidFill>
          <a:ln w="19050">
            <a:solidFill>
              <a:srgbClr val="DDDDDD"/>
            </a:solidFill>
            <a:prstDash val="solid"/>
          </a:ln>
        </p:spPr>
        <p:txBody>
          <a:bodyPr/>
          <a:lstStyle/>
          <a:p>
            <a:endParaRPr lang="en-US" sz="2400"/>
          </a:p>
        </p:txBody>
      </p:sp>
      <p:sp>
        <p:nvSpPr>
          <p:cNvPr id="9" name="Text 4"/>
          <p:cNvSpPr/>
          <p:nvPr/>
        </p:nvSpPr>
        <p:spPr>
          <a:xfrm>
            <a:off x="7741920" y="4328160"/>
            <a:ext cx="4145280" cy="1767840"/>
          </a:xfrm>
          <a:prstGeom prst="rect">
            <a:avLst/>
          </a:prstGeom>
          <a:noFill/>
          <a:ln/>
        </p:spPr>
        <p:txBody>
          <a:bodyPr wrap="square" rtlCol="0" anchor="t"/>
          <a:lstStyle/>
          <a:p>
            <a:r>
              <a:rPr lang="en-US" sz="2133" b="1" dirty="0">
                <a:solidFill>
                  <a:srgbClr val="1A1A1A"/>
                </a:solidFill>
                <a:latin typeface="Calibri" pitchFamily="34" charset="0"/>
                <a:ea typeface="Calibri" pitchFamily="34" charset="-122"/>
                <a:cs typeface="Calibri" pitchFamily="34" charset="-120"/>
              </a:rPr>
              <a:t>Key Finding:</a:t>
            </a:r>
            <a:r>
              <a:rPr lang="en-US" sz="1600" b="1" dirty="0">
                <a:solidFill>
                  <a:srgbClr val="1A1A1A"/>
                </a:solidFill>
                <a:latin typeface="Calibri" pitchFamily="34" charset="0"/>
                <a:ea typeface="Calibri" pitchFamily="34" charset="-122"/>
                <a:cs typeface="Calibri" pitchFamily="34" charset="-120"/>
              </a:rPr>
              <a:t>
</a:t>
            </a:r>
            <a:r>
              <a:rPr lang="en-US" sz="933" b="1" dirty="0">
                <a:solidFill>
                  <a:srgbClr val="1A1A1A"/>
                </a:solidFill>
                <a:latin typeface="Calibri" pitchFamily="34" charset="0"/>
                <a:ea typeface="Calibri" pitchFamily="34" charset="-122"/>
                <a:cs typeface="Calibri" pitchFamily="34" charset="-120"/>
              </a:rPr>
              <a:t>     </a:t>
            </a:r>
            <a:endParaRPr lang="en-US" sz="933" dirty="0"/>
          </a:p>
          <a:p>
            <a:r>
              <a:rPr lang="en-US" sz="1867" dirty="0">
                <a:solidFill>
                  <a:srgbClr val="2D2D2D"/>
                </a:solidFill>
                <a:latin typeface="Calibri" pitchFamily="34" charset="0"/>
                <a:ea typeface="Calibri" pitchFamily="34" charset="-122"/>
                <a:cs typeface="Calibri" pitchFamily="34" charset="-120"/>
              </a:rPr>
              <a:t>POC admissions increased 4 percentage points, from 34% in FY19 to 38% in FY25 — the first year of deliberate action plan implementation.</a:t>
            </a:r>
            <a:endParaRPr lang="en-US" sz="2133" dirty="0"/>
          </a:p>
        </p:txBody>
      </p:sp>
      <p:pic>
        <p:nvPicPr>
          <p:cNvPr id="5" name="Picture 4" descr="A close-up of a logo&#10;&#10;Description automatically generated">
            <a:extLst>
              <a:ext uri="{FF2B5EF4-FFF2-40B4-BE49-F238E27FC236}">
                <a16:creationId xmlns:a16="http://schemas.microsoft.com/office/drawing/2014/main" id="{30330221-600B-64E8-E307-EBB9671060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9300" y="6222206"/>
            <a:ext cx="1034041" cy="54864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ext 0"/>
          <p:cNvSpPr/>
          <p:nvPr/>
        </p:nvSpPr>
        <p:spPr>
          <a:xfrm>
            <a:off x="487680" y="107538"/>
            <a:ext cx="11216640" cy="731520"/>
          </a:xfrm>
          <a:prstGeom prst="rect">
            <a:avLst/>
          </a:prstGeom>
          <a:solidFill>
            <a:srgbClr val="38505B"/>
          </a:solidFill>
          <a:ln/>
        </p:spPr>
        <p:txBody>
          <a:bodyPr wrap="square" lIns="0" tIns="0" rIns="0" bIns="0" rtlCol="0" anchor="ctr"/>
          <a:lstStyle/>
          <a:p>
            <a:r>
              <a:rPr lang="en-US" sz="3200" b="1" dirty="0">
                <a:latin typeface="Calibri" pitchFamily="34" charset="0"/>
                <a:ea typeface="Calibri" pitchFamily="34" charset="-122"/>
                <a:cs typeface="Calibri" pitchFamily="34" charset="-120"/>
              </a:rPr>
              <a:t>Peer 360: Saginaw &amp; Isabella County</a:t>
            </a:r>
            <a:endParaRPr lang="en-US" sz="3200" dirty="0"/>
          </a:p>
        </p:txBody>
      </p:sp>
      <p:sp>
        <p:nvSpPr>
          <p:cNvPr id="3" name="Shape 1"/>
          <p:cNvSpPr/>
          <p:nvPr/>
        </p:nvSpPr>
        <p:spPr>
          <a:xfrm>
            <a:off x="414528" y="930498"/>
            <a:ext cx="11216640" cy="48768"/>
          </a:xfrm>
          <a:prstGeom prst="rect">
            <a:avLst/>
          </a:prstGeom>
          <a:solidFill>
            <a:schemeClr val="accent6">
              <a:lumMod val="40000"/>
              <a:lumOff val="60000"/>
            </a:schemeClr>
          </a:solidFill>
          <a:ln/>
        </p:spPr>
        <p:txBody>
          <a:bodyPr/>
          <a:lstStyle/>
          <a:p>
            <a:endParaRPr lang="en-US" sz="2400"/>
          </a:p>
        </p:txBody>
      </p:sp>
      <p:graphicFrame>
        <p:nvGraphicFramePr>
          <p:cNvPr id="6" name="Chart 0"/>
          <p:cNvGraphicFramePr/>
          <p:nvPr>
            <p:extLst>
              <p:ext uri="{D42A27DB-BD31-4B8C-83A1-F6EECF244321}">
                <p14:modId xmlns:p14="http://schemas.microsoft.com/office/powerpoint/2010/main" val="4184572909"/>
              </p:ext>
            </p:extLst>
          </p:nvPr>
        </p:nvGraphicFramePr>
        <p:xfrm>
          <a:off x="365760" y="1183005"/>
          <a:ext cx="4807951" cy="29160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3"/>
          <p:cNvSpPr/>
          <p:nvPr/>
        </p:nvSpPr>
        <p:spPr>
          <a:xfrm>
            <a:off x="241935" y="4301986"/>
            <a:ext cx="5368290" cy="1737360"/>
          </a:xfrm>
          <a:prstGeom prst="rect">
            <a:avLst/>
          </a:prstGeom>
          <a:solidFill>
            <a:srgbClr val="38505B"/>
          </a:solidFill>
          <a:ln/>
        </p:spPr>
        <p:txBody>
          <a:bodyPr wrap="square" rtlCol="0" anchor="t"/>
          <a:lstStyle/>
          <a:p>
            <a:pPr marL="304792" indent="-304792">
              <a:buFont typeface="+mj-lt"/>
              <a:buAutoNum type="arabicPeriod"/>
            </a:pPr>
            <a:r>
              <a:rPr lang="en-US" dirty="0">
                <a:latin typeface="Calibri" pitchFamily="34" charset="0"/>
                <a:ea typeface="Calibri" pitchFamily="34" charset="-122"/>
                <a:cs typeface="Calibri" pitchFamily="34" charset="-120"/>
              </a:rPr>
              <a:t>Black participation nearly tripled in Saginaw from 258 (FY19) to 844 (FY25). </a:t>
            </a:r>
          </a:p>
          <a:p>
            <a:pPr marL="304792" indent="-304792">
              <a:buFont typeface="+mj-lt"/>
              <a:buAutoNum type="arabicPeriod"/>
            </a:pPr>
            <a:r>
              <a:rPr lang="en-US" dirty="0">
                <a:latin typeface="Calibri" pitchFamily="34" charset="0"/>
                <a:ea typeface="Calibri" pitchFamily="34" charset="-122"/>
                <a:cs typeface="Calibri" pitchFamily="34" charset="-120"/>
              </a:rPr>
              <a:t>POC % of total increased from 28% in FY19 to 39% in FY22 to 42% in FY25 exceeding Saginaw County's 32% POC population</a:t>
            </a:r>
            <a:endParaRPr lang="en-US" sz="2000" dirty="0"/>
          </a:p>
        </p:txBody>
      </p:sp>
      <p:sp>
        <p:nvSpPr>
          <p:cNvPr id="8" name="Shape 4"/>
          <p:cNvSpPr/>
          <p:nvPr/>
        </p:nvSpPr>
        <p:spPr>
          <a:xfrm>
            <a:off x="5730240" y="1036320"/>
            <a:ext cx="48768" cy="4998720"/>
          </a:xfrm>
          <a:prstGeom prst="rect">
            <a:avLst/>
          </a:prstGeom>
          <a:solidFill>
            <a:srgbClr val="E0E0E0"/>
          </a:solidFill>
          <a:ln/>
        </p:spPr>
        <p:txBody>
          <a:bodyPr/>
          <a:lstStyle/>
          <a:p>
            <a:endParaRPr lang="en-US" sz="2400"/>
          </a:p>
        </p:txBody>
      </p:sp>
      <p:graphicFrame>
        <p:nvGraphicFramePr>
          <p:cNvPr id="9" name="Chart 1"/>
          <p:cNvGraphicFramePr/>
          <p:nvPr>
            <p:extLst>
              <p:ext uri="{D42A27DB-BD31-4B8C-83A1-F6EECF244321}">
                <p14:modId xmlns:p14="http://schemas.microsoft.com/office/powerpoint/2010/main" val="3117103689"/>
              </p:ext>
            </p:extLst>
          </p:nvPr>
        </p:nvGraphicFramePr>
        <p:xfrm>
          <a:off x="5974080" y="1183005"/>
          <a:ext cx="5535168" cy="29160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5"/>
          <p:cNvSpPr/>
          <p:nvPr/>
        </p:nvSpPr>
        <p:spPr>
          <a:xfrm>
            <a:off x="5974080" y="4302210"/>
            <a:ext cx="5971928" cy="1737360"/>
          </a:xfrm>
          <a:prstGeom prst="rect">
            <a:avLst/>
          </a:prstGeom>
          <a:noFill/>
          <a:ln/>
        </p:spPr>
        <p:txBody>
          <a:bodyPr wrap="square" lIns="91440" tIns="45720" rIns="91440" bIns="45720" rtlCol="0" anchor="t"/>
          <a:lstStyle/>
          <a:p>
            <a:pPr marL="304165" indent="-304165">
              <a:buFont typeface="+mj-lt"/>
              <a:buAutoNum type="arabicPeriod"/>
            </a:pPr>
            <a:r>
              <a:rPr lang="en-US" dirty="0">
                <a:latin typeface="Calibri"/>
                <a:ea typeface="Calibri"/>
                <a:cs typeface="Calibri"/>
              </a:rPr>
              <a:t>Peer 360 launched services in Isabella in FY21. Focus on increasing Native American participation in recovery activities. </a:t>
            </a:r>
          </a:p>
          <a:p>
            <a:pPr marL="304165" indent="-304165">
              <a:buFont typeface="+mj-lt"/>
              <a:buAutoNum type="arabicPeriod"/>
            </a:pPr>
            <a:r>
              <a:rPr lang="en-US" dirty="0">
                <a:latin typeface="Calibri"/>
                <a:ea typeface="Calibri"/>
                <a:cs typeface="Calibri"/>
              </a:rPr>
              <a:t>POC % in Isabella rose 61%→66%, exceeding county's overall POC population. </a:t>
            </a:r>
          </a:p>
          <a:p>
            <a:pPr marL="304165" indent="-304165">
              <a:buFont typeface="+mj-lt"/>
              <a:buAutoNum type="arabicPeriod"/>
            </a:pPr>
            <a:r>
              <a:rPr lang="en-US" dirty="0">
                <a:latin typeface="Calibri"/>
                <a:ea typeface="Calibri"/>
                <a:cs typeface="Calibri"/>
              </a:rPr>
              <a:t>FY24-25 - LGBTQ+ virtual recovery group launched in partnership with Great Lakes Bay Pride.</a:t>
            </a:r>
          </a:p>
        </p:txBody>
      </p:sp>
      <p:pic>
        <p:nvPicPr>
          <p:cNvPr id="5" name="Picture 4" descr="A close-up of a logo&#10;&#10;Description automatically generated">
            <a:extLst>
              <a:ext uri="{FF2B5EF4-FFF2-40B4-BE49-F238E27FC236}">
                <a16:creationId xmlns:a16="http://schemas.microsoft.com/office/drawing/2014/main" id="{54AF9023-344C-4D8F-B1CA-F1AC6BC65A9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9300" y="6222206"/>
            <a:ext cx="1034041" cy="5486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8" name="Shape 19">
            <a:extLst>
              <a:ext uri="{FF2B5EF4-FFF2-40B4-BE49-F238E27FC236}">
                <a16:creationId xmlns:a16="http://schemas.microsoft.com/office/drawing/2014/main" id="{91B252CD-F278-9514-16AB-E65D13C55FD0}"/>
              </a:ext>
            </a:extLst>
          </p:cNvPr>
          <p:cNvSpPr/>
          <p:nvPr/>
        </p:nvSpPr>
        <p:spPr>
          <a:xfrm>
            <a:off x="6291072" y="4403793"/>
            <a:ext cx="5608320" cy="1463040"/>
          </a:xfrm>
          <a:prstGeom prst="rect">
            <a:avLst/>
          </a:prstGeom>
          <a:solidFill>
            <a:srgbClr val="EAF1E0"/>
          </a:solidFill>
          <a:ln w="12700">
            <a:solidFill>
              <a:srgbClr val="DDDDDD"/>
            </a:solidFill>
            <a:prstDash val="solid"/>
          </a:ln>
        </p:spPr>
        <p:txBody>
          <a:bodyPr/>
          <a:lstStyle/>
          <a:p>
            <a:pPr lvl="1">
              <a:defRPr/>
            </a:pPr>
            <a:r>
              <a:rPr lang="en-US" sz="1867" b="1" dirty="0">
                <a:solidFill>
                  <a:srgbClr val="1A1A1A"/>
                </a:solidFill>
                <a:latin typeface="Calibri" pitchFamily="34" charset="0"/>
                <a:ea typeface="Calibri" pitchFamily="34" charset="-122"/>
                <a:cs typeface="Calibri" pitchFamily="34" charset="-120"/>
              </a:rPr>
              <a:t>Prioritize Diverse Hiring &amp; Welcoming Spaces </a:t>
            </a:r>
            <a:r>
              <a:rPr lang="en-US" sz="2667" b="1" dirty="0">
                <a:solidFill>
                  <a:srgbClr val="1A1A1A"/>
                </a:solidFill>
                <a:latin typeface="Calibri" pitchFamily="34" charset="0"/>
                <a:ea typeface="Calibri" pitchFamily="34" charset="-122"/>
                <a:cs typeface="Calibri" pitchFamily="34" charset="-120"/>
              </a:rPr>
              <a:t>
</a:t>
            </a:r>
            <a:r>
              <a:rPr lang="en-US" sz="400" b="1" dirty="0">
                <a:solidFill>
                  <a:srgbClr val="1A1A1A"/>
                </a:solidFill>
                <a:latin typeface="Calibri" pitchFamily="34" charset="0"/>
                <a:ea typeface="Calibri" pitchFamily="34" charset="-122"/>
                <a:cs typeface="Calibri" pitchFamily="34" charset="-120"/>
              </a:rPr>
              <a:t>  </a:t>
            </a:r>
          </a:p>
          <a:p>
            <a:pPr lvl="1">
              <a:defRPr/>
            </a:pPr>
            <a:r>
              <a:rPr lang="en-US" sz="1467" dirty="0">
                <a:solidFill>
                  <a:srgbClr val="2D2D2D"/>
                </a:solidFill>
                <a:latin typeface="Calibri" pitchFamily="34" charset="0"/>
                <a:ea typeface="Calibri" pitchFamily="34" charset="-122"/>
                <a:cs typeface="Calibri" pitchFamily="34" charset="-120"/>
              </a:rPr>
              <a:t>Lobby materials, signage, and communications should reflect  </a:t>
            </a:r>
          </a:p>
          <a:p>
            <a:pPr lvl="1">
              <a:defRPr/>
            </a:pPr>
            <a:r>
              <a:rPr lang="en-US" sz="1467" dirty="0">
                <a:solidFill>
                  <a:srgbClr val="2D2D2D"/>
                </a:solidFill>
                <a:latin typeface="Calibri" pitchFamily="34" charset="0"/>
                <a:ea typeface="Calibri" pitchFamily="34" charset="-122"/>
                <a:cs typeface="Calibri" pitchFamily="34" charset="-120"/>
              </a:rPr>
              <a:t> local communities served. Clients seeing themselves in staff  </a:t>
            </a:r>
          </a:p>
          <a:p>
            <a:pPr lvl="1">
              <a:defRPr/>
            </a:pPr>
            <a:r>
              <a:rPr lang="en-US" sz="1467" dirty="0">
                <a:solidFill>
                  <a:srgbClr val="2D2D2D"/>
                </a:solidFill>
                <a:latin typeface="Calibri" pitchFamily="34" charset="0"/>
                <a:ea typeface="Calibri" pitchFamily="34" charset="-122"/>
                <a:cs typeface="Calibri" pitchFamily="34" charset="-120"/>
              </a:rPr>
              <a:t> increased comfort and reduced no-shows.</a:t>
            </a:r>
            <a:endParaRPr lang="en-US" sz="1467" dirty="0">
              <a:solidFill>
                <a:prstClr val="black"/>
              </a:solidFill>
              <a:latin typeface="Calibri" panose="020F0502020204030204"/>
            </a:endParaRPr>
          </a:p>
          <a:p>
            <a:pPr marL="457189" indent="-457189">
              <a:buFontTx/>
              <a:buAutoNum type="arabicPeriod"/>
            </a:pPr>
            <a:endParaRPr lang="en-US" sz="2667" b="1" dirty="0"/>
          </a:p>
        </p:txBody>
      </p:sp>
      <p:sp>
        <p:nvSpPr>
          <p:cNvPr id="2" name="Text 0"/>
          <p:cNvSpPr/>
          <p:nvPr/>
        </p:nvSpPr>
        <p:spPr>
          <a:xfrm>
            <a:off x="487680" y="166571"/>
            <a:ext cx="11216640" cy="73152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Strategies That Demonstrated Impact</a:t>
            </a:r>
            <a:endParaRPr lang="en-US" sz="3200" dirty="0"/>
          </a:p>
        </p:txBody>
      </p:sp>
      <p:sp>
        <p:nvSpPr>
          <p:cNvPr id="3" name="Shape 1"/>
          <p:cNvSpPr/>
          <p:nvPr/>
        </p:nvSpPr>
        <p:spPr>
          <a:xfrm>
            <a:off x="487680" y="865632"/>
            <a:ext cx="11216640" cy="48768"/>
          </a:xfrm>
          <a:prstGeom prst="rect">
            <a:avLst/>
          </a:prstGeom>
          <a:solidFill>
            <a:schemeClr val="accent6">
              <a:lumMod val="40000"/>
              <a:lumOff val="60000"/>
            </a:schemeClr>
          </a:solidFill>
          <a:ln/>
        </p:spPr>
        <p:txBody>
          <a:bodyPr/>
          <a:lstStyle/>
          <a:p>
            <a:endParaRPr lang="en-US" sz="2400"/>
          </a:p>
        </p:txBody>
      </p:sp>
      <p:sp>
        <p:nvSpPr>
          <p:cNvPr id="6" name="Shape 3"/>
          <p:cNvSpPr/>
          <p:nvPr/>
        </p:nvSpPr>
        <p:spPr>
          <a:xfrm>
            <a:off x="365760" y="1097280"/>
            <a:ext cx="5608320" cy="1463040"/>
          </a:xfrm>
          <a:prstGeom prst="rect">
            <a:avLst/>
          </a:prstGeom>
          <a:solidFill>
            <a:srgbClr val="EAF1E0"/>
          </a:solidFill>
          <a:ln w="12700">
            <a:solidFill>
              <a:srgbClr val="DDDDDD"/>
            </a:solidFill>
            <a:prstDash val="solid"/>
          </a:ln>
        </p:spPr>
        <p:txBody>
          <a:bodyPr/>
          <a:lstStyle/>
          <a:p>
            <a:endParaRPr lang="en-US" sz="2400"/>
          </a:p>
        </p:txBody>
      </p:sp>
      <p:sp>
        <p:nvSpPr>
          <p:cNvPr id="7" name="Shape 4"/>
          <p:cNvSpPr/>
          <p:nvPr/>
        </p:nvSpPr>
        <p:spPr>
          <a:xfrm>
            <a:off x="365760" y="1097280"/>
            <a:ext cx="487680" cy="1463040"/>
          </a:xfrm>
          <a:prstGeom prst="rect">
            <a:avLst/>
          </a:prstGeom>
          <a:solidFill>
            <a:srgbClr val="DDDDDD"/>
          </a:solidFill>
          <a:ln/>
        </p:spPr>
        <p:txBody>
          <a:bodyPr/>
          <a:lstStyle/>
          <a:p>
            <a:endParaRPr lang="en-US" sz="2400"/>
          </a:p>
        </p:txBody>
      </p:sp>
      <p:sp>
        <p:nvSpPr>
          <p:cNvPr id="8" name="Text 5"/>
          <p:cNvSpPr/>
          <p:nvPr/>
        </p:nvSpPr>
        <p:spPr>
          <a:xfrm>
            <a:off x="377952" y="1524000"/>
            <a:ext cx="463296" cy="609600"/>
          </a:xfrm>
          <a:prstGeom prst="rect">
            <a:avLst/>
          </a:prstGeom>
          <a:noFill/>
          <a:ln/>
        </p:spPr>
        <p:txBody>
          <a:bodyPr wrap="square" rtlCol="0" anchor="ctr"/>
          <a:lstStyle/>
          <a:p>
            <a:pPr algn="ctr"/>
            <a:r>
              <a:rPr lang="en-US" sz="2667" b="1" dirty="0">
                <a:solidFill>
                  <a:srgbClr val="1A1A1A"/>
                </a:solidFill>
                <a:latin typeface="Calibri" pitchFamily="34" charset="0"/>
                <a:ea typeface="Calibri" pitchFamily="34" charset="-122"/>
                <a:cs typeface="Calibri" pitchFamily="34" charset="-120"/>
              </a:rPr>
              <a:t>1</a:t>
            </a:r>
            <a:endParaRPr lang="en-US" sz="2667" dirty="0"/>
          </a:p>
        </p:txBody>
      </p:sp>
      <p:sp>
        <p:nvSpPr>
          <p:cNvPr id="9" name="Text 6"/>
          <p:cNvSpPr/>
          <p:nvPr/>
        </p:nvSpPr>
        <p:spPr>
          <a:xfrm>
            <a:off x="950976" y="1158240"/>
            <a:ext cx="4901184" cy="1402080"/>
          </a:xfrm>
          <a:prstGeom prst="rect">
            <a:avLst/>
          </a:prstGeom>
          <a:noFill/>
          <a:ln/>
        </p:spPr>
        <p:txBody>
          <a:bodyPr wrap="square" rtlCol="0" anchor="t"/>
          <a:lstStyle/>
          <a:p>
            <a:r>
              <a:rPr lang="en-US" sz="1867" b="1" dirty="0">
                <a:solidFill>
                  <a:srgbClr val="1A1A1A"/>
                </a:solidFill>
                <a:latin typeface="Calibri" pitchFamily="34" charset="0"/>
                <a:ea typeface="Calibri" pitchFamily="34" charset="-122"/>
                <a:cs typeface="Calibri" pitchFamily="34" charset="-120"/>
              </a:rPr>
              <a:t>PRC Expansion &amp; </a:t>
            </a:r>
          </a:p>
          <a:p>
            <a:r>
              <a:rPr lang="en-US" sz="1867" b="1" dirty="0">
                <a:solidFill>
                  <a:srgbClr val="1A1A1A"/>
                </a:solidFill>
                <a:latin typeface="Calibri" pitchFamily="34" charset="0"/>
                <a:ea typeface="Calibri" pitchFamily="34" charset="-122"/>
                <a:cs typeface="Calibri" pitchFamily="34" charset="-120"/>
              </a:rPr>
              <a:t>Culturally Representative Staffing</a:t>
            </a:r>
          </a:p>
          <a:p>
            <a:r>
              <a:rPr lang="en-US" sz="133" b="1" dirty="0">
                <a:solidFill>
                  <a:srgbClr val="1A1A1A"/>
                </a:solidFill>
                <a:latin typeface="Calibri" pitchFamily="34" charset="0"/>
                <a:ea typeface="Calibri" pitchFamily="34" charset="-122"/>
                <a:cs typeface="Calibri" pitchFamily="34" charset="-120"/>
              </a:rPr>
              <a:t>     </a:t>
            </a:r>
          </a:p>
          <a:p>
            <a:endParaRPr lang="en-US" sz="133" b="1" dirty="0">
              <a:solidFill>
                <a:srgbClr val="1A1A1A"/>
              </a:solidFill>
              <a:latin typeface="Calibri" pitchFamily="34" charset="0"/>
              <a:ea typeface="Calibri" pitchFamily="34" charset="-122"/>
              <a:cs typeface="Calibri" pitchFamily="34" charset="-120"/>
            </a:endParaRPr>
          </a:p>
          <a:p>
            <a:endParaRPr lang="en-US" sz="133" b="1" dirty="0">
              <a:solidFill>
                <a:srgbClr val="1A1A1A"/>
              </a:solidFill>
              <a:latin typeface="Calibri" pitchFamily="34" charset="0"/>
              <a:ea typeface="Calibri" pitchFamily="34" charset="-122"/>
              <a:cs typeface="Calibri" pitchFamily="34" charset="-120"/>
            </a:endParaRPr>
          </a:p>
          <a:p>
            <a:r>
              <a:rPr lang="en-US" sz="1467" dirty="0">
                <a:solidFill>
                  <a:srgbClr val="2D2D2D"/>
                </a:solidFill>
                <a:latin typeface="Calibri" pitchFamily="34" charset="0"/>
                <a:ea typeface="Calibri" pitchFamily="34" charset="-122"/>
                <a:cs typeface="Calibri" pitchFamily="34" charset="-120"/>
              </a:rPr>
              <a:t>Intentional recruitment of PRCs from communities of color drove treatment initiation and retention. </a:t>
            </a:r>
            <a:endParaRPr lang="en-US" sz="1467" dirty="0"/>
          </a:p>
        </p:txBody>
      </p:sp>
      <p:sp>
        <p:nvSpPr>
          <p:cNvPr id="10" name="Shape 7"/>
          <p:cNvSpPr/>
          <p:nvPr/>
        </p:nvSpPr>
        <p:spPr>
          <a:xfrm>
            <a:off x="365760" y="2743200"/>
            <a:ext cx="5608320" cy="1463040"/>
          </a:xfrm>
          <a:prstGeom prst="rect">
            <a:avLst/>
          </a:prstGeom>
          <a:solidFill>
            <a:srgbClr val="EAF1E0"/>
          </a:solidFill>
          <a:ln w="12700">
            <a:solidFill>
              <a:srgbClr val="DDDDDD"/>
            </a:solidFill>
            <a:prstDash val="solid"/>
          </a:ln>
        </p:spPr>
        <p:txBody>
          <a:bodyPr/>
          <a:lstStyle/>
          <a:p>
            <a:endParaRPr lang="en-US" sz="2400"/>
          </a:p>
        </p:txBody>
      </p:sp>
      <p:sp>
        <p:nvSpPr>
          <p:cNvPr id="11" name="Shape 8"/>
          <p:cNvSpPr/>
          <p:nvPr/>
        </p:nvSpPr>
        <p:spPr>
          <a:xfrm>
            <a:off x="365760" y="2743200"/>
            <a:ext cx="487680" cy="1463040"/>
          </a:xfrm>
          <a:prstGeom prst="rect">
            <a:avLst/>
          </a:prstGeom>
          <a:solidFill>
            <a:srgbClr val="DDDDDD"/>
          </a:solidFill>
          <a:ln/>
        </p:spPr>
        <p:txBody>
          <a:bodyPr/>
          <a:lstStyle/>
          <a:p>
            <a:endParaRPr lang="en-US" sz="2400"/>
          </a:p>
        </p:txBody>
      </p:sp>
      <p:sp>
        <p:nvSpPr>
          <p:cNvPr id="12" name="Text 9"/>
          <p:cNvSpPr/>
          <p:nvPr/>
        </p:nvSpPr>
        <p:spPr>
          <a:xfrm>
            <a:off x="377952" y="3169920"/>
            <a:ext cx="463296" cy="609600"/>
          </a:xfrm>
          <a:prstGeom prst="rect">
            <a:avLst/>
          </a:prstGeom>
          <a:noFill/>
          <a:ln/>
        </p:spPr>
        <p:txBody>
          <a:bodyPr wrap="square" rtlCol="0" anchor="ctr"/>
          <a:lstStyle/>
          <a:p>
            <a:pPr algn="ctr"/>
            <a:r>
              <a:rPr lang="en-US" sz="2667" b="1" dirty="0">
                <a:solidFill>
                  <a:srgbClr val="1A1A1A"/>
                </a:solidFill>
                <a:latin typeface="Calibri" pitchFamily="34" charset="0"/>
                <a:ea typeface="Calibri" pitchFamily="34" charset="-122"/>
                <a:cs typeface="Calibri" pitchFamily="34" charset="-120"/>
              </a:rPr>
              <a:t>2</a:t>
            </a:r>
            <a:endParaRPr lang="en-US" sz="2667" dirty="0"/>
          </a:p>
        </p:txBody>
      </p:sp>
      <p:sp>
        <p:nvSpPr>
          <p:cNvPr id="13" name="Text 10"/>
          <p:cNvSpPr/>
          <p:nvPr/>
        </p:nvSpPr>
        <p:spPr>
          <a:xfrm>
            <a:off x="950976" y="2804160"/>
            <a:ext cx="5035296" cy="1341120"/>
          </a:xfrm>
          <a:prstGeom prst="rect">
            <a:avLst/>
          </a:prstGeom>
          <a:noFill/>
          <a:ln/>
        </p:spPr>
        <p:txBody>
          <a:bodyPr wrap="square" rtlCol="0" anchor="t"/>
          <a:lstStyle/>
          <a:p>
            <a:r>
              <a:rPr lang="en-US" sz="1867" b="1" dirty="0">
                <a:solidFill>
                  <a:srgbClr val="1A1A1A"/>
                </a:solidFill>
                <a:latin typeface="Calibri" pitchFamily="34" charset="0"/>
                <a:ea typeface="Calibri" pitchFamily="34" charset="-122"/>
                <a:cs typeface="Calibri" pitchFamily="34" charset="-120"/>
              </a:rPr>
              <a:t>Culturally Grounded &amp; Community Outreach</a:t>
            </a:r>
            <a:r>
              <a:rPr lang="en-US" sz="2133" b="1" dirty="0">
                <a:solidFill>
                  <a:srgbClr val="1A1A1A"/>
                </a:solidFill>
                <a:latin typeface="Calibri" pitchFamily="34" charset="0"/>
                <a:ea typeface="Calibri" pitchFamily="34" charset="-122"/>
                <a:cs typeface="Calibri" pitchFamily="34" charset="-120"/>
              </a:rPr>
              <a:t>
</a:t>
            </a:r>
            <a:r>
              <a:rPr lang="en-US" sz="533" b="1" dirty="0">
                <a:solidFill>
                  <a:srgbClr val="1A1A1A"/>
                </a:solidFill>
                <a:latin typeface="Calibri" pitchFamily="34" charset="0"/>
                <a:ea typeface="Calibri" pitchFamily="34" charset="-122"/>
                <a:cs typeface="Calibri" pitchFamily="34" charset="-120"/>
              </a:rPr>
              <a:t>   </a:t>
            </a:r>
            <a:endParaRPr lang="en-US" sz="267" b="1" dirty="0"/>
          </a:p>
          <a:p>
            <a:r>
              <a:rPr lang="en-US" sz="1467" dirty="0">
                <a:solidFill>
                  <a:srgbClr val="2D2D2D"/>
                </a:solidFill>
                <a:latin typeface="Calibri" pitchFamily="34" charset="0"/>
                <a:ea typeface="Calibri" pitchFamily="34" charset="-122"/>
                <a:cs typeface="Calibri" pitchFamily="34" charset="-120"/>
              </a:rPr>
              <a:t>Sustained presence at urban or rural neighborhood events, tribal gatherings, and faith-based settings achieved better engagement than clinic-centered outreach. </a:t>
            </a:r>
            <a:endParaRPr lang="en-US" sz="1867" dirty="0"/>
          </a:p>
        </p:txBody>
      </p:sp>
      <p:sp>
        <p:nvSpPr>
          <p:cNvPr id="14" name="Shape 11"/>
          <p:cNvSpPr/>
          <p:nvPr/>
        </p:nvSpPr>
        <p:spPr>
          <a:xfrm>
            <a:off x="365760" y="4389120"/>
            <a:ext cx="5608320" cy="1463040"/>
          </a:xfrm>
          <a:prstGeom prst="rect">
            <a:avLst/>
          </a:prstGeom>
          <a:solidFill>
            <a:srgbClr val="EAF1E0"/>
          </a:solidFill>
          <a:ln w="12700">
            <a:solidFill>
              <a:srgbClr val="DDDDDD"/>
            </a:solidFill>
            <a:prstDash val="solid"/>
          </a:ln>
        </p:spPr>
        <p:txBody>
          <a:bodyPr/>
          <a:lstStyle/>
          <a:p>
            <a:endParaRPr lang="en-US" sz="2400"/>
          </a:p>
        </p:txBody>
      </p:sp>
      <p:sp>
        <p:nvSpPr>
          <p:cNvPr id="15" name="Shape 12"/>
          <p:cNvSpPr/>
          <p:nvPr/>
        </p:nvSpPr>
        <p:spPr>
          <a:xfrm>
            <a:off x="365760" y="4389120"/>
            <a:ext cx="487680" cy="1463040"/>
          </a:xfrm>
          <a:prstGeom prst="rect">
            <a:avLst/>
          </a:prstGeom>
          <a:solidFill>
            <a:srgbClr val="DDDDDD"/>
          </a:solidFill>
          <a:ln/>
        </p:spPr>
        <p:txBody>
          <a:bodyPr/>
          <a:lstStyle/>
          <a:p>
            <a:endParaRPr lang="en-US" sz="2400"/>
          </a:p>
        </p:txBody>
      </p:sp>
      <p:sp>
        <p:nvSpPr>
          <p:cNvPr id="16" name="Text 13"/>
          <p:cNvSpPr/>
          <p:nvPr/>
        </p:nvSpPr>
        <p:spPr>
          <a:xfrm>
            <a:off x="377952" y="4815840"/>
            <a:ext cx="463296" cy="609600"/>
          </a:xfrm>
          <a:prstGeom prst="rect">
            <a:avLst/>
          </a:prstGeom>
          <a:noFill/>
          <a:ln/>
        </p:spPr>
        <p:txBody>
          <a:bodyPr wrap="square" rtlCol="0" anchor="ctr"/>
          <a:lstStyle/>
          <a:p>
            <a:pPr algn="ctr"/>
            <a:r>
              <a:rPr lang="en-US" sz="2667" b="1" dirty="0">
                <a:solidFill>
                  <a:srgbClr val="1A1A1A"/>
                </a:solidFill>
                <a:latin typeface="Calibri" pitchFamily="34" charset="0"/>
                <a:ea typeface="Calibri" pitchFamily="34" charset="-122"/>
                <a:cs typeface="Calibri" pitchFamily="34" charset="-120"/>
              </a:rPr>
              <a:t>3</a:t>
            </a:r>
            <a:endParaRPr lang="en-US" sz="2667" dirty="0"/>
          </a:p>
        </p:txBody>
      </p:sp>
      <p:sp>
        <p:nvSpPr>
          <p:cNvPr id="17" name="Text 14"/>
          <p:cNvSpPr/>
          <p:nvPr/>
        </p:nvSpPr>
        <p:spPr>
          <a:xfrm>
            <a:off x="950976" y="4450080"/>
            <a:ext cx="4901184" cy="1341120"/>
          </a:xfrm>
          <a:prstGeom prst="rect">
            <a:avLst/>
          </a:prstGeom>
          <a:noFill/>
          <a:ln/>
        </p:spPr>
        <p:txBody>
          <a:bodyPr wrap="square" rtlCol="0" anchor="t"/>
          <a:lstStyle/>
          <a:p>
            <a:r>
              <a:rPr lang="en-US" sz="1867" b="1" dirty="0">
                <a:solidFill>
                  <a:srgbClr val="1A1A1A"/>
                </a:solidFill>
                <a:latin typeface="Calibri" pitchFamily="34" charset="0"/>
                <a:ea typeface="Calibri" pitchFamily="34" charset="-122"/>
                <a:cs typeface="Calibri" pitchFamily="34" charset="-120"/>
              </a:rPr>
              <a:t>Ongoing (not episodic) Workforce Training </a:t>
            </a:r>
          </a:p>
          <a:p>
            <a:r>
              <a:rPr lang="en-US" sz="400" b="1" dirty="0">
                <a:solidFill>
                  <a:srgbClr val="1A1A1A"/>
                </a:solidFill>
                <a:latin typeface="Calibri" pitchFamily="34" charset="0"/>
                <a:ea typeface="Calibri" pitchFamily="34" charset="-122"/>
                <a:cs typeface="Calibri" pitchFamily="34" charset="-120"/>
              </a:rPr>
              <a:t>    </a:t>
            </a:r>
          </a:p>
          <a:p>
            <a:r>
              <a:rPr lang="en-US" sz="1467" dirty="0">
                <a:solidFill>
                  <a:srgbClr val="2D2D2D"/>
                </a:solidFill>
                <a:latin typeface="Calibri" pitchFamily="34" charset="0"/>
                <a:ea typeface="Calibri" pitchFamily="34" charset="-122"/>
                <a:cs typeface="Calibri" pitchFamily="34" charset="-120"/>
              </a:rPr>
              <a:t>Embed implicit bias, trauma-informed care, and cultural humility trainings and practices in daily operations — including culturally specific content, for example, on intergenerational trauma.</a:t>
            </a:r>
            <a:endParaRPr lang="en-US" sz="1467" dirty="0"/>
          </a:p>
        </p:txBody>
      </p:sp>
      <p:sp>
        <p:nvSpPr>
          <p:cNvPr id="18" name="Shape 15"/>
          <p:cNvSpPr/>
          <p:nvPr/>
        </p:nvSpPr>
        <p:spPr>
          <a:xfrm>
            <a:off x="6278880" y="1097280"/>
            <a:ext cx="5608320" cy="1463040"/>
          </a:xfrm>
          <a:prstGeom prst="rect">
            <a:avLst/>
          </a:prstGeom>
          <a:solidFill>
            <a:srgbClr val="EAF1E0"/>
          </a:solidFill>
          <a:ln w="12700">
            <a:solidFill>
              <a:srgbClr val="DDDDDD"/>
            </a:solidFill>
            <a:prstDash val="solid"/>
          </a:ln>
        </p:spPr>
        <p:txBody>
          <a:bodyPr/>
          <a:lstStyle/>
          <a:p>
            <a:endParaRPr lang="en-US" sz="2400"/>
          </a:p>
        </p:txBody>
      </p:sp>
      <p:sp>
        <p:nvSpPr>
          <p:cNvPr id="19" name="Shape 16"/>
          <p:cNvSpPr/>
          <p:nvPr/>
        </p:nvSpPr>
        <p:spPr>
          <a:xfrm>
            <a:off x="6278880" y="1097280"/>
            <a:ext cx="487680" cy="1463040"/>
          </a:xfrm>
          <a:prstGeom prst="rect">
            <a:avLst/>
          </a:prstGeom>
          <a:solidFill>
            <a:srgbClr val="DDDDDD"/>
          </a:solidFill>
          <a:ln/>
        </p:spPr>
        <p:txBody>
          <a:bodyPr/>
          <a:lstStyle/>
          <a:p>
            <a:endParaRPr lang="en-US" sz="2400"/>
          </a:p>
        </p:txBody>
      </p:sp>
      <p:sp>
        <p:nvSpPr>
          <p:cNvPr id="20" name="Text 17"/>
          <p:cNvSpPr/>
          <p:nvPr/>
        </p:nvSpPr>
        <p:spPr>
          <a:xfrm>
            <a:off x="6291072" y="1524000"/>
            <a:ext cx="463296" cy="609600"/>
          </a:xfrm>
          <a:prstGeom prst="rect">
            <a:avLst/>
          </a:prstGeom>
          <a:noFill/>
          <a:ln/>
        </p:spPr>
        <p:txBody>
          <a:bodyPr wrap="square" rtlCol="0" anchor="ctr"/>
          <a:lstStyle/>
          <a:p>
            <a:pPr algn="ctr"/>
            <a:r>
              <a:rPr lang="en-US" sz="2667" b="1" dirty="0">
                <a:solidFill>
                  <a:srgbClr val="1A1A1A"/>
                </a:solidFill>
                <a:latin typeface="Calibri" pitchFamily="34" charset="0"/>
                <a:ea typeface="Calibri" pitchFamily="34" charset="-122"/>
                <a:cs typeface="Calibri" pitchFamily="34" charset="-120"/>
              </a:rPr>
              <a:t>4</a:t>
            </a:r>
            <a:endParaRPr lang="en-US" sz="2667" dirty="0"/>
          </a:p>
        </p:txBody>
      </p:sp>
      <p:sp>
        <p:nvSpPr>
          <p:cNvPr id="21" name="Text 18"/>
          <p:cNvSpPr/>
          <p:nvPr/>
        </p:nvSpPr>
        <p:spPr>
          <a:xfrm>
            <a:off x="6864096" y="1158240"/>
            <a:ext cx="4901184" cy="1341120"/>
          </a:xfrm>
          <a:prstGeom prst="rect">
            <a:avLst/>
          </a:prstGeom>
          <a:noFill/>
          <a:ln/>
        </p:spPr>
        <p:txBody>
          <a:bodyPr wrap="square" rtlCol="0" anchor="t"/>
          <a:lstStyle/>
          <a:p>
            <a:r>
              <a:rPr lang="en-US" sz="1867" b="1" dirty="0">
                <a:solidFill>
                  <a:srgbClr val="1A1A1A"/>
                </a:solidFill>
                <a:latin typeface="Calibri" pitchFamily="34" charset="0"/>
                <a:ea typeface="Calibri" pitchFamily="34" charset="-122"/>
                <a:cs typeface="Calibri" pitchFamily="34" charset="-120"/>
              </a:rPr>
              <a:t>Low-Barrier &amp; Flexible Service Models</a:t>
            </a:r>
            <a:endParaRPr lang="en-US" sz="1467" dirty="0">
              <a:solidFill>
                <a:srgbClr val="2D2D2D"/>
              </a:solidFill>
              <a:latin typeface="Calibri" pitchFamily="34" charset="0"/>
              <a:ea typeface="Calibri" pitchFamily="34" charset="-122"/>
              <a:cs typeface="Calibri" pitchFamily="34" charset="-120"/>
            </a:endParaRPr>
          </a:p>
          <a:p>
            <a:r>
              <a:rPr lang="en-US" sz="667" dirty="0">
                <a:solidFill>
                  <a:srgbClr val="2D2D2D"/>
                </a:solidFill>
                <a:latin typeface="Calibri" pitchFamily="34" charset="0"/>
                <a:ea typeface="Calibri" pitchFamily="34" charset="-122"/>
                <a:cs typeface="Calibri" pitchFamily="34" charset="-120"/>
              </a:rPr>
              <a:t>    </a:t>
            </a:r>
          </a:p>
          <a:p>
            <a:r>
              <a:rPr lang="en-US" sz="1467" dirty="0">
                <a:solidFill>
                  <a:srgbClr val="2D2D2D"/>
                </a:solidFill>
                <a:latin typeface="Calibri" pitchFamily="34" charset="0"/>
                <a:ea typeface="Calibri" pitchFamily="34" charset="-122"/>
                <a:cs typeface="Calibri" pitchFamily="34" charset="-120"/>
              </a:rPr>
              <a:t>Peer-led recovery activities, harm reduction, flexible scheduling, and virtual access reduced transportation/childcare barriers disproportionately affecting marginalized communities.</a:t>
            </a:r>
            <a:endParaRPr lang="en-US" sz="1867" dirty="0"/>
          </a:p>
        </p:txBody>
      </p:sp>
      <p:sp>
        <p:nvSpPr>
          <p:cNvPr id="22" name="Shape 19"/>
          <p:cNvSpPr/>
          <p:nvPr/>
        </p:nvSpPr>
        <p:spPr>
          <a:xfrm>
            <a:off x="6291072" y="2715544"/>
            <a:ext cx="5608320" cy="1463040"/>
          </a:xfrm>
          <a:prstGeom prst="rect">
            <a:avLst/>
          </a:prstGeom>
          <a:solidFill>
            <a:srgbClr val="EAF1E0"/>
          </a:solidFill>
          <a:ln w="12700">
            <a:solidFill>
              <a:srgbClr val="DDDDDD"/>
            </a:solidFill>
            <a:prstDash val="solid"/>
          </a:ln>
        </p:spPr>
        <p:txBody>
          <a:bodyPr/>
          <a:lstStyle/>
          <a:p>
            <a:endParaRPr lang="en-US" sz="2400"/>
          </a:p>
        </p:txBody>
      </p:sp>
      <p:sp>
        <p:nvSpPr>
          <p:cNvPr id="23" name="Shape 20"/>
          <p:cNvSpPr/>
          <p:nvPr/>
        </p:nvSpPr>
        <p:spPr>
          <a:xfrm>
            <a:off x="6278880" y="2743200"/>
            <a:ext cx="487680" cy="1463040"/>
          </a:xfrm>
          <a:prstGeom prst="rect">
            <a:avLst/>
          </a:prstGeom>
          <a:solidFill>
            <a:srgbClr val="DDDDDD"/>
          </a:solidFill>
          <a:ln/>
        </p:spPr>
        <p:txBody>
          <a:bodyPr/>
          <a:lstStyle/>
          <a:p>
            <a:endParaRPr lang="en-US" sz="2400"/>
          </a:p>
        </p:txBody>
      </p:sp>
      <p:sp>
        <p:nvSpPr>
          <p:cNvPr id="24" name="Text 21"/>
          <p:cNvSpPr/>
          <p:nvPr/>
        </p:nvSpPr>
        <p:spPr>
          <a:xfrm>
            <a:off x="6291072" y="3169920"/>
            <a:ext cx="463296" cy="609600"/>
          </a:xfrm>
          <a:prstGeom prst="rect">
            <a:avLst/>
          </a:prstGeom>
          <a:noFill/>
          <a:ln/>
        </p:spPr>
        <p:txBody>
          <a:bodyPr wrap="square" rtlCol="0" anchor="ctr"/>
          <a:lstStyle/>
          <a:p>
            <a:pPr algn="ctr"/>
            <a:r>
              <a:rPr lang="en-US" sz="2667" b="1" dirty="0">
                <a:solidFill>
                  <a:srgbClr val="1A1A1A"/>
                </a:solidFill>
                <a:latin typeface="Calibri" pitchFamily="34" charset="0"/>
                <a:ea typeface="Calibri" pitchFamily="34" charset="-122"/>
                <a:cs typeface="Calibri" pitchFamily="34" charset="-120"/>
              </a:rPr>
              <a:t>5</a:t>
            </a:r>
            <a:endParaRPr lang="en-US" sz="2667" dirty="0"/>
          </a:p>
        </p:txBody>
      </p:sp>
      <p:sp>
        <p:nvSpPr>
          <p:cNvPr id="25" name="Text 22"/>
          <p:cNvSpPr/>
          <p:nvPr/>
        </p:nvSpPr>
        <p:spPr>
          <a:xfrm>
            <a:off x="6864096" y="2804160"/>
            <a:ext cx="4901184" cy="1341120"/>
          </a:xfrm>
          <a:prstGeom prst="rect">
            <a:avLst/>
          </a:prstGeom>
          <a:noFill/>
          <a:ln/>
        </p:spPr>
        <p:txBody>
          <a:bodyPr wrap="square" rtlCol="0" anchor="t"/>
          <a:lstStyle/>
          <a:p>
            <a:r>
              <a:rPr lang="en-US" sz="1867" b="1" dirty="0">
                <a:solidFill>
                  <a:srgbClr val="1A1A1A"/>
                </a:solidFill>
                <a:latin typeface="Calibri" pitchFamily="34" charset="0"/>
                <a:ea typeface="Calibri" pitchFamily="34" charset="-122"/>
                <a:cs typeface="Calibri" pitchFamily="34" charset="-120"/>
              </a:rPr>
              <a:t>Client Voice &amp; Feedback Integration</a:t>
            </a:r>
            <a:endParaRPr lang="en-US" sz="2400" dirty="0"/>
          </a:p>
          <a:p>
            <a:r>
              <a:rPr lang="en-US" sz="667" dirty="0">
                <a:solidFill>
                  <a:srgbClr val="2D2D2D"/>
                </a:solidFill>
                <a:latin typeface="Calibri" pitchFamily="34" charset="0"/>
                <a:ea typeface="Calibri" pitchFamily="34" charset="-122"/>
                <a:cs typeface="Calibri" pitchFamily="34" charset="-120"/>
              </a:rPr>
              <a:t>   </a:t>
            </a:r>
          </a:p>
          <a:p>
            <a:r>
              <a:rPr lang="en-US" sz="1467" dirty="0">
                <a:solidFill>
                  <a:srgbClr val="2D2D2D"/>
                </a:solidFill>
                <a:latin typeface="Calibri" pitchFamily="34" charset="0"/>
                <a:ea typeface="Calibri" pitchFamily="34" charset="-122"/>
                <a:cs typeface="Calibri" pitchFamily="34" charset="-120"/>
              </a:rPr>
              <a:t>Formalized client feedback through surveys, listening sessions, and advisory input improved engagement durability and created culturally safer environments.</a:t>
            </a:r>
            <a:endParaRPr lang="en-US" sz="1867" dirty="0"/>
          </a:p>
        </p:txBody>
      </p:sp>
      <p:sp>
        <p:nvSpPr>
          <p:cNvPr id="27" name="Shape 20">
            <a:extLst>
              <a:ext uri="{FF2B5EF4-FFF2-40B4-BE49-F238E27FC236}">
                <a16:creationId xmlns:a16="http://schemas.microsoft.com/office/drawing/2014/main" id="{35B53CD6-B76E-3BEC-42A9-714782E040EC}"/>
              </a:ext>
            </a:extLst>
          </p:cNvPr>
          <p:cNvSpPr/>
          <p:nvPr/>
        </p:nvSpPr>
        <p:spPr>
          <a:xfrm>
            <a:off x="6291072" y="4389120"/>
            <a:ext cx="487680" cy="1463040"/>
          </a:xfrm>
          <a:prstGeom prst="rect">
            <a:avLst/>
          </a:prstGeom>
          <a:solidFill>
            <a:srgbClr val="DDDDDD"/>
          </a:solidFill>
          <a:ln/>
        </p:spPr>
        <p:txBody>
          <a:bodyPr/>
          <a:lstStyle/>
          <a:p>
            <a:endParaRPr lang="en-US" sz="2400"/>
          </a:p>
        </p:txBody>
      </p:sp>
      <p:sp>
        <p:nvSpPr>
          <p:cNvPr id="29" name="Text 21">
            <a:extLst>
              <a:ext uri="{FF2B5EF4-FFF2-40B4-BE49-F238E27FC236}">
                <a16:creationId xmlns:a16="http://schemas.microsoft.com/office/drawing/2014/main" id="{F48884A2-7F52-63E1-BE4C-203C69719EB4}"/>
              </a:ext>
            </a:extLst>
          </p:cNvPr>
          <p:cNvSpPr/>
          <p:nvPr/>
        </p:nvSpPr>
        <p:spPr>
          <a:xfrm>
            <a:off x="6303264" y="4727059"/>
            <a:ext cx="463296" cy="609600"/>
          </a:xfrm>
          <a:prstGeom prst="rect">
            <a:avLst/>
          </a:prstGeom>
          <a:noFill/>
          <a:ln/>
        </p:spPr>
        <p:txBody>
          <a:bodyPr wrap="square" rtlCol="0" anchor="ctr"/>
          <a:lstStyle/>
          <a:p>
            <a:pPr algn="ctr"/>
            <a:r>
              <a:rPr lang="en-US" sz="2667" b="1" dirty="0">
                <a:solidFill>
                  <a:srgbClr val="1A1A1A"/>
                </a:solidFill>
                <a:latin typeface="Calibri" pitchFamily="34" charset="0"/>
                <a:cs typeface="Calibri" pitchFamily="34" charset="-120"/>
              </a:rPr>
              <a:t>6</a:t>
            </a:r>
            <a:endParaRPr lang="en-US" sz="2667" dirty="0"/>
          </a:p>
        </p:txBody>
      </p:sp>
      <p:pic>
        <p:nvPicPr>
          <p:cNvPr id="5" name="Picture 4" descr="A close-up of a logo&#10;&#10;Description automatically generated">
            <a:extLst>
              <a:ext uri="{FF2B5EF4-FFF2-40B4-BE49-F238E27FC236}">
                <a16:creationId xmlns:a16="http://schemas.microsoft.com/office/drawing/2014/main" id="{31AE6B62-B3C5-4424-D36A-2A0532AF7C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9301" y="6278880"/>
            <a:ext cx="801676" cy="4919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p:cNvGrpSpPr/>
        <p:nvPr/>
      </p:nvGrpSpPr>
      <p:grpSpPr>
        <a:xfrm>
          <a:off x="0" y="0"/>
          <a:ext cx="0" cy="0"/>
          <a:chOff x="0" y="0"/>
          <a:chExt cx="0" cy="0"/>
        </a:xfrm>
      </p:grpSpPr>
      <p:sp>
        <p:nvSpPr>
          <p:cNvPr id="2" name="Text 0"/>
          <p:cNvSpPr/>
          <p:nvPr/>
        </p:nvSpPr>
        <p:spPr>
          <a:xfrm>
            <a:off x="487680" y="268224"/>
            <a:ext cx="11216640" cy="73152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Peer 360: Recovery on the Rez — Cultural Innovation</a:t>
            </a:r>
            <a:endParaRPr lang="en-US" sz="3200" dirty="0"/>
          </a:p>
        </p:txBody>
      </p:sp>
      <p:sp>
        <p:nvSpPr>
          <p:cNvPr id="3" name="Shape 1"/>
          <p:cNvSpPr/>
          <p:nvPr/>
        </p:nvSpPr>
        <p:spPr>
          <a:xfrm>
            <a:off x="487680" y="1036320"/>
            <a:ext cx="11216640" cy="48768"/>
          </a:xfrm>
          <a:prstGeom prst="rect">
            <a:avLst/>
          </a:prstGeom>
          <a:solidFill>
            <a:schemeClr val="accent6">
              <a:lumMod val="40000"/>
              <a:lumOff val="60000"/>
            </a:schemeClr>
          </a:solidFill>
          <a:ln/>
        </p:spPr>
        <p:txBody>
          <a:bodyPr/>
          <a:lstStyle/>
          <a:p>
            <a:endParaRPr lang="en-US" sz="2400"/>
          </a:p>
        </p:txBody>
      </p:sp>
      <p:pic>
        <p:nvPicPr>
          <p:cNvPr id="6" name="Image 1" descr="/home/claude/images/image8.png"/>
          <p:cNvPicPr>
            <a:picLocks noChangeAspect="1"/>
          </p:cNvPicPr>
          <p:nvPr/>
        </p:nvPicPr>
        <p:blipFill>
          <a:blip r:embed="rId3"/>
          <a:stretch>
            <a:fillRect/>
          </a:stretch>
        </p:blipFill>
        <p:spPr>
          <a:xfrm>
            <a:off x="7315200" y="1491710"/>
            <a:ext cx="4434840" cy="4730496"/>
          </a:xfrm>
          <a:prstGeom prst="rect">
            <a:avLst/>
          </a:prstGeom>
        </p:spPr>
      </p:pic>
      <p:sp>
        <p:nvSpPr>
          <p:cNvPr id="7" name="Text 3"/>
          <p:cNvSpPr/>
          <p:nvPr/>
        </p:nvSpPr>
        <p:spPr>
          <a:xfrm>
            <a:off x="7315200" y="5912667"/>
            <a:ext cx="4572000" cy="243840"/>
          </a:xfrm>
          <a:prstGeom prst="rect">
            <a:avLst/>
          </a:prstGeom>
          <a:noFill/>
          <a:ln/>
        </p:spPr>
        <p:txBody>
          <a:bodyPr wrap="square" rtlCol="0" anchor="ctr"/>
          <a:lstStyle/>
          <a:p>
            <a:pPr algn="ctr"/>
            <a:r>
              <a:rPr lang="en-US" sz="1200" dirty="0">
                <a:solidFill>
                  <a:srgbClr val="888888"/>
                </a:solidFill>
                <a:latin typeface="Calibri" pitchFamily="34" charset="0"/>
                <a:ea typeface="Calibri" pitchFamily="34" charset="-122"/>
                <a:cs typeface="Calibri" pitchFamily="34" charset="-120"/>
              </a:rPr>
              <a:t>Appendix 3: Peer 360 Isabella County</a:t>
            </a:r>
            <a:endParaRPr lang="en-US" sz="1200" dirty="0"/>
          </a:p>
        </p:txBody>
      </p:sp>
      <p:sp>
        <p:nvSpPr>
          <p:cNvPr id="8" name="Text 4"/>
          <p:cNvSpPr/>
          <p:nvPr/>
        </p:nvSpPr>
        <p:spPr>
          <a:xfrm>
            <a:off x="304800" y="1403718"/>
            <a:ext cx="6720840" cy="4621344"/>
          </a:xfrm>
          <a:prstGeom prst="rect">
            <a:avLst/>
          </a:prstGeom>
          <a:noFill/>
          <a:ln/>
        </p:spPr>
        <p:txBody>
          <a:bodyPr wrap="square" rtlCol="0" anchor="t"/>
          <a:lstStyle/>
          <a:p>
            <a:pPr>
              <a:spcAft>
                <a:spcPts val="267"/>
              </a:spcAft>
            </a:pPr>
            <a:endParaRPr lang="en-US" sz="700" b="1" dirty="0">
              <a:latin typeface="Calibri" pitchFamily="34" charset="0"/>
              <a:ea typeface="Calibri" pitchFamily="34" charset="-122"/>
              <a:cs typeface="Calibri" pitchFamily="34" charset="-120"/>
            </a:endParaRPr>
          </a:p>
          <a:p>
            <a:pPr>
              <a:spcAft>
                <a:spcPts val="267"/>
              </a:spcAft>
            </a:pPr>
            <a:r>
              <a:rPr lang="en-US" sz="2000" b="1" dirty="0">
                <a:latin typeface="Calibri" pitchFamily="34" charset="0"/>
                <a:ea typeface="Calibri" pitchFamily="34" charset="-122"/>
                <a:cs typeface="Calibri" pitchFamily="34" charset="-120"/>
              </a:rPr>
              <a:t>Recovery on the Rez &amp; Fireside on the Rez 
</a:t>
            </a:r>
            <a:r>
              <a:rPr lang="en-US" sz="600" b="1" dirty="0">
                <a:latin typeface="Calibri" pitchFamily="34" charset="0"/>
                <a:ea typeface="Calibri" pitchFamily="34" charset="-122"/>
                <a:cs typeface="Calibri" pitchFamily="34" charset="-120"/>
              </a:rPr>
              <a:t>   </a:t>
            </a:r>
            <a:endParaRPr lang="en-US" sz="600" dirty="0"/>
          </a:p>
          <a:p>
            <a:pPr>
              <a:spcAft>
                <a:spcPts val="1067"/>
              </a:spcAft>
            </a:pPr>
            <a:r>
              <a:rPr lang="en-US" sz="1600" dirty="0">
                <a:latin typeface="Calibri" pitchFamily="34" charset="0"/>
                <a:ea typeface="Calibri" pitchFamily="34" charset="-122"/>
                <a:cs typeface="Calibri" pitchFamily="34" charset="-120"/>
              </a:rPr>
              <a:t>Peer 360's culturally rooted recovery groups in Isabella County are held in a traditional lodge and led by Peer Recovery Coaches versed in Saginaw-Chippewa traditions, incorporating the 7 Grandfather Teachings and the Red Road to Wellbriety.</a:t>
            </a:r>
            <a:endParaRPr lang="en-US" sz="1867" dirty="0"/>
          </a:p>
          <a:p>
            <a:pPr>
              <a:spcAft>
                <a:spcPts val="267"/>
              </a:spcAft>
            </a:pPr>
            <a:r>
              <a:rPr lang="en-US" sz="2000" b="1" dirty="0">
                <a:latin typeface="Calibri" pitchFamily="34" charset="0"/>
                <a:ea typeface="Calibri" pitchFamily="34" charset="-122"/>
                <a:cs typeface="Calibri" pitchFamily="34" charset="-120"/>
              </a:rPr>
              <a:t>SCIT Pow-Wow Integration
</a:t>
            </a:r>
            <a:r>
              <a:rPr lang="en-US" sz="300" b="1" dirty="0">
                <a:latin typeface="Calibri" pitchFamily="34" charset="0"/>
                <a:ea typeface="Calibri" pitchFamily="34" charset="-122"/>
                <a:cs typeface="Calibri" pitchFamily="34" charset="-120"/>
              </a:rPr>
              <a:t>     </a:t>
            </a:r>
            <a:endParaRPr lang="en-US" sz="300" dirty="0"/>
          </a:p>
          <a:p>
            <a:pPr>
              <a:spcAft>
                <a:spcPts val="1067"/>
              </a:spcAft>
            </a:pPr>
            <a:r>
              <a:rPr lang="en-US" sz="1600" dirty="0">
                <a:latin typeface="Calibri" pitchFamily="34" charset="0"/>
                <a:ea typeface="Calibri" pitchFamily="34" charset="-122"/>
                <a:cs typeface="Calibri" pitchFamily="34" charset="-120"/>
              </a:rPr>
              <a:t>Since 2021, Peer 360 has established a 'recovery safe space' campsite at the annual Saginaw Chippewa Indian Tribe Pow-Wow — the first of its kind — creating a trusted presence in a major cultural gathering.</a:t>
            </a:r>
            <a:endParaRPr lang="en-US" sz="1867" dirty="0"/>
          </a:p>
          <a:p>
            <a:pPr>
              <a:spcAft>
                <a:spcPts val="267"/>
              </a:spcAft>
            </a:pPr>
            <a:r>
              <a:rPr lang="en-US" sz="2000" b="1" dirty="0">
                <a:latin typeface="Calibri" pitchFamily="34" charset="0"/>
                <a:ea typeface="Calibri" pitchFamily="34" charset="-122"/>
                <a:cs typeface="Calibri" pitchFamily="34" charset="-120"/>
              </a:rPr>
              <a:t>LGBTQ+ Outreach</a:t>
            </a:r>
            <a:r>
              <a:rPr lang="en-US" sz="1867" b="1" dirty="0">
                <a:latin typeface="Calibri" pitchFamily="34" charset="0"/>
                <a:ea typeface="Calibri" pitchFamily="34" charset="-122"/>
                <a:cs typeface="Calibri" pitchFamily="34" charset="-120"/>
              </a:rPr>
              <a:t>
</a:t>
            </a:r>
            <a:r>
              <a:rPr lang="en-US" sz="100" b="1" dirty="0">
                <a:latin typeface="Calibri" pitchFamily="34" charset="0"/>
                <a:ea typeface="Calibri" pitchFamily="34" charset="-122"/>
                <a:cs typeface="Calibri" pitchFamily="34" charset="-120"/>
              </a:rPr>
              <a:t>        </a:t>
            </a:r>
            <a:endParaRPr lang="en-US" sz="200" b="1" dirty="0"/>
          </a:p>
          <a:p>
            <a:pPr>
              <a:spcAft>
                <a:spcPts val="267"/>
              </a:spcAft>
            </a:pPr>
            <a:r>
              <a:rPr lang="en-US" sz="1600" dirty="0">
                <a:latin typeface="Calibri" pitchFamily="34" charset="0"/>
                <a:ea typeface="Calibri" pitchFamily="34" charset="-122"/>
                <a:cs typeface="Calibri" pitchFamily="34" charset="-120"/>
              </a:rPr>
              <a:t>Peer 360 launched a multi-county virtual LGBTQ+ recovery group in partnership with Great Lakes Bay Pride (FY24/FY25), extending recovery supports to another historically underserved population.</a:t>
            </a:r>
            <a:endParaRPr lang="en-US" sz="1867" dirty="0"/>
          </a:p>
        </p:txBody>
      </p:sp>
      <p:pic>
        <p:nvPicPr>
          <p:cNvPr id="5" name="Picture 4" descr="A close-up of a logo&#10;&#10;Description automatically generated">
            <a:extLst>
              <a:ext uri="{FF2B5EF4-FFF2-40B4-BE49-F238E27FC236}">
                <a16:creationId xmlns:a16="http://schemas.microsoft.com/office/drawing/2014/main" id="{F8329BE6-B4BF-5125-A693-95D505DDC6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9300" y="6222206"/>
            <a:ext cx="1034041" cy="5486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505B"/>
        </a:solidFill>
        <a:effectLst/>
      </p:bgPr>
    </p:bg>
    <p:spTree>
      <p:nvGrpSpPr>
        <p:cNvPr id="1" name="">
          <a:extLst>
            <a:ext uri="{FF2B5EF4-FFF2-40B4-BE49-F238E27FC236}">
              <a16:creationId xmlns:a16="http://schemas.microsoft.com/office/drawing/2014/main" id="{F3203A8D-2A7D-A67C-DF5D-C56D63E689D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B5C36A5-7C5C-8181-F812-340D47A1BAA7}"/>
              </a:ext>
            </a:extLst>
          </p:cNvPr>
          <p:cNvSpPr/>
          <p:nvPr/>
        </p:nvSpPr>
        <p:spPr>
          <a:xfrm>
            <a:off x="487680" y="268224"/>
            <a:ext cx="11216640" cy="73152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Next Steps:</a:t>
            </a:r>
            <a:endParaRPr lang="en-US" sz="3200" dirty="0"/>
          </a:p>
        </p:txBody>
      </p:sp>
      <p:sp>
        <p:nvSpPr>
          <p:cNvPr id="3" name="Shape 1">
            <a:extLst>
              <a:ext uri="{FF2B5EF4-FFF2-40B4-BE49-F238E27FC236}">
                <a16:creationId xmlns:a16="http://schemas.microsoft.com/office/drawing/2014/main" id="{16F6FD2B-937F-DAAD-B1F6-BEE18E0ECA15}"/>
              </a:ext>
            </a:extLst>
          </p:cNvPr>
          <p:cNvSpPr/>
          <p:nvPr/>
        </p:nvSpPr>
        <p:spPr>
          <a:xfrm>
            <a:off x="487680" y="1036320"/>
            <a:ext cx="11216640" cy="48768"/>
          </a:xfrm>
          <a:prstGeom prst="rect">
            <a:avLst/>
          </a:prstGeom>
          <a:solidFill>
            <a:schemeClr val="accent6">
              <a:lumMod val="40000"/>
              <a:lumOff val="60000"/>
            </a:schemeClr>
          </a:solidFill>
          <a:ln/>
        </p:spPr>
        <p:txBody>
          <a:bodyPr/>
          <a:lstStyle/>
          <a:p>
            <a:endParaRPr lang="en-US" sz="2400"/>
          </a:p>
        </p:txBody>
      </p:sp>
      <p:sp>
        <p:nvSpPr>
          <p:cNvPr id="8" name="Shape 1">
            <a:extLst>
              <a:ext uri="{FF2B5EF4-FFF2-40B4-BE49-F238E27FC236}">
                <a16:creationId xmlns:a16="http://schemas.microsoft.com/office/drawing/2014/main" id="{F28A9493-BCB6-C15B-F21F-B4FF21AFB583}"/>
              </a:ext>
            </a:extLst>
          </p:cNvPr>
          <p:cNvSpPr/>
          <p:nvPr/>
        </p:nvSpPr>
        <p:spPr>
          <a:xfrm>
            <a:off x="487680" y="987552"/>
            <a:ext cx="11216640" cy="48768"/>
          </a:xfrm>
          <a:prstGeom prst="rect">
            <a:avLst/>
          </a:prstGeom>
          <a:solidFill>
            <a:schemeClr val="accent6">
              <a:lumMod val="40000"/>
              <a:lumOff val="60000"/>
            </a:schemeClr>
          </a:solidFill>
          <a:ln/>
        </p:spPr>
        <p:txBody>
          <a:bodyPr/>
          <a:lstStyle/>
          <a:p>
            <a:endParaRPr lang="en-US" sz="2400"/>
          </a:p>
        </p:txBody>
      </p:sp>
      <p:sp>
        <p:nvSpPr>
          <p:cNvPr id="9" name="TextBox 8">
            <a:extLst>
              <a:ext uri="{FF2B5EF4-FFF2-40B4-BE49-F238E27FC236}">
                <a16:creationId xmlns:a16="http://schemas.microsoft.com/office/drawing/2014/main" id="{19E6C301-1C8B-A488-4F99-4156B09C90CD}"/>
              </a:ext>
            </a:extLst>
          </p:cNvPr>
          <p:cNvSpPr txBox="1"/>
          <p:nvPr/>
        </p:nvSpPr>
        <p:spPr>
          <a:xfrm>
            <a:off x="705852" y="1602869"/>
            <a:ext cx="8444565" cy="461665"/>
          </a:xfrm>
          <a:prstGeom prst="rect">
            <a:avLst/>
          </a:prstGeom>
          <a:noFill/>
        </p:spPr>
        <p:txBody>
          <a:bodyPr wrap="square" rtlCol="0">
            <a:spAutoFit/>
          </a:bodyPr>
          <a:lstStyle/>
          <a:p>
            <a:pPr marL="380990" indent="-380990">
              <a:buFont typeface="Arial" panose="020B0604020202020204" pitchFamily="34" charset="0"/>
              <a:buChar char="•"/>
            </a:pPr>
            <a:r>
              <a:rPr lang="en-US" sz="2400" dirty="0"/>
              <a:t>Review LC Report </a:t>
            </a:r>
            <a:r>
              <a:rPr lang="en-US" sz="1867" dirty="0">
                <a:solidFill>
                  <a:srgbClr val="FFFF00"/>
                </a:solidFill>
              </a:rPr>
              <a:t>- MSHN will send</a:t>
            </a:r>
            <a:endParaRPr lang="en-US" sz="2400" dirty="0">
              <a:solidFill>
                <a:srgbClr val="FFFF00"/>
              </a:solidFill>
            </a:endParaRPr>
          </a:p>
        </p:txBody>
      </p:sp>
      <p:sp>
        <p:nvSpPr>
          <p:cNvPr id="10" name="TextBox 9">
            <a:extLst>
              <a:ext uri="{FF2B5EF4-FFF2-40B4-BE49-F238E27FC236}">
                <a16:creationId xmlns:a16="http://schemas.microsoft.com/office/drawing/2014/main" id="{71C0C0E6-42CB-22D7-155B-F5CFA85067B9}"/>
              </a:ext>
            </a:extLst>
          </p:cNvPr>
          <p:cNvSpPr txBox="1"/>
          <p:nvPr/>
        </p:nvSpPr>
        <p:spPr>
          <a:xfrm>
            <a:off x="705852" y="2180655"/>
            <a:ext cx="6966173" cy="461665"/>
          </a:xfrm>
          <a:prstGeom prst="rect">
            <a:avLst/>
          </a:prstGeom>
          <a:noFill/>
        </p:spPr>
        <p:txBody>
          <a:bodyPr wrap="square" rtlCol="0">
            <a:spAutoFit/>
          </a:bodyPr>
          <a:lstStyle/>
          <a:p>
            <a:pPr marL="380990" indent="-380990">
              <a:buFont typeface="Arial" panose="020B0604020202020204" pitchFamily="34" charset="0"/>
              <a:buChar char="•"/>
            </a:pPr>
            <a:r>
              <a:rPr lang="en-US" sz="2400" dirty="0"/>
              <a:t>Review Implementation Guide </a:t>
            </a:r>
            <a:r>
              <a:rPr lang="en-US" sz="1867" dirty="0">
                <a:solidFill>
                  <a:srgbClr val="FFFF00"/>
                </a:solidFill>
              </a:rPr>
              <a:t>- MSHN will send</a:t>
            </a:r>
            <a:endParaRPr lang="en-US" sz="2400" dirty="0">
              <a:solidFill>
                <a:srgbClr val="FFFF00"/>
              </a:solidFill>
            </a:endParaRPr>
          </a:p>
        </p:txBody>
      </p:sp>
      <p:sp>
        <p:nvSpPr>
          <p:cNvPr id="12" name="TextBox 11">
            <a:extLst>
              <a:ext uri="{FF2B5EF4-FFF2-40B4-BE49-F238E27FC236}">
                <a16:creationId xmlns:a16="http://schemas.microsoft.com/office/drawing/2014/main" id="{E3BA8FCE-D2B7-0095-E070-36102E9787CD}"/>
              </a:ext>
            </a:extLst>
          </p:cNvPr>
          <p:cNvSpPr txBox="1"/>
          <p:nvPr/>
        </p:nvSpPr>
        <p:spPr>
          <a:xfrm>
            <a:off x="705854" y="2746065"/>
            <a:ext cx="6966173" cy="830997"/>
          </a:xfrm>
          <a:prstGeom prst="rect">
            <a:avLst/>
          </a:prstGeom>
          <a:noFill/>
        </p:spPr>
        <p:txBody>
          <a:bodyPr wrap="square" rtlCol="0">
            <a:spAutoFit/>
          </a:bodyPr>
          <a:lstStyle/>
          <a:p>
            <a:pPr marL="380990" indent="-380990">
              <a:buFont typeface="Arial" panose="020B0604020202020204" pitchFamily="34" charset="0"/>
              <a:buChar char="•"/>
            </a:pPr>
            <a:r>
              <a:rPr lang="en-US" sz="2400" dirty="0"/>
              <a:t>Seek Leadership’s Endorsement of equity-focused work</a:t>
            </a:r>
          </a:p>
        </p:txBody>
      </p:sp>
      <p:sp>
        <p:nvSpPr>
          <p:cNvPr id="13" name="TextBox 12">
            <a:extLst>
              <a:ext uri="{FF2B5EF4-FFF2-40B4-BE49-F238E27FC236}">
                <a16:creationId xmlns:a16="http://schemas.microsoft.com/office/drawing/2014/main" id="{A8B1487D-FA59-DF17-1BCE-4AB93EB0AC0F}"/>
              </a:ext>
            </a:extLst>
          </p:cNvPr>
          <p:cNvSpPr txBox="1"/>
          <p:nvPr/>
        </p:nvSpPr>
        <p:spPr>
          <a:xfrm>
            <a:off x="705852" y="3670923"/>
            <a:ext cx="8444565" cy="461665"/>
          </a:xfrm>
          <a:prstGeom prst="rect">
            <a:avLst/>
          </a:prstGeom>
          <a:noFill/>
        </p:spPr>
        <p:txBody>
          <a:bodyPr wrap="square" rtlCol="0">
            <a:spAutoFit/>
          </a:bodyPr>
          <a:lstStyle/>
          <a:p>
            <a:pPr marL="380990" indent="-380990">
              <a:buFont typeface="Arial" panose="020B0604020202020204" pitchFamily="34" charset="0"/>
              <a:buChar char="•"/>
            </a:pPr>
            <a:r>
              <a:rPr lang="en-US" sz="2400" dirty="0"/>
              <a:t>Identify agency “Champion” &amp; Action Team</a:t>
            </a:r>
          </a:p>
        </p:txBody>
      </p:sp>
      <p:sp>
        <p:nvSpPr>
          <p:cNvPr id="14" name="TextBox 13">
            <a:extLst>
              <a:ext uri="{FF2B5EF4-FFF2-40B4-BE49-F238E27FC236}">
                <a16:creationId xmlns:a16="http://schemas.microsoft.com/office/drawing/2014/main" id="{F77BE2D7-0E04-8B08-EDAD-9A17027FC748}"/>
              </a:ext>
            </a:extLst>
          </p:cNvPr>
          <p:cNvSpPr txBox="1"/>
          <p:nvPr/>
        </p:nvSpPr>
        <p:spPr>
          <a:xfrm>
            <a:off x="705852" y="4271211"/>
            <a:ext cx="6801853" cy="830997"/>
          </a:xfrm>
          <a:prstGeom prst="rect">
            <a:avLst/>
          </a:prstGeom>
          <a:noFill/>
        </p:spPr>
        <p:txBody>
          <a:bodyPr wrap="square" rtlCol="0">
            <a:spAutoFit/>
          </a:bodyPr>
          <a:lstStyle/>
          <a:p>
            <a:pPr marL="380990" indent="-380990">
              <a:buFont typeface="Arial" panose="020B0604020202020204" pitchFamily="34" charset="0"/>
              <a:buChar char="•"/>
            </a:pPr>
            <a:r>
              <a:rPr lang="en-US" sz="2400" dirty="0"/>
              <a:t>MSHN will schedule a meeting w. CEO/ED &amp; identified champion(s) </a:t>
            </a:r>
            <a:r>
              <a:rPr lang="en-US" sz="1867" dirty="0">
                <a:solidFill>
                  <a:srgbClr val="FFFF00"/>
                </a:solidFill>
              </a:rPr>
              <a:t>– MSHN will reach out</a:t>
            </a:r>
            <a:endParaRPr lang="en-US" sz="2400" dirty="0">
              <a:solidFill>
                <a:srgbClr val="FFFF00"/>
              </a:solidFill>
            </a:endParaRPr>
          </a:p>
        </p:txBody>
      </p:sp>
      <p:sp>
        <p:nvSpPr>
          <p:cNvPr id="15" name="TextBox 14">
            <a:extLst>
              <a:ext uri="{FF2B5EF4-FFF2-40B4-BE49-F238E27FC236}">
                <a16:creationId xmlns:a16="http://schemas.microsoft.com/office/drawing/2014/main" id="{E0A0730C-5581-F7E1-0F5E-4F26DB76BCDF}"/>
              </a:ext>
            </a:extLst>
          </p:cNvPr>
          <p:cNvSpPr txBox="1"/>
          <p:nvPr/>
        </p:nvSpPr>
        <p:spPr>
          <a:xfrm>
            <a:off x="705854" y="5196070"/>
            <a:ext cx="6801853" cy="830997"/>
          </a:xfrm>
          <a:prstGeom prst="rect">
            <a:avLst/>
          </a:prstGeom>
          <a:noFill/>
        </p:spPr>
        <p:txBody>
          <a:bodyPr wrap="square" rtlCol="0">
            <a:spAutoFit/>
          </a:bodyPr>
          <a:lstStyle/>
          <a:p>
            <a:pPr marL="380990" indent="-380990">
              <a:buFont typeface="Arial" panose="020B0604020202020204" pitchFamily="34" charset="0"/>
              <a:buChar char="•"/>
            </a:pPr>
            <a:r>
              <a:rPr lang="en-US" sz="2400" dirty="0"/>
              <a:t>Together, we can explore community needs &amp; agency needs for moving forward</a:t>
            </a:r>
          </a:p>
        </p:txBody>
      </p:sp>
      <p:pic>
        <p:nvPicPr>
          <p:cNvPr id="16" name="Picture 15">
            <a:extLst>
              <a:ext uri="{FF2B5EF4-FFF2-40B4-BE49-F238E27FC236}">
                <a16:creationId xmlns:a16="http://schemas.microsoft.com/office/drawing/2014/main" id="{4B0FF487-D5FB-1E38-5CFA-0704CA8692AF}"/>
              </a:ext>
            </a:extLst>
          </p:cNvPr>
          <p:cNvPicPr>
            <a:picLocks noChangeAspect="1"/>
          </p:cNvPicPr>
          <p:nvPr/>
        </p:nvPicPr>
        <p:blipFill>
          <a:blip r:embed="rId3"/>
          <a:stretch>
            <a:fillRect/>
          </a:stretch>
        </p:blipFill>
        <p:spPr>
          <a:xfrm>
            <a:off x="7890197" y="1989573"/>
            <a:ext cx="3814123" cy="3893419"/>
          </a:xfrm>
          <a:prstGeom prst="rect">
            <a:avLst/>
          </a:prstGeom>
        </p:spPr>
      </p:pic>
      <p:pic>
        <p:nvPicPr>
          <p:cNvPr id="5" name="Picture 4" descr="A close-up of a logo&#10;&#10;Description automatically generated">
            <a:extLst>
              <a:ext uri="{FF2B5EF4-FFF2-40B4-BE49-F238E27FC236}">
                <a16:creationId xmlns:a16="http://schemas.microsoft.com/office/drawing/2014/main" id="{C0C26386-0C22-07B7-D27C-06FDE288F82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9300" y="6309180"/>
            <a:ext cx="800959" cy="461665"/>
          </a:xfrm>
          <a:prstGeom prst="rect">
            <a:avLst/>
          </a:prstGeom>
          <a:noFill/>
        </p:spPr>
      </p:pic>
    </p:spTree>
    <p:extLst>
      <p:ext uri="{BB962C8B-B14F-4D97-AF65-F5344CB8AC3E}">
        <p14:creationId xmlns:p14="http://schemas.microsoft.com/office/powerpoint/2010/main" val="396990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54E76-DB66-6286-4587-3D51F5920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2BE70-06D9-E630-DF32-827139E334AE}"/>
              </a:ext>
            </a:extLst>
          </p:cNvPr>
          <p:cNvSpPr>
            <a:spLocks noGrp="1"/>
          </p:cNvSpPr>
          <p:nvPr>
            <p:ph type="ctrTitle"/>
          </p:nvPr>
        </p:nvSpPr>
        <p:spPr>
          <a:xfrm>
            <a:off x="1544697" y="2282238"/>
            <a:ext cx="7766936" cy="1646302"/>
          </a:xfrm>
          <a:solidFill>
            <a:srgbClr val="2B3B43"/>
          </a:solidFill>
        </p:spPr>
        <p:txBody>
          <a:bodyPr/>
          <a:lstStyle/>
          <a:p>
            <a:pPr algn="ctr"/>
            <a:r>
              <a:rPr lang="en-US" dirty="0">
                <a:solidFill>
                  <a:srgbClr val="FFC000"/>
                </a:solidFill>
              </a:rPr>
              <a:t>Questions?</a:t>
            </a:r>
          </a:p>
        </p:txBody>
      </p:sp>
      <p:pic>
        <p:nvPicPr>
          <p:cNvPr id="6" name="Picture 5" descr="A close-up of a logo&#10;&#10;Description automatically generated">
            <a:extLst>
              <a:ext uri="{FF2B5EF4-FFF2-40B4-BE49-F238E27FC236}">
                <a16:creationId xmlns:a16="http://schemas.microsoft.com/office/drawing/2014/main" id="{548D9DFD-D5D9-D321-E0B7-6DAB1AD82A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173497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5431-C5D1-6264-7D80-F6B643E803DD}"/>
              </a:ext>
            </a:extLst>
          </p:cNvPr>
          <p:cNvSpPr>
            <a:spLocks noGrp="1"/>
          </p:cNvSpPr>
          <p:nvPr>
            <p:ph type="title"/>
          </p:nvPr>
        </p:nvSpPr>
        <p:spPr>
          <a:xfrm>
            <a:off x="677335" y="1470152"/>
            <a:ext cx="9151705" cy="1826581"/>
          </a:xfrm>
        </p:spPr>
        <p:txBody>
          <a:bodyPr>
            <a:normAutofit/>
          </a:bodyPr>
          <a:lstStyle/>
          <a:p>
            <a:pPr algn="ctr"/>
            <a:r>
              <a:rPr lang="en-US" sz="5400" dirty="0">
                <a:solidFill>
                  <a:srgbClr val="00B0F0"/>
                </a:solidFill>
              </a:rPr>
              <a:t>Treatment Breakout</a:t>
            </a:r>
          </a:p>
        </p:txBody>
      </p:sp>
      <p:pic>
        <p:nvPicPr>
          <p:cNvPr id="5" name="Picture 4" descr="A close-up of a logo&#10;&#10;Description automatically generated">
            <a:extLst>
              <a:ext uri="{FF2B5EF4-FFF2-40B4-BE49-F238E27FC236}">
                <a16:creationId xmlns:a16="http://schemas.microsoft.com/office/drawing/2014/main" id="{B86CB5B7-8F19-9312-41E2-B0B3BAF4D0AB}"/>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245056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a:xfrm>
            <a:off x="627612" y="71569"/>
            <a:ext cx="8848337" cy="1569628"/>
          </a:xfrm>
        </p:spPr>
        <p:txBody>
          <a:bodyPr>
            <a:normAutofit fontScale="90000"/>
          </a:bodyPr>
          <a:lstStyle/>
          <a:p>
            <a:pPr algn="ctr"/>
            <a:br>
              <a:rPr lang="en-US" dirty="0"/>
            </a:br>
            <a:r>
              <a:rPr lang="en-US" sz="4000" dirty="0"/>
              <a:t>Plenary Agenda</a:t>
            </a:r>
            <a:br>
              <a:rPr lang="en-US" dirty="0"/>
            </a:br>
            <a:br>
              <a:rPr lang="en-US" dirty="0"/>
            </a:br>
            <a:endParaRPr lang="en-US" dirty="0"/>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858837" y="1706718"/>
            <a:ext cx="9089222" cy="4747197"/>
          </a:xfrm>
        </p:spPr>
        <p:txBody>
          <a:bodyPr vert="horz" lIns="91440" tIns="45720" rIns="91440" bIns="45720" rtlCol="0" anchor="t">
            <a:normAutofit/>
          </a:bodyPr>
          <a:lstStyle/>
          <a:p>
            <a:pPr marL="685800">
              <a:spcBef>
                <a:spcPts val="0"/>
              </a:spcBef>
            </a:pPr>
            <a:r>
              <a:rPr lang="en-US" sz="2800" dirty="0">
                <a:solidFill>
                  <a:schemeClr val="tx1"/>
                </a:solidFill>
                <a:ea typeface="+mn-lt"/>
                <a:cs typeface="+mn-lt"/>
              </a:rPr>
              <a:t>Welcome &amp; Regional Update</a:t>
            </a:r>
            <a:endParaRPr lang="en-US" sz="2800" dirty="0">
              <a:solidFill>
                <a:schemeClr val="tx1"/>
              </a:solidFill>
            </a:endParaRPr>
          </a:p>
          <a:p>
            <a:pPr indent="0">
              <a:spcBef>
                <a:spcPts val="0"/>
              </a:spcBef>
              <a:buNone/>
            </a:pPr>
            <a:endParaRPr lang="en-US" sz="2800" dirty="0">
              <a:solidFill>
                <a:schemeClr val="tx1"/>
              </a:solidFill>
              <a:ea typeface="+mn-lt"/>
              <a:cs typeface="+mn-lt"/>
            </a:endParaRPr>
          </a:p>
          <a:p>
            <a:pPr marL="685800">
              <a:spcBef>
                <a:spcPts val="0"/>
              </a:spcBef>
            </a:pPr>
            <a:r>
              <a:rPr lang="en-US" sz="2800" dirty="0">
                <a:solidFill>
                  <a:schemeClr val="tx1"/>
                </a:solidFill>
                <a:ea typeface="+mn-lt"/>
                <a:cs typeface="+mn-lt"/>
              </a:rPr>
              <a:t>FY26 SOR and OSF Mid-Year Updates</a:t>
            </a:r>
          </a:p>
          <a:p>
            <a:pPr marL="685800">
              <a:spcBef>
                <a:spcPts val="0"/>
              </a:spcBef>
            </a:pPr>
            <a:endParaRPr lang="en-US" sz="2800" dirty="0">
              <a:solidFill>
                <a:schemeClr val="tx1"/>
              </a:solidFill>
              <a:ea typeface="+mn-lt"/>
              <a:cs typeface="+mn-lt"/>
            </a:endParaRPr>
          </a:p>
          <a:p>
            <a:pPr marL="685800">
              <a:spcBef>
                <a:spcPts val="0"/>
              </a:spcBef>
            </a:pPr>
            <a:r>
              <a:rPr lang="en-US" sz="2800" dirty="0">
                <a:solidFill>
                  <a:schemeClr val="tx1"/>
                </a:solidFill>
                <a:latin typeface="Trebuchet MS"/>
                <a:ea typeface="Calibri"/>
                <a:cs typeface="Calibri"/>
              </a:rPr>
              <a:t>Results from the </a:t>
            </a:r>
            <a:r>
              <a:rPr lang="en-US" sz="2800" i="1" dirty="0">
                <a:solidFill>
                  <a:schemeClr val="tx1"/>
                </a:solidFill>
                <a:latin typeface="Trebuchet MS"/>
                <a:ea typeface="Calibri"/>
                <a:cs typeface="Calibri"/>
              </a:rPr>
              <a:t>Equity Upstream</a:t>
            </a:r>
            <a:r>
              <a:rPr lang="en-US" sz="2800" dirty="0">
                <a:solidFill>
                  <a:schemeClr val="tx1"/>
                </a:solidFill>
                <a:latin typeface="Trebuchet MS"/>
                <a:ea typeface="Calibri"/>
                <a:cs typeface="Calibri"/>
              </a:rPr>
              <a:t> Learning Collaborative &amp; Regional Recommendations</a:t>
            </a:r>
          </a:p>
          <a:p>
            <a:pPr indent="0">
              <a:spcBef>
                <a:spcPts val="0"/>
              </a:spcBef>
              <a:buNone/>
            </a:pPr>
            <a:endParaRPr lang="en-US" sz="2400" dirty="0">
              <a:solidFill>
                <a:schemeClr val="tx1"/>
              </a:solidFill>
              <a:ea typeface="Calibri"/>
              <a:cs typeface="Calibri"/>
            </a:endParaRPr>
          </a:p>
          <a:p>
            <a:pPr indent="0">
              <a:spcBef>
                <a:spcPts val="0"/>
              </a:spcBef>
              <a:buNone/>
            </a:pPr>
            <a:endParaRPr lang="en-US" sz="2400" dirty="0">
              <a:solidFill>
                <a:schemeClr val="tx1"/>
              </a:solidFill>
              <a:ea typeface="Calibri"/>
              <a:cs typeface="Calibri"/>
            </a:endParaRPr>
          </a:p>
          <a:p>
            <a:pPr marL="685800">
              <a:spcBef>
                <a:spcPts val="0"/>
              </a:spcBef>
            </a:pPr>
            <a:endParaRPr lang="en-US" sz="2600" dirty="0">
              <a:solidFill>
                <a:srgbClr val="FFFFFF"/>
              </a:solidFill>
              <a:ea typeface="+mn-lt"/>
              <a:cs typeface="+mn-lt"/>
            </a:endParaRPr>
          </a:p>
          <a:p>
            <a:pPr marL="685800">
              <a:spcBef>
                <a:spcPts val="0"/>
              </a:spcBef>
            </a:pPr>
            <a:endParaRPr lang="en-US" sz="2800" dirty="0">
              <a:solidFill>
                <a:srgbClr val="FFFFFF"/>
              </a:solidFill>
              <a:ea typeface="+mn-lt"/>
              <a:cs typeface="+mn-lt"/>
            </a:endParaRPr>
          </a:p>
          <a:p>
            <a:pPr marL="800100" indent="-457200">
              <a:spcBef>
                <a:spcPts val="0"/>
              </a:spcBef>
            </a:pPr>
            <a:endParaRPr lang="en-US" sz="2000" dirty="0">
              <a:solidFill>
                <a:srgbClr val="FFFFFF"/>
              </a:solidFill>
              <a:ea typeface="+mn-lt"/>
              <a:cs typeface="+mn-lt"/>
            </a:endParaRPr>
          </a:p>
          <a:p>
            <a:pPr marL="800100" indent="-457200">
              <a:spcBef>
                <a:spcPts val="0"/>
              </a:spcBef>
            </a:pPr>
            <a:endParaRPr lang="en-US" sz="2000" dirty="0">
              <a:solidFill>
                <a:srgbClr val="FFFFFF"/>
              </a:solidFill>
              <a:ea typeface="+mn-lt"/>
              <a:cs typeface="+mn-lt"/>
            </a:endParaRPr>
          </a:p>
          <a:p>
            <a:pPr indent="0">
              <a:spcBef>
                <a:spcPts val="0"/>
              </a:spcBef>
              <a:buNone/>
            </a:pPr>
            <a:endParaRPr lang="en-US" sz="2000" dirty="0">
              <a:solidFill>
                <a:srgbClr val="FFC000"/>
              </a:solidFill>
              <a:ea typeface="+mn-lt"/>
              <a:cs typeface="+mn-lt"/>
            </a:endParaRPr>
          </a:p>
          <a:p>
            <a:pPr indent="0">
              <a:spcBef>
                <a:spcPts val="0"/>
              </a:spcBef>
              <a:buNone/>
            </a:pPr>
            <a:endParaRPr lang="en-US" sz="2000" dirty="0">
              <a:solidFill>
                <a:srgbClr val="FFFFFF"/>
              </a:solidFill>
              <a:ea typeface="+mn-lt"/>
              <a:cs typeface="+mn-lt"/>
            </a:endParaRPr>
          </a:p>
          <a:p>
            <a:pPr indent="0">
              <a:spcBef>
                <a:spcPts val="0"/>
              </a:spcBef>
              <a:buNone/>
            </a:pPr>
            <a:endParaRPr lang="en-US" sz="2000" dirty="0">
              <a:solidFill>
                <a:srgbClr val="FFC000"/>
              </a:solidFill>
              <a:ea typeface="+mn-lt"/>
              <a:cs typeface="+mn-lt"/>
            </a:endParaRPr>
          </a:p>
          <a:p>
            <a:pPr indent="0">
              <a:spcBef>
                <a:spcPts val="0"/>
              </a:spcBef>
              <a:buNone/>
            </a:pPr>
            <a:endParaRPr lang="en-US" dirty="0">
              <a:ea typeface="+mn-lt"/>
              <a:cs typeface="+mn-lt"/>
            </a:endParaRPr>
          </a:p>
          <a:p>
            <a:pPr indent="0">
              <a:spcBef>
                <a:spcPts val="0"/>
              </a:spcBef>
              <a:buNone/>
            </a:pPr>
            <a:endParaRPr lang="en-US" sz="2400" dirty="0">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p:txBody>
      </p:sp>
      <p:pic>
        <p:nvPicPr>
          <p:cNvPr id="5" name="Picture 4" descr="A close-up of a logo&#10;&#10;Description automatically generated">
            <a:extLst>
              <a:ext uri="{FF2B5EF4-FFF2-40B4-BE49-F238E27FC236}">
                <a16:creationId xmlns:a16="http://schemas.microsoft.com/office/drawing/2014/main" id="{1D10800C-AF07-A3BB-C852-21A19B7A004E}"/>
              </a:ext>
            </a:extLst>
          </p:cNvPr>
          <p:cNvPicPr>
            <a:picLocks noChangeAspect="1"/>
          </p:cNvPicPr>
          <p:nvPr/>
        </p:nvPicPr>
        <p:blipFill>
          <a:blip r:embed="rId2"/>
          <a:stretch>
            <a:fillRect/>
          </a:stretch>
        </p:blipFill>
        <p:spPr>
          <a:xfrm>
            <a:off x="10040471" y="5642428"/>
            <a:ext cx="2027535" cy="1062893"/>
          </a:xfrm>
          <a:prstGeom prst="rect">
            <a:avLst/>
          </a:prstGeom>
        </p:spPr>
      </p:pic>
    </p:spTree>
    <p:extLst>
      <p:ext uri="{BB962C8B-B14F-4D97-AF65-F5344CB8AC3E}">
        <p14:creationId xmlns:p14="http://schemas.microsoft.com/office/powerpoint/2010/main" val="257197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C534-C547-26A8-29D4-B6F5C3316E36}"/>
              </a:ext>
            </a:extLst>
          </p:cNvPr>
          <p:cNvSpPr>
            <a:spLocks noGrp="1"/>
          </p:cNvSpPr>
          <p:nvPr>
            <p:ph type="title"/>
          </p:nvPr>
        </p:nvSpPr>
        <p:spPr/>
        <p:txBody>
          <a:bodyPr/>
          <a:lstStyle/>
          <a:p>
            <a:pPr algn="ctr"/>
            <a:r>
              <a:rPr lang="en-US" dirty="0"/>
              <a:t>Treatment Breakout Agenda</a:t>
            </a:r>
          </a:p>
        </p:txBody>
      </p:sp>
      <p:sp>
        <p:nvSpPr>
          <p:cNvPr id="3" name="Content Placeholder 2">
            <a:extLst>
              <a:ext uri="{FF2B5EF4-FFF2-40B4-BE49-F238E27FC236}">
                <a16:creationId xmlns:a16="http://schemas.microsoft.com/office/drawing/2014/main" id="{30AD5B44-2BCB-23A6-E168-33BB72975D07}"/>
              </a:ext>
            </a:extLst>
          </p:cNvPr>
          <p:cNvSpPr>
            <a:spLocks noGrp="1"/>
          </p:cNvSpPr>
          <p:nvPr>
            <p:ph idx="1"/>
          </p:nvPr>
        </p:nvSpPr>
        <p:spPr>
          <a:xfrm>
            <a:off x="1233429" y="1585091"/>
            <a:ext cx="8126298" cy="4744137"/>
          </a:xfrm>
        </p:spPr>
        <p:txBody>
          <a:bodyPr vert="horz" lIns="91440" tIns="45720" rIns="91440" bIns="45720" rtlCol="0" anchor="t">
            <a:normAutofit/>
          </a:bodyPr>
          <a:lstStyle/>
          <a:p>
            <a:endParaRPr lang="en-US" sz="2400" dirty="0"/>
          </a:p>
          <a:p>
            <a:r>
              <a:rPr lang="en-US" sz="2400" dirty="0"/>
              <a:t>MDHHS 5515 Consent to Release Information</a:t>
            </a:r>
            <a:endParaRPr lang="en-US" dirty="0"/>
          </a:p>
          <a:p>
            <a:r>
              <a:rPr lang="en-US" sz="2400" dirty="0"/>
              <a:t>SUD Data Review</a:t>
            </a:r>
            <a:endParaRPr lang="en-US" dirty="0"/>
          </a:p>
          <a:p>
            <a:r>
              <a:rPr lang="en-US" sz="2400" dirty="0"/>
              <a:t>MDHHS- Plan of Safe Care</a:t>
            </a:r>
            <a:endParaRPr lang="en-US" dirty="0"/>
          </a:p>
          <a:p>
            <a:r>
              <a:rPr lang="en-US" sz="2400" dirty="0"/>
              <a:t>ASAM Criteria 4-Implementation Date</a:t>
            </a:r>
          </a:p>
          <a:p>
            <a:r>
              <a:rPr lang="en-US" sz="2400" dirty="0">
                <a:solidFill>
                  <a:schemeClr val="tx1"/>
                </a:solidFill>
              </a:rPr>
              <a:t>FY27 Annual Plans</a:t>
            </a:r>
          </a:p>
          <a:p>
            <a:r>
              <a:rPr lang="en-US" sz="2400" dirty="0">
                <a:solidFill>
                  <a:schemeClr val="tx1"/>
                </a:solidFill>
              </a:rPr>
              <a:t>Update on Workgroups/Task Team</a:t>
            </a:r>
          </a:p>
          <a:p>
            <a:r>
              <a:rPr lang="en-US" sz="2400" dirty="0"/>
              <a:t>Veteran Navigator updates</a:t>
            </a:r>
          </a:p>
          <a:p>
            <a:endParaRPr lang="en-US" sz="2400" dirty="0"/>
          </a:p>
          <a:p>
            <a:pPr marL="0" indent="0">
              <a:buNone/>
            </a:pPr>
            <a:endParaRPr lang="en-US" sz="2400" dirty="0"/>
          </a:p>
        </p:txBody>
      </p:sp>
      <p:pic>
        <p:nvPicPr>
          <p:cNvPr id="5" name="Picture 4" descr="A close-up of a logo&#10;&#10;Description automatically generated">
            <a:extLst>
              <a:ext uri="{FF2B5EF4-FFF2-40B4-BE49-F238E27FC236}">
                <a16:creationId xmlns:a16="http://schemas.microsoft.com/office/drawing/2014/main" id="{A1702CC6-3D2C-7F1F-48D7-30EEA419FF49}"/>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124481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1E4C3-0039-382D-CE91-935163BD4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D1C56-B3D0-3A9B-21B2-B31232722BDB}"/>
              </a:ext>
            </a:extLst>
          </p:cNvPr>
          <p:cNvSpPr>
            <a:spLocks noGrp="1"/>
          </p:cNvSpPr>
          <p:nvPr>
            <p:ph type="ctrTitle"/>
          </p:nvPr>
        </p:nvSpPr>
        <p:spPr>
          <a:xfrm>
            <a:off x="1507067" y="1463794"/>
            <a:ext cx="7766936" cy="2417709"/>
          </a:xfrm>
        </p:spPr>
        <p:txBody>
          <a:bodyPr vert="horz" lIns="91440" tIns="45720" rIns="91440" bIns="45720" rtlCol="0" anchor="ctr">
            <a:noAutofit/>
          </a:bodyPr>
          <a:lstStyle/>
          <a:p>
            <a:pPr algn="ctr"/>
            <a:br>
              <a:rPr lang="en-US" sz="4800" dirty="0"/>
            </a:br>
            <a:r>
              <a:rPr lang="en-US" sz="4800" dirty="0"/>
              <a:t>MDHHS 5515 Consent to Release Information</a:t>
            </a:r>
            <a:br>
              <a:rPr lang="en-US" sz="4800" dirty="0"/>
            </a:br>
            <a:endParaRPr lang="en-US"/>
          </a:p>
        </p:txBody>
      </p:sp>
      <p:sp>
        <p:nvSpPr>
          <p:cNvPr id="3" name="Subtitle 2">
            <a:extLst>
              <a:ext uri="{FF2B5EF4-FFF2-40B4-BE49-F238E27FC236}">
                <a16:creationId xmlns:a16="http://schemas.microsoft.com/office/drawing/2014/main" id="{8BD4E6D1-252F-01F5-287B-98924969C925}"/>
              </a:ext>
            </a:extLst>
          </p:cNvPr>
          <p:cNvSpPr>
            <a:spLocks noGrp="1"/>
          </p:cNvSpPr>
          <p:nvPr>
            <p:ph type="subTitle" idx="1"/>
          </p:nvPr>
        </p:nvSpPr>
        <p:spPr/>
        <p:txBody>
          <a:bodyPr/>
          <a:lstStyle/>
          <a:p>
            <a:pPr algn="ctr"/>
            <a:r>
              <a:rPr lang="en-US" sz="2400" dirty="0"/>
              <a:t>Kate Flavin</a:t>
            </a:r>
          </a:p>
          <a:p>
            <a:pPr algn="ctr"/>
            <a:r>
              <a:rPr lang="en-US" sz="2400" i="1" dirty="0">
                <a:solidFill>
                  <a:schemeClr val="accent1">
                    <a:lumMod val="40000"/>
                    <a:lumOff val="60000"/>
                  </a:schemeClr>
                </a:solidFill>
              </a:rPr>
              <a:t>Treatment Administrator</a:t>
            </a:r>
          </a:p>
        </p:txBody>
      </p:sp>
      <p:pic>
        <p:nvPicPr>
          <p:cNvPr id="5" name="Picture 4" descr="A close-up of a logo&#10;&#10;Description automatically generated">
            <a:extLst>
              <a:ext uri="{FF2B5EF4-FFF2-40B4-BE49-F238E27FC236}">
                <a16:creationId xmlns:a16="http://schemas.microsoft.com/office/drawing/2014/main" id="{86808F95-178E-B102-7188-3BE246E92538}"/>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4190549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6DA5D-9351-8388-0DD5-70C38AA8A8D0}"/>
              </a:ext>
            </a:extLst>
          </p:cNvPr>
          <p:cNvSpPr>
            <a:spLocks noGrp="1"/>
          </p:cNvSpPr>
          <p:nvPr>
            <p:ph type="title"/>
          </p:nvPr>
        </p:nvSpPr>
        <p:spPr/>
        <p:txBody>
          <a:bodyPr vert="horz" lIns="91440" tIns="45720" rIns="91440" bIns="45720" rtlCol="0" anchor="t">
            <a:noAutofit/>
          </a:bodyPr>
          <a:lstStyle/>
          <a:p>
            <a:pPr algn="ctr"/>
            <a:r>
              <a:rPr lang="en-US" dirty="0">
                <a:latin typeface="Trebuchet MS"/>
                <a:ea typeface="Calibri"/>
                <a:cs typeface="Calibri"/>
              </a:rPr>
              <a:t>MDHHS 5515 Consent to Release Information</a:t>
            </a:r>
            <a:br>
              <a:rPr lang="en-US" dirty="0">
                <a:latin typeface="Trebuchet MS"/>
                <a:ea typeface="Calibri"/>
                <a:cs typeface="Calibri"/>
              </a:rPr>
            </a:br>
            <a:endParaRPr lang="en-US" sz="4400">
              <a:solidFill>
                <a:srgbClr val="000000"/>
              </a:solidFill>
              <a:latin typeface="Calibri"/>
              <a:ea typeface="Calibri"/>
              <a:cs typeface="Calibri"/>
            </a:endParaRPr>
          </a:p>
        </p:txBody>
      </p:sp>
      <p:sp>
        <p:nvSpPr>
          <p:cNvPr id="5" name="Content Placeholder 4">
            <a:extLst>
              <a:ext uri="{FF2B5EF4-FFF2-40B4-BE49-F238E27FC236}">
                <a16:creationId xmlns:a16="http://schemas.microsoft.com/office/drawing/2014/main" id="{61712317-1D2C-6D0B-0432-F5527ED7AA29}"/>
              </a:ext>
            </a:extLst>
          </p:cNvPr>
          <p:cNvSpPr>
            <a:spLocks noGrp="1"/>
          </p:cNvSpPr>
          <p:nvPr>
            <p:ph idx="1"/>
          </p:nvPr>
        </p:nvSpPr>
        <p:spPr>
          <a:xfrm>
            <a:off x="677334" y="2160589"/>
            <a:ext cx="9120543" cy="4052223"/>
          </a:xfrm>
        </p:spPr>
        <p:txBody>
          <a:bodyPr vert="horz" lIns="91440" tIns="45720" rIns="91440" bIns="45720" rtlCol="0" anchor="t">
            <a:normAutofit lnSpcReduction="10000"/>
          </a:bodyPr>
          <a:lstStyle/>
          <a:p>
            <a:r>
              <a:rPr lang="en-US" sz="2400" dirty="0"/>
              <a:t>Please ensure you are using the MDHHS-5515 Consent to Share Behavioral Health Information (Revised 9-25)</a:t>
            </a:r>
          </a:p>
          <a:p>
            <a:r>
              <a:rPr lang="en-US" sz="2400" dirty="0"/>
              <a:t>Available in Spanish and Arabic </a:t>
            </a:r>
          </a:p>
          <a:p>
            <a:r>
              <a:rPr lang="en-US" sz="2400" dirty="0"/>
              <a:t>FAQ Documents for Providers and for Consumers available on MDHHS's website</a:t>
            </a:r>
          </a:p>
          <a:p>
            <a:pPr lvl="1"/>
            <a:r>
              <a:rPr lang="en-US" sz="1800" dirty="0">
                <a:ea typeface="+mn-lt"/>
                <a:cs typeface="+mn-lt"/>
                <a:hlinkClick r:id="rId2"/>
              </a:rPr>
              <a:t>https://www.michigan.gov/mdhhs/keep-mi-healthy/mentalhealth/behavioral/consent/michigan-behavioral-health-standard-consent-form</a:t>
            </a:r>
            <a:endParaRPr lang="en-US" sz="1800"/>
          </a:p>
          <a:p>
            <a:r>
              <a:rPr lang="en-US" sz="2400" dirty="0">
                <a:solidFill>
                  <a:srgbClr val="FFFF00"/>
                </a:solidFill>
              </a:rPr>
              <a:t>Please continue to direct all questions to Kim Zimmerman, Chief Compliance Officer </a:t>
            </a:r>
          </a:p>
          <a:p>
            <a:pPr lvl="1"/>
            <a:r>
              <a:rPr lang="en-US" dirty="0"/>
              <a:t>Email: </a:t>
            </a:r>
            <a:r>
              <a:rPr lang="en-US" sz="1800" dirty="0">
                <a:hlinkClick r:id="rId2"/>
              </a:rPr>
              <a:t>kim.zimmerman@midstatehealthnetwork.org</a:t>
            </a:r>
            <a:endParaRPr lang="en-US" sz="1800"/>
          </a:p>
        </p:txBody>
      </p:sp>
      <p:pic>
        <p:nvPicPr>
          <p:cNvPr id="4" name="Picture 3" descr="A close-up of a logo&#10;&#10;Description automatically generated">
            <a:extLst>
              <a:ext uri="{FF2B5EF4-FFF2-40B4-BE49-F238E27FC236}">
                <a16:creationId xmlns:a16="http://schemas.microsoft.com/office/drawing/2014/main" id="{61727CFE-2F58-1EAD-64C1-ABD69A3A859C}"/>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080202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5EAF-B983-0B07-C4DA-72D92CC59E08}"/>
              </a:ext>
            </a:extLst>
          </p:cNvPr>
          <p:cNvSpPr>
            <a:spLocks noGrp="1"/>
          </p:cNvSpPr>
          <p:nvPr>
            <p:ph type="ctrTitle"/>
          </p:nvPr>
        </p:nvSpPr>
        <p:spPr>
          <a:xfrm>
            <a:off x="1507067" y="1463794"/>
            <a:ext cx="7766936" cy="2417709"/>
          </a:xfrm>
        </p:spPr>
        <p:txBody>
          <a:bodyPr/>
          <a:lstStyle/>
          <a:p>
            <a:pPr algn="ctr"/>
            <a:r>
              <a:rPr lang="en-US" sz="4800" dirty="0"/>
              <a:t>SUD Data Update</a:t>
            </a:r>
            <a:br>
              <a:rPr lang="en-US" sz="4800" dirty="0"/>
            </a:br>
            <a:endParaRPr lang="en-US" dirty="0"/>
          </a:p>
        </p:txBody>
      </p:sp>
      <p:sp>
        <p:nvSpPr>
          <p:cNvPr id="3" name="Subtitle 2">
            <a:extLst>
              <a:ext uri="{FF2B5EF4-FFF2-40B4-BE49-F238E27FC236}">
                <a16:creationId xmlns:a16="http://schemas.microsoft.com/office/drawing/2014/main" id="{B7D72C28-BD70-0AC6-EB3F-81AB86195DE3}"/>
              </a:ext>
            </a:extLst>
          </p:cNvPr>
          <p:cNvSpPr>
            <a:spLocks noGrp="1"/>
          </p:cNvSpPr>
          <p:nvPr>
            <p:ph type="subTitle" idx="1"/>
          </p:nvPr>
        </p:nvSpPr>
        <p:spPr/>
        <p:txBody>
          <a:bodyPr/>
          <a:lstStyle/>
          <a:p>
            <a:pPr algn="ctr"/>
            <a:r>
              <a:rPr lang="en-US" sz="2400" dirty="0"/>
              <a:t>Joe Wager</a:t>
            </a:r>
          </a:p>
          <a:p>
            <a:pPr algn="ctr"/>
            <a:r>
              <a:rPr lang="en-US" sz="2400" i="1" dirty="0">
                <a:solidFill>
                  <a:schemeClr val="accent1">
                    <a:lumMod val="40000"/>
                    <a:lumOff val="60000"/>
                  </a:schemeClr>
                </a:solidFill>
              </a:rPr>
              <a:t>Technology Project Manager</a:t>
            </a:r>
          </a:p>
        </p:txBody>
      </p:sp>
      <p:pic>
        <p:nvPicPr>
          <p:cNvPr id="5" name="Picture 4" descr="A close-up of a logo&#10;&#10;Description automatically generated">
            <a:extLst>
              <a:ext uri="{FF2B5EF4-FFF2-40B4-BE49-F238E27FC236}">
                <a16:creationId xmlns:a16="http://schemas.microsoft.com/office/drawing/2014/main" id="{C75EAE28-85CB-151A-80FF-0BF92756152E}"/>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449202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FD69-7095-C8FD-3729-8BF917DCDDC8}"/>
              </a:ext>
            </a:extLst>
          </p:cNvPr>
          <p:cNvSpPr>
            <a:spLocks noGrp="1"/>
          </p:cNvSpPr>
          <p:nvPr>
            <p:ph type="title"/>
          </p:nvPr>
        </p:nvSpPr>
        <p:spPr>
          <a:xfrm>
            <a:off x="677334" y="447675"/>
            <a:ext cx="8596668" cy="719797"/>
          </a:xfrm>
        </p:spPr>
        <p:txBody>
          <a:bodyPr>
            <a:normAutofit fontScale="90000"/>
          </a:bodyPr>
          <a:lstStyle/>
          <a:p>
            <a:r>
              <a:rPr lang="en-US" dirty="0"/>
              <a:t>SUD Residential Readmission and Follow Up</a:t>
            </a:r>
            <a:br>
              <a:rPr lang="en-US" dirty="0"/>
            </a:br>
            <a:endParaRPr lang="en-US" dirty="0"/>
          </a:p>
        </p:txBody>
      </p:sp>
      <p:pic>
        <p:nvPicPr>
          <p:cNvPr id="4" name="Picture 3">
            <a:extLst>
              <a:ext uri="{FF2B5EF4-FFF2-40B4-BE49-F238E27FC236}">
                <a16:creationId xmlns:a16="http://schemas.microsoft.com/office/drawing/2014/main" id="{BF57B2EC-F31B-C880-F991-6E6EE00DBC99}"/>
              </a:ext>
            </a:extLst>
          </p:cNvPr>
          <p:cNvPicPr>
            <a:picLocks noChangeAspect="1"/>
          </p:cNvPicPr>
          <p:nvPr/>
        </p:nvPicPr>
        <p:blipFill>
          <a:blip r:embed="rId2"/>
          <a:stretch>
            <a:fillRect/>
          </a:stretch>
        </p:blipFill>
        <p:spPr>
          <a:xfrm>
            <a:off x="839363" y="1168399"/>
            <a:ext cx="8269712" cy="5545807"/>
          </a:xfrm>
          <a:prstGeom prst="rect">
            <a:avLst/>
          </a:prstGeom>
        </p:spPr>
      </p:pic>
      <p:pic>
        <p:nvPicPr>
          <p:cNvPr id="5" name="Picture 4" descr="A close-up of a logo&#10;&#10;Description automatically generated">
            <a:extLst>
              <a:ext uri="{FF2B5EF4-FFF2-40B4-BE49-F238E27FC236}">
                <a16:creationId xmlns:a16="http://schemas.microsoft.com/office/drawing/2014/main" id="{1389997B-82E9-647E-73D4-E0F961B009BA}"/>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4155144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72D77-55FC-3C86-822C-3BA59B518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AB2667-7845-32BC-995D-C21E168982CB}"/>
              </a:ext>
            </a:extLst>
          </p:cNvPr>
          <p:cNvSpPr>
            <a:spLocks noGrp="1"/>
          </p:cNvSpPr>
          <p:nvPr>
            <p:ph type="title"/>
          </p:nvPr>
        </p:nvSpPr>
        <p:spPr>
          <a:xfrm>
            <a:off x="877359" y="304800"/>
            <a:ext cx="8596668" cy="719797"/>
          </a:xfrm>
        </p:spPr>
        <p:txBody>
          <a:bodyPr>
            <a:normAutofit fontScale="90000"/>
          </a:bodyPr>
          <a:lstStyle/>
          <a:p>
            <a:r>
              <a:rPr lang="en-US" dirty="0"/>
              <a:t>SUD Residential Readmission and Follow Up</a:t>
            </a:r>
            <a:br>
              <a:rPr lang="en-US" dirty="0"/>
            </a:br>
            <a:endParaRPr lang="en-US" dirty="0"/>
          </a:p>
        </p:txBody>
      </p:sp>
      <p:pic>
        <p:nvPicPr>
          <p:cNvPr id="5" name="Picture 4" descr="A close-up of a logo&#10;&#10;Description automatically generated">
            <a:extLst>
              <a:ext uri="{FF2B5EF4-FFF2-40B4-BE49-F238E27FC236}">
                <a16:creationId xmlns:a16="http://schemas.microsoft.com/office/drawing/2014/main" id="{91285DE7-4494-44E6-890F-DFC230A5F3FF}"/>
              </a:ext>
            </a:extLst>
          </p:cNvPr>
          <p:cNvPicPr>
            <a:picLocks noChangeAspect="1"/>
          </p:cNvPicPr>
          <p:nvPr/>
        </p:nvPicPr>
        <p:blipFill>
          <a:blip r:embed="rId2"/>
          <a:stretch>
            <a:fillRect/>
          </a:stretch>
        </p:blipFill>
        <p:spPr>
          <a:xfrm>
            <a:off x="9805988" y="5643563"/>
            <a:ext cx="2162175" cy="1133475"/>
          </a:xfrm>
          <a:prstGeom prst="rect">
            <a:avLst/>
          </a:prstGeom>
        </p:spPr>
      </p:pic>
      <p:pic>
        <p:nvPicPr>
          <p:cNvPr id="3" name="Picture 2">
            <a:extLst>
              <a:ext uri="{FF2B5EF4-FFF2-40B4-BE49-F238E27FC236}">
                <a16:creationId xmlns:a16="http://schemas.microsoft.com/office/drawing/2014/main" id="{007584A2-7A20-B6CA-2A23-F139CCFA9DC3}"/>
              </a:ext>
            </a:extLst>
          </p:cNvPr>
          <p:cNvPicPr>
            <a:picLocks noChangeAspect="1"/>
          </p:cNvPicPr>
          <p:nvPr/>
        </p:nvPicPr>
        <p:blipFill>
          <a:blip r:embed="rId3"/>
          <a:stretch>
            <a:fillRect/>
          </a:stretch>
        </p:blipFill>
        <p:spPr>
          <a:xfrm>
            <a:off x="879421" y="1032443"/>
            <a:ext cx="8207245" cy="5649345"/>
          </a:xfrm>
          <a:prstGeom prst="rect">
            <a:avLst/>
          </a:prstGeom>
        </p:spPr>
      </p:pic>
    </p:spTree>
    <p:extLst>
      <p:ext uri="{BB962C8B-B14F-4D97-AF65-F5344CB8AC3E}">
        <p14:creationId xmlns:p14="http://schemas.microsoft.com/office/powerpoint/2010/main" val="3978205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863C2-ADB7-57C5-6DF1-D32402573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69F895-A9FF-6D78-768E-82F71F3B97E7}"/>
              </a:ext>
            </a:extLst>
          </p:cNvPr>
          <p:cNvSpPr>
            <a:spLocks noGrp="1"/>
          </p:cNvSpPr>
          <p:nvPr>
            <p:ph type="title"/>
          </p:nvPr>
        </p:nvSpPr>
        <p:spPr>
          <a:xfrm>
            <a:off x="658284" y="428625"/>
            <a:ext cx="8596668" cy="719797"/>
          </a:xfrm>
        </p:spPr>
        <p:txBody>
          <a:bodyPr>
            <a:normAutofit fontScale="90000"/>
          </a:bodyPr>
          <a:lstStyle/>
          <a:p>
            <a:r>
              <a:rPr lang="en-US" dirty="0"/>
              <a:t>SUD Residential Readmission and Follow Up</a:t>
            </a:r>
            <a:br>
              <a:rPr lang="en-US" dirty="0"/>
            </a:br>
            <a:endParaRPr lang="en-US" dirty="0"/>
          </a:p>
        </p:txBody>
      </p:sp>
      <p:pic>
        <p:nvPicPr>
          <p:cNvPr id="5" name="Picture 4" descr="A close-up of a logo&#10;&#10;Description automatically generated">
            <a:extLst>
              <a:ext uri="{FF2B5EF4-FFF2-40B4-BE49-F238E27FC236}">
                <a16:creationId xmlns:a16="http://schemas.microsoft.com/office/drawing/2014/main" id="{9962DDCA-F2ED-040A-C255-E5AEBF4F3207}"/>
              </a:ext>
            </a:extLst>
          </p:cNvPr>
          <p:cNvPicPr>
            <a:picLocks noChangeAspect="1"/>
          </p:cNvPicPr>
          <p:nvPr/>
        </p:nvPicPr>
        <p:blipFill>
          <a:blip r:embed="rId2"/>
          <a:stretch>
            <a:fillRect/>
          </a:stretch>
        </p:blipFill>
        <p:spPr>
          <a:xfrm>
            <a:off x="9805988" y="5643563"/>
            <a:ext cx="2162175" cy="1133475"/>
          </a:xfrm>
          <a:prstGeom prst="rect">
            <a:avLst/>
          </a:prstGeom>
        </p:spPr>
      </p:pic>
      <p:pic>
        <p:nvPicPr>
          <p:cNvPr id="4" name="Picture 3">
            <a:extLst>
              <a:ext uri="{FF2B5EF4-FFF2-40B4-BE49-F238E27FC236}">
                <a16:creationId xmlns:a16="http://schemas.microsoft.com/office/drawing/2014/main" id="{ED189EC8-1C25-3660-58AB-DDB6176AFB81}"/>
              </a:ext>
            </a:extLst>
          </p:cNvPr>
          <p:cNvPicPr>
            <a:picLocks noChangeAspect="1"/>
          </p:cNvPicPr>
          <p:nvPr/>
        </p:nvPicPr>
        <p:blipFill>
          <a:blip r:embed="rId3"/>
          <a:stretch>
            <a:fillRect/>
          </a:stretch>
        </p:blipFill>
        <p:spPr>
          <a:xfrm>
            <a:off x="1290108" y="1148422"/>
            <a:ext cx="7332133" cy="5438958"/>
          </a:xfrm>
          <a:prstGeom prst="rect">
            <a:avLst/>
          </a:prstGeom>
        </p:spPr>
      </p:pic>
    </p:spTree>
    <p:extLst>
      <p:ext uri="{BB962C8B-B14F-4D97-AF65-F5344CB8AC3E}">
        <p14:creationId xmlns:p14="http://schemas.microsoft.com/office/powerpoint/2010/main" val="259530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0C7C1-ECED-533A-7311-8B29C6282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5A800-E228-8B75-926D-5CAD0DE02A54}"/>
              </a:ext>
            </a:extLst>
          </p:cNvPr>
          <p:cNvSpPr>
            <a:spLocks noGrp="1"/>
          </p:cNvSpPr>
          <p:nvPr>
            <p:ph type="title"/>
          </p:nvPr>
        </p:nvSpPr>
        <p:spPr>
          <a:xfrm>
            <a:off x="705909" y="438150"/>
            <a:ext cx="8596668" cy="719797"/>
          </a:xfrm>
        </p:spPr>
        <p:txBody>
          <a:bodyPr>
            <a:normAutofit fontScale="90000"/>
          </a:bodyPr>
          <a:lstStyle/>
          <a:p>
            <a:r>
              <a:rPr lang="en-US" dirty="0"/>
              <a:t>SUD Residential Readmission and Follow Up</a:t>
            </a:r>
            <a:br>
              <a:rPr lang="en-US" dirty="0"/>
            </a:br>
            <a:endParaRPr lang="en-US" dirty="0"/>
          </a:p>
        </p:txBody>
      </p:sp>
      <p:pic>
        <p:nvPicPr>
          <p:cNvPr id="5" name="Picture 4" descr="A close-up of a logo&#10;&#10;Description automatically generated">
            <a:extLst>
              <a:ext uri="{FF2B5EF4-FFF2-40B4-BE49-F238E27FC236}">
                <a16:creationId xmlns:a16="http://schemas.microsoft.com/office/drawing/2014/main" id="{24C69A6D-6ECB-53E8-9146-F8AEB9A34C1B}"/>
              </a:ext>
            </a:extLst>
          </p:cNvPr>
          <p:cNvPicPr>
            <a:picLocks noChangeAspect="1"/>
          </p:cNvPicPr>
          <p:nvPr/>
        </p:nvPicPr>
        <p:blipFill>
          <a:blip r:embed="rId2"/>
          <a:stretch>
            <a:fillRect/>
          </a:stretch>
        </p:blipFill>
        <p:spPr>
          <a:xfrm>
            <a:off x="9805988" y="5643563"/>
            <a:ext cx="2162175" cy="1133475"/>
          </a:xfrm>
          <a:prstGeom prst="rect">
            <a:avLst/>
          </a:prstGeom>
        </p:spPr>
      </p:pic>
      <p:pic>
        <p:nvPicPr>
          <p:cNvPr id="3" name="Picture 2">
            <a:extLst>
              <a:ext uri="{FF2B5EF4-FFF2-40B4-BE49-F238E27FC236}">
                <a16:creationId xmlns:a16="http://schemas.microsoft.com/office/drawing/2014/main" id="{551F6E93-5EA9-90F0-9047-423A9B048BC4}"/>
              </a:ext>
            </a:extLst>
          </p:cNvPr>
          <p:cNvPicPr>
            <a:picLocks noChangeAspect="1"/>
          </p:cNvPicPr>
          <p:nvPr/>
        </p:nvPicPr>
        <p:blipFill>
          <a:blip r:embed="rId3"/>
          <a:stretch>
            <a:fillRect/>
          </a:stretch>
        </p:blipFill>
        <p:spPr>
          <a:xfrm>
            <a:off x="1107335" y="1136255"/>
            <a:ext cx="7581582" cy="5632479"/>
          </a:xfrm>
          <a:prstGeom prst="rect">
            <a:avLst/>
          </a:prstGeom>
        </p:spPr>
      </p:pic>
    </p:spTree>
    <p:extLst>
      <p:ext uri="{BB962C8B-B14F-4D97-AF65-F5344CB8AC3E}">
        <p14:creationId xmlns:p14="http://schemas.microsoft.com/office/powerpoint/2010/main" val="2503519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93C0-EAC7-88BF-5F0B-D363EFC4C6CA}"/>
              </a:ext>
            </a:extLst>
          </p:cNvPr>
          <p:cNvSpPr>
            <a:spLocks noGrp="1"/>
          </p:cNvSpPr>
          <p:nvPr>
            <p:ph type="title"/>
          </p:nvPr>
        </p:nvSpPr>
        <p:spPr>
          <a:xfrm>
            <a:off x="677334" y="609600"/>
            <a:ext cx="8596668" cy="846667"/>
          </a:xfrm>
        </p:spPr>
        <p:txBody>
          <a:bodyPr/>
          <a:lstStyle/>
          <a:p>
            <a:pPr algn="ctr"/>
            <a:r>
              <a:rPr lang="en-US" dirty="0"/>
              <a:t>Other Available Measures</a:t>
            </a:r>
            <a:endParaRPr lang="en-US"/>
          </a:p>
        </p:txBody>
      </p:sp>
      <p:sp>
        <p:nvSpPr>
          <p:cNvPr id="3" name="Content Placeholder 2">
            <a:extLst>
              <a:ext uri="{FF2B5EF4-FFF2-40B4-BE49-F238E27FC236}">
                <a16:creationId xmlns:a16="http://schemas.microsoft.com/office/drawing/2014/main" id="{1FD5251C-933B-3526-DB0F-DD3C901C1203}"/>
              </a:ext>
            </a:extLst>
          </p:cNvPr>
          <p:cNvSpPr>
            <a:spLocks noGrp="1"/>
          </p:cNvSpPr>
          <p:nvPr>
            <p:ph idx="1"/>
          </p:nvPr>
        </p:nvSpPr>
        <p:spPr>
          <a:xfrm>
            <a:off x="677334" y="1988623"/>
            <a:ext cx="8596668" cy="4052739"/>
          </a:xfrm>
        </p:spPr>
        <p:txBody>
          <a:bodyPr vert="horz" lIns="91440" tIns="45720" rIns="91440" bIns="45720" rtlCol="0" anchor="t">
            <a:normAutofit/>
          </a:bodyPr>
          <a:lstStyle/>
          <a:p>
            <a:pPr>
              <a:lnSpc>
                <a:spcPct val="120000"/>
              </a:lnSpc>
            </a:pPr>
            <a:r>
              <a:rPr lang="en-US" sz="2400"/>
              <a:t>SUD MMBPIS Indicator 4b</a:t>
            </a:r>
          </a:p>
          <a:p>
            <a:pPr>
              <a:lnSpc>
                <a:spcPct val="120000"/>
              </a:lnSpc>
            </a:pPr>
            <a:r>
              <a:rPr lang="en-US" sz="2400" dirty="0"/>
              <a:t>SUD Delegated Managed Care Review</a:t>
            </a:r>
          </a:p>
          <a:p>
            <a:pPr>
              <a:lnSpc>
                <a:spcPct val="120000"/>
              </a:lnSpc>
            </a:pPr>
            <a:r>
              <a:rPr lang="en-US" sz="2400" dirty="0"/>
              <a:t>SUD Withdrawal Management Readmission</a:t>
            </a:r>
          </a:p>
          <a:p>
            <a:pPr>
              <a:lnSpc>
                <a:spcPct val="120000"/>
              </a:lnSpc>
            </a:pPr>
            <a:r>
              <a:rPr lang="en-US" sz="2400" dirty="0"/>
              <a:t>AOD Initiation and Engagement</a:t>
            </a:r>
          </a:p>
          <a:p>
            <a:pPr>
              <a:lnSpc>
                <a:spcPct val="150000"/>
              </a:lnSpc>
            </a:pPr>
            <a:r>
              <a:rPr lang="en-US" sz="2400" dirty="0"/>
              <a:t>Primary Drug at SUD Admission</a:t>
            </a:r>
          </a:p>
        </p:txBody>
      </p:sp>
      <p:pic>
        <p:nvPicPr>
          <p:cNvPr id="4" name="Picture 3" descr="A close-up of a logo&#10;&#10;Description automatically generated">
            <a:extLst>
              <a:ext uri="{FF2B5EF4-FFF2-40B4-BE49-F238E27FC236}">
                <a16:creationId xmlns:a16="http://schemas.microsoft.com/office/drawing/2014/main" id="{2FBC899D-A132-3105-F29A-504279630A58}"/>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474408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4B86-A38A-CBBA-3E2E-D33063CC4EBB}"/>
              </a:ext>
            </a:extLst>
          </p:cNvPr>
          <p:cNvSpPr>
            <a:spLocks noGrp="1"/>
          </p:cNvSpPr>
          <p:nvPr>
            <p:ph type="ctrTitle"/>
          </p:nvPr>
        </p:nvSpPr>
        <p:spPr>
          <a:xfrm>
            <a:off x="1630892" y="1842559"/>
            <a:ext cx="7766936" cy="1646302"/>
          </a:xfrm>
        </p:spPr>
        <p:txBody>
          <a:bodyPr vert="horz" lIns="91440" tIns="45720" rIns="91440" bIns="45720" rtlCol="0" anchor="ctr">
            <a:noAutofit/>
          </a:bodyPr>
          <a:lstStyle/>
          <a:p>
            <a:pPr algn="ctr"/>
            <a:r>
              <a:rPr lang="en-US" dirty="0">
                <a:solidFill>
                  <a:srgbClr val="FFC000"/>
                </a:solidFill>
              </a:rPr>
              <a:t>Questions?</a:t>
            </a:r>
          </a:p>
        </p:txBody>
      </p:sp>
      <p:pic>
        <p:nvPicPr>
          <p:cNvPr id="3" name="Picture 2" descr="A close-up of a logo&#10;&#10;Description automatically generated">
            <a:extLst>
              <a:ext uri="{FF2B5EF4-FFF2-40B4-BE49-F238E27FC236}">
                <a16:creationId xmlns:a16="http://schemas.microsoft.com/office/drawing/2014/main" id="{A6515C6C-EC57-62A9-7A16-652D87E19D08}"/>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4" name="TextBox 3">
            <a:extLst>
              <a:ext uri="{FF2B5EF4-FFF2-40B4-BE49-F238E27FC236}">
                <a16:creationId xmlns:a16="http://schemas.microsoft.com/office/drawing/2014/main" id="{C191F9DC-29F1-F3D2-1C20-5722723D9E62}"/>
              </a:ext>
            </a:extLst>
          </p:cNvPr>
          <p:cNvSpPr txBox="1"/>
          <p:nvPr/>
        </p:nvSpPr>
        <p:spPr>
          <a:xfrm>
            <a:off x="147493" y="5561542"/>
            <a:ext cx="10743927" cy="646331"/>
          </a:xfrm>
          <a:prstGeom prst="rect">
            <a:avLst/>
          </a:prstGeom>
          <a:noFill/>
        </p:spPr>
        <p:txBody>
          <a:bodyPr wrap="square" rtlCol="0">
            <a:spAutoFit/>
          </a:bodyPr>
          <a:lstStyle/>
          <a:p>
            <a:pPr algn="ctr"/>
            <a:r>
              <a:rPr lang="en-US" dirty="0"/>
              <a:t>Please contact Joseph Wager with any questions:</a:t>
            </a:r>
          </a:p>
          <a:p>
            <a:pPr algn="ctr"/>
            <a:r>
              <a:rPr lang="en-US" dirty="0"/>
              <a:t>joseph.wager@midstatehealthnetwork.org</a:t>
            </a:r>
          </a:p>
        </p:txBody>
      </p:sp>
    </p:spTree>
    <p:extLst>
      <p:ext uri="{BB962C8B-B14F-4D97-AF65-F5344CB8AC3E}">
        <p14:creationId xmlns:p14="http://schemas.microsoft.com/office/powerpoint/2010/main" val="145744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90D1-9CAD-1862-DD69-456E11B5D0CA}"/>
              </a:ext>
            </a:extLst>
          </p:cNvPr>
          <p:cNvSpPr>
            <a:spLocks noGrp="1"/>
          </p:cNvSpPr>
          <p:nvPr>
            <p:ph type="ctrTitle"/>
          </p:nvPr>
        </p:nvSpPr>
        <p:spPr>
          <a:xfrm>
            <a:off x="1432605" y="1181973"/>
            <a:ext cx="8221339" cy="2922300"/>
          </a:xfrm>
        </p:spPr>
        <p:txBody>
          <a:bodyPr vert="horz" lIns="91440" tIns="45720" rIns="91440" bIns="45720" rtlCol="0" anchor="t">
            <a:noAutofit/>
          </a:bodyPr>
          <a:lstStyle/>
          <a:p>
            <a:pPr algn="ctr"/>
            <a:r>
              <a:rPr lang="en-US" sz="4800" dirty="0"/>
              <a:t>Welcome </a:t>
            </a:r>
            <a:br>
              <a:rPr lang="en-US" sz="4800" dirty="0"/>
            </a:br>
            <a:r>
              <a:rPr lang="en-US" sz="4800" dirty="0"/>
              <a:t>&amp; </a:t>
            </a:r>
            <a:br>
              <a:rPr lang="en-US" sz="4800" dirty="0"/>
            </a:br>
            <a:r>
              <a:rPr lang="en-US" sz="4800" dirty="0"/>
              <a:t>MSHN General Remarks</a:t>
            </a:r>
          </a:p>
        </p:txBody>
      </p:sp>
      <p:sp>
        <p:nvSpPr>
          <p:cNvPr id="3" name="Subtitle 2">
            <a:extLst>
              <a:ext uri="{FF2B5EF4-FFF2-40B4-BE49-F238E27FC236}">
                <a16:creationId xmlns:a16="http://schemas.microsoft.com/office/drawing/2014/main" id="{19D118D7-FDCA-3482-9169-7A890445A3DB}"/>
              </a:ext>
            </a:extLst>
          </p:cNvPr>
          <p:cNvSpPr>
            <a:spLocks noGrp="1"/>
          </p:cNvSpPr>
          <p:nvPr>
            <p:ph type="subTitle" idx="1"/>
          </p:nvPr>
        </p:nvSpPr>
        <p:spPr>
          <a:xfrm>
            <a:off x="1785750" y="4030615"/>
            <a:ext cx="7766936" cy="2481496"/>
          </a:xfrm>
        </p:spPr>
        <p:txBody>
          <a:bodyPr>
            <a:normAutofit/>
          </a:bodyPr>
          <a:lstStyle/>
          <a:p>
            <a:pPr algn="ctr"/>
            <a:r>
              <a:rPr lang="en-US" sz="2400" dirty="0"/>
              <a:t>Dani Meier</a:t>
            </a:r>
            <a:endParaRPr lang="en-US" dirty="0"/>
          </a:p>
          <a:p>
            <a:pPr algn="ctr"/>
            <a:r>
              <a:rPr lang="en-US" sz="2400" i="1" dirty="0">
                <a:solidFill>
                  <a:schemeClr val="accent1">
                    <a:lumMod val="40000"/>
                    <a:lumOff val="60000"/>
                  </a:schemeClr>
                </a:solidFill>
              </a:rPr>
              <a:t>Chief Clinical Officer</a:t>
            </a:r>
            <a:endParaRPr lang="en-US" i="1" dirty="0">
              <a:solidFill>
                <a:schemeClr val="accent1">
                  <a:lumMod val="40000"/>
                  <a:lumOff val="60000"/>
                </a:schemeClr>
              </a:solidFill>
            </a:endParaRPr>
          </a:p>
          <a:p>
            <a:pPr algn="ctr"/>
            <a:endParaRPr lang="en-US" sz="2000" dirty="0"/>
          </a:p>
          <a:p>
            <a:pPr algn="ctr">
              <a:lnSpc>
                <a:spcPct val="110000"/>
              </a:lnSpc>
              <a:spcBef>
                <a:spcPts val="0"/>
              </a:spcBef>
            </a:pPr>
            <a:r>
              <a:rPr lang="en-US" sz="1400" dirty="0">
                <a:solidFill>
                  <a:schemeClr val="tx1"/>
                </a:solidFill>
              </a:rPr>
              <a:t>(Remarks on the following two slides provided by Joe Sedlock, MSHN </a:t>
            </a:r>
            <a:r>
              <a:rPr lang="en-US" sz="1400" i="1" dirty="0">
                <a:solidFill>
                  <a:schemeClr val="tx1"/>
                </a:solidFill>
              </a:rPr>
              <a:t>Chief Executive Officer, who is on a well-deserved vacation)</a:t>
            </a:r>
            <a:endParaRPr lang="en-US" sz="1400" dirty="0">
              <a:solidFill>
                <a:schemeClr val="tx1"/>
              </a:solidFill>
            </a:endParaRPr>
          </a:p>
        </p:txBody>
      </p:sp>
      <p:pic>
        <p:nvPicPr>
          <p:cNvPr id="4" name="Picture 3" descr="A close-up of a logo&#10;&#10;Description automatically generated">
            <a:extLst>
              <a:ext uri="{FF2B5EF4-FFF2-40B4-BE49-F238E27FC236}">
                <a16:creationId xmlns:a16="http://schemas.microsoft.com/office/drawing/2014/main" id="{CFECB98C-58AE-9715-31B6-1BA05505950B}"/>
              </a:ext>
            </a:extLst>
          </p:cNvPr>
          <p:cNvPicPr>
            <a:picLocks noChangeAspect="1"/>
          </p:cNvPicPr>
          <p:nvPr/>
        </p:nvPicPr>
        <p:blipFill>
          <a:blip r:embed="rId2"/>
          <a:stretch>
            <a:fillRect/>
          </a:stretch>
        </p:blipFill>
        <p:spPr>
          <a:xfrm>
            <a:off x="10040471" y="5642428"/>
            <a:ext cx="2027535" cy="1062893"/>
          </a:xfrm>
          <a:prstGeom prst="rect">
            <a:avLst/>
          </a:prstGeom>
        </p:spPr>
      </p:pic>
    </p:spTree>
    <p:extLst>
      <p:ext uri="{BB962C8B-B14F-4D97-AF65-F5344CB8AC3E}">
        <p14:creationId xmlns:p14="http://schemas.microsoft.com/office/powerpoint/2010/main" val="403104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B347D-CBF5-F376-A28F-F57784F1D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DECF9-303E-A0E7-5B32-9EC4A24A9940}"/>
              </a:ext>
            </a:extLst>
          </p:cNvPr>
          <p:cNvSpPr>
            <a:spLocks noGrp="1"/>
          </p:cNvSpPr>
          <p:nvPr>
            <p:ph type="ctrTitle"/>
          </p:nvPr>
        </p:nvSpPr>
        <p:spPr>
          <a:xfrm>
            <a:off x="1507067" y="1463794"/>
            <a:ext cx="7766936" cy="2417709"/>
          </a:xfrm>
        </p:spPr>
        <p:txBody>
          <a:bodyPr/>
          <a:lstStyle/>
          <a:p>
            <a:pPr algn="ctr"/>
            <a:r>
              <a:rPr lang="en-US" sz="4800" dirty="0"/>
              <a:t>MDHHS - Plan of Safe Care</a:t>
            </a:r>
            <a:br>
              <a:rPr lang="en-US" sz="4800" dirty="0"/>
            </a:br>
            <a:endParaRPr lang="en-US"/>
          </a:p>
        </p:txBody>
      </p:sp>
      <p:sp>
        <p:nvSpPr>
          <p:cNvPr id="3" name="Subtitle 2">
            <a:extLst>
              <a:ext uri="{FF2B5EF4-FFF2-40B4-BE49-F238E27FC236}">
                <a16:creationId xmlns:a16="http://schemas.microsoft.com/office/drawing/2014/main" id="{1F9B9AA5-4E08-1D40-056F-206A1CD32F95}"/>
              </a:ext>
            </a:extLst>
          </p:cNvPr>
          <p:cNvSpPr>
            <a:spLocks noGrp="1"/>
          </p:cNvSpPr>
          <p:nvPr>
            <p:ph type="subTitle" idx="1"/>
          </p:nvPr>
        </p:nvSpPr>
        <p:spPr/>
        <p:txBody>
          <a:bodyPr/>
          <a:lstStyle/>
          <a:p>
            <a:pPr algn="ctr"/>
            <a:r>
              <a:rPr lang="en-US" sz="2400" dirty="0"/>
              <a:t>Kate Flavin</a:t>
            </a:r>
          </a:p>
          <a:p>
            <a:pPr algn="ctr"/>
            <a:r>
              <a:rPr lang="en-US" sz="2400" i="1" dirty="0">
                <a:solidFill>
                  <a:schemeClr val="accent1">
                    <a:lumMod val="40000"/>
                    <a:lumOff val="60000"/>
                  </a:schemeClr>
                </a:solidFill>
              </a:rPr>
              <a:t>Treatment Administrator</a:t>
            </a:r>
          </a:p>
        </p:txBody>
      </p:sp>
      <p:pic>
        <p:nvPicPr>
          <p:cNvPr id="5" name="Picture 4" descr="A close-up of a logo&#10;&#10;Description automatically generated">
            <a:extLst>
              <a:ext uri="{FF2B5EF4-FFF2-40B4-BE49-F238E27FC236}">
                <a16:creationId xmlns:a16="http://schemas.microsoft.com/office/drawing/2014/main" id="{A3FCD30D-9E39-F22D-7A32-B73495BD1626}"/>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814656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0DE26-2A83-24EB-4D77-17283D5C7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4FFD5-0646-23CB-03BD-90AB0F4E95C3}"/>
              </a:ext>
            </a:extLst>
          </p:cNvPr>
          <p:cNvSpPr>
            <a:spLocks noGrp="1"/>
          </p:cNvSpPr>
          <p:nvPr>
            <p:ph type="title"/>
          </p:nvPr>
        </p:nvSpPr>
        <p:spPr/>
        <p:txBody>
          <a:bodyPr/>
          <a:lstStyle/>
          <a:p>
            <a:pPr algn="ctr"/>
            <a:r>
              <a:rPr lang="en-US" dirty="0"/>
              <a:t>MDHHS-Plan of Safe Care</a:t>
            </a:r>
          </a:p>
        </p:txBody>
      </p:sp>
      <p:sp>
        <p:nvSpPr>
          <p:cNvPr id="3" name="Content Placeholder 2">
            <a:extLst>
              <a:ext uri="{FF2B5EF4-FFF2-40B4-BE49-F238E27FC236}">
                <a16:creationId xmlns:a16="http://schemas.microsoft.com/office/drawing/2014/main" id="{4CF41293-01B6-6F06-F427-851C1FE32C1E}"/>
              </a:ext>
            </a:extLst>
          </p:cNvPr>
          <p:cNvSpPr>
            <a:spLocks noGrp="1"/>
          </p:cNvSpPr>
          <p:nvPr>
            <p:ph idx="1"/>
          </p:nvPr>
        </p:nvSpPr>
        <p:spPr>
          <a:xfrm>
            <a:off x="677334" y="1599673"/>
            <a:ext cx="8596668" cy="4441689"/>
          </a:xfrm>
        </p:spPr>
        <p:txBody>
          <a:bodyPr vert="horz" lIns="91440" tIns="45720" rIns="91440" bIns="45720" rtlCol="0" anchor="t">
            <a:normAutofit fontScale="92500" lnSpcReduction="20000"/>
          </a:bodyPr>
          <a:lstStyle/>
          <a:p>
            <a:r>
              <a:rPr lang="en-US" sz="2400" dirty="0"/>
              <a:t>What is it? </a:t>
            </a:r>
          </a:p>
          <a:p>
            <a:pPr lvl="1"/>
            <a:r>
              <a:rPr lang="en-US" sz="2200" dirty="0"/>
              <a:t>A Plan of Safe Care (POSC) is a personalized tool to support pregnant and parenting people impacted by substance use, their infants, and any other household members. A POSC focuses on family strengths, healthy pregnancies and keeping families safely together. </a:t>
            </a:r>
          </a:p>
          <a:p>
            <a:pPr lvl="1"/>
            <a:r>
              <a:rPr lang="en-US" sz="2200" dirty="0">
                <a:ea typeface="+mn-lt"/>
                <a:cs typeface="+mn-lt"/>
                <a:hlinkClick r:id="rId2"/>
              </a:rPr>
              <a:t>Plan of Safe Care</a:t>
            </a:r>
            <a:endParaRPr lang="en-US" sz="2200" dirty="0"/>
          </a:p>
          <a:p>
            <a:pPr lvl="2"/>
            <a:r>
              <a:rPr lang="en-US" sz="2000" dirty="0">
                <a:ea typeface="+mn-lt"/>
                <a:cs typeface="+mn-lt"/>
                <a:hlinkClick r:id="rId3"/>
              </a:rPr>
              <a:t>MDHHS-6182, My Plan of Safe Care</a:t>
            </a:r>
            <a:endParaRPr lang="en-US" sz="2000" dirty="0">
              <a:ea typeface="+mn-lt"/>
              <a:cs typeface="+mn-lt"/>
            </a:endParaRPr>
          </a:p>
          <a:p>
            <a:pPr lvl="2"/>
            <a:r>
              <a:rPr lang="en-US" sz="2000" dirty="0">
                <a:ea typeface="+mn-lt"/>
                <a:cs typeface="+mn-lt"/>
                <a:hlinkClick r:id="rId4"/>
              </a:rPr>
              <a:t>Community_Driven_Plan_of_Safe_Care.pdf</a:t>
            </a:r>
            <a:endParaRPr lang="en-US" sz="2000" dirty="0"/>
          </a:p>
          <a:p>
            <a:r>
              <a:rPr lang="en-US" sz="2400" dirty="0"/>
              <a:t>What comes next? </a:t>
            </a:r>
          </a:p>
          <a:p>
            <a:pPr lvl="1"/>
            <a:r>
              <a:rPr lang="en-US" sz="2200" dirty="0"/>
              <a:t>Currently, MSHN is working with MDHHS and other PIHPs to gather more information regarding training and data collection. MSHN will continue to provide updates as we have them. For now, there is nothing providers need to do.</a:t>
            </a:r>
          </a:p>
          <a:p>
            <a:pPr marL="0" indent="0">
              <a:buNone/>
            </a:pPr>
            <a:endParaRPr lang="en-US" sz="2400" dirty="0"/>
          </a:p>
        </p:txBody>
      </p:sp>
      <p:pic>
        <p:nvPicPr>
          <p:cNvPr id="5" name="Picture 4" descr="A close-up of a logo&#10;&#10;Description automatically generated">
            <a:extLst>
              <a:ext uri="{FF2B5EF4-FFF2-40B4-BE49-F238E27FC236}">
                <a16:creationId xmlns:a16="http://schemas.microsoft.com/office/drawing/2014/main" id="{30A9C221-D7AB-1C77-EE6F-D7C9350ED554}"/>
              </a:ext>
            </a:extLst>
          </p:cNvPr>
          <p:cNvPicPr>
            <a:picLocks noChangeAspect="1"/>
          </p:cNvPicPr>
          <p:nvPr/>
        </p:nvPicPr>
        <p:blipFill>
          <a:blip r:embed="rId5"/>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3125306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65A61-81C5-61F8-B4AF-F97523EE7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D4B5E-1D64-632B-BC08-C48BC455A075}"/>
              </a:ext>
            </a:extLst>
          </p:cNvPr>
          <p:cNvSpPr>
            <a:spLocks noGrp="1"/>
          </p:cNvSpPr>
          <p:nvPr>
            <p:ph type="ctrTitle"/>
          </p:nvPr>
        </p:nvSpPr>
        <p:spPr>
          <a:xfrm>
            <a:off x="1630892" y="1842559"/>
            <a:ext cx="7766936" cy="1646302"/>
          </a:xfrm>
        </p:spPr>
        <p:txBody>
          <a:bodyPr/>
          <a:lstStyle/>
          <a:p>
            <a:pPr algn="ctr"/>
            <a:r>
              <a:rPr lang="en-US" dirty="0">
                <a:solidFill>
                  <a:srgbClr val="FFC000"/>
                </a:solidFill>
              </a:rPr>
              <a:t>Questions?</a:t>
            </a:r>
          </a:p>
        </p:txBody>
      </p:sp>
      <p:pic>
        <p:nvPicPr>
          <p:cNvPr id="3" name="Picture 2" descr="A close-up of a logo&#10;&#10;Description automatically generated">
            <a:extLst>
              <a:ext uri="{FF2B5EF4-FFF2-40B4-BE49-F238E27FC236}">
                <a16:creationId xmlns:a16="http://schemas.microsoft.com/office/drawing/2014/main" id="{30067866-AF6D-42D6-CD14-A9CCC47AE821}"/>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4" name="TextBox 3">
            <a:extLst>
              <a:ext uri="{FF2B5EF4-FFF2-40B4-BE49-F238E27FC236}">
                <a16:creationId xmlns:a16="http://schemas.microsoft.com/office/drawing/2014/main" id="{33690321-CF2D-CF74-B862-349FD0FC8FC2}"/>
              </a:ext>
            </a:extLst>
          </p:cNvPr>
          <p:cNvSpPr txBox="1"/>
          <p:nvPr/>
        </p:nvSpPr>
        <p:spPr>
          <a:xfrm>
            <a:off x="147493" y="5561542"/>
            <a:ext cx="10743927" cy="646331"/>
          </a:xfrm>
          <a:prstGeom prst="rect">
            <a:avLst/>
          </a:prstGeom>
          <a:noFill/>
        </p:spPr>
        <p:txBody>
          <a:bodyPr wrap="square" lIns="91440" tIns="45720" rIns="91440" bIns="45720" rtlCol="0" anchor="t">
            <a:spAutoFit/>
          </a:bodyPr>
          <a:lstStyle/>
          <a:p>
            <a:pPr algn="ctr"/>
            <a:r>
              <a:rPr lang="en-US" dirty="0"/>
              <a:t>Please contact Kate Flavin with any questions:</a:t>
            </a:r>
          </a:p>
          <a:p>
            <a:pPr algn="ctr"/>
            <a:r>
              <a:rPr lang="en-US" dirty="0"/>
              <a:t>kathrine.flavin@midstatehealthnetwork.org</a:t>
            </a:r>
          </a:p>
        </p:txBody>
      </p:sp>
    </p:spTree>
    <p:extLst>
      <p:ext uri="{BB962C8B-B14F-4D97-AF65-F5344CB8AC3E}">
        <p14:creationId xmlns:p14="http://schemas.microsoft.com/office/powerpoint/2010/main" val="810046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E76F-D1E1-6E42-E445-56DA3EDAA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59AE2-A865-D886-6445-064B4813301E}"/>
              </a:ext>
            </a:extLst>
          </p:cNvPr>
          <p:cNvSpPr>
            <a:spLocks noGrp="1"/>
          </p:cNvSpPr>
          <p:nvPr>
            <p:ph type="ctrTitle"/>
          </p:nvPr>
        </p:nvSpPr>
        <p:spPr>
          <a:xfrm>
            <a:off x="1678517" y="1515418"/>
            <a:ext cx="7595486" cy="2349034"/>
          </a:xfrm>
        </p:spPr>
        <p:txBody>
          <a:bodyPr vert="horz" lIns="91440" tIns="45720" rIns="91440" bIns="45720" rtlCol="0" anchor="ctr">
            <a:noAutofit/>
          </a:bodyPr>
          <a:lstStyle/>
          <a:p>
            <a:pPr algn="ctr"/>
            <a:br>
              <a:rPr lang="en-US" dirty="0"/>
            </a:br>
            <a:r>
              <a:rPr lang="en-US" sz="4800" dirty="0"/>
              <a:t>ASAM Criteria 4 Implementation Update</a:t>
            </a:r>
            <a:br>
              <a:rPr lang="en-US" sz="4800" dirty="0"/>
            </a:br>
            <a:endParaRPr lang="en-US" sz="4800" dirty="0"/>
          </a:p>
        </p:txBody>
      </p:sp>
      <p:sp>
        <p:nvSpPr>
          <p:cNvPr id="3" name="Subtitle 2">
            <a:extLst>
              <a:ext uri="{FF2B5EF4-FFF2-40B4-BE49-F238E27FC236}">
                <a16:creationId xmlns:a16="http://schemas.microsoft.com/office/drawing/2014/main" id="{503B57AF-DA5B-FDDF-F990-C136717BD72F}"/>
              </a:ext>
            </a:extLst>
          </p:cNvPr>
          <p:cNvSpPr>
            <a:spLocks noGrp="1"/>
          </p:cNvSpPr>
          <p:nvPr>
            <p:ph type="subTitle" idx="1"/>
          </p:nvPr>
        </p:nvSpPr>
        <p:spPr>
          <a:xfrm>
            <a:off x="1507067" y="4091403"/>
            <a:ext cx="7766936" cy="1620774"/>
          </a:xfrm>
        </p:spPr>
        <p:txBody>
          <a:bodyPr/>
          <a:lstStyle/>
          <a:p>
            <a:pPr algn="ctr"/>
            <a:r>
              <a:rPr lang="en-US" sz="2400" dirty="0"/>
              <a:t>Trisha Thrush, PhD, LMSW</a:t>
            </a:r>
          </a:p>
          <a:p>
            <a:pPr algn="ctr"/>
            <a:r>
              <a:rPr lang="en-US" sz="2400" i="1" dirty="0">
                <a:solidFill>
                  <a:schemeClr val="accent2">
                    <a:lumMod val="40000"/>
                    <a:lumOff val="60000"/>
                  </a:schemeClr>
                </a:solidFill>
              </a:rPr>
              <a:t>Director of SUD Services &amp; Operations</a:t>
            </a:r>
          </a:p>
        </p:txBody>
      </p:sp>
      <p:pic>
        <p:nvPicPr>
          <p:cNvPr id="5" name="Picture 4" descr="A close-up of a logo&#10;&#10;Description automatically generated">
            <a:extLst>
              <a:ext uri="{FF2B5EF4-FFF2-40B4-BE49-F238E27FC236}">
                <a16:creationId xmlns:a16="http://schemas.microsoft.com/office/drawing/2014/main" id="{7F1CE386-E3D1-8F82-5F7B-3AA4B9E61E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099998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7E10-19A6-A322-BC05-E9191E550E31}"/>
              </a:ext>
            </a:extLst>
          </p:cNvPr>
          <p:cNvSpPr>
            <a:spLocks noGrp="1"/>
          </p:cNvSpPr>
          <p:nvPr>
            <p:ph type="title"/>
          </p:nvPr>
        </p:nvSpPr>
        <p:spPr/>
        <p:txBody>
          <a:bodyPr>
            <a:normAutofit/>
          </a:bodyPr>
          <a:lstStyle/>
          <a:p>
            <a:pPr algn="ctr"/>
            <a:r>
              <a:rPr lang="en-US" dirty="0">
                <a:latin typeface="Trebuchet MS"/>
                <a:ea typeface="Calibri"/>
                <a:cs typeface="Calibri"/>
              </a:rPr>
              <a:t>ASAM Criteria 4 Implementation Update</a:t>
            </a:r>
            <a:br>
              <a:rPr lang="en-US" dirty="0">
                <a:latin typeface="Trebuchet MS"/>
                <a:ea typeface="Calibri"/>
                <a:cs typeface="Calibri"/>
              </a:rPr>
            </a:br>
            <a:endParaRPr lang="en-US" sz="4400">
              <a:solidFill>
                <a:srgbClr val="000000"/>
              </a:solidFill>
              <a:latin typeface="Calibri"/>
              <a:ea typeface="Calibri"/>
              <a:cs typeface="Calibri"/>
            </a:endParaRPr>
          </a:p>
        </p:txBody>
      </p:sp>
      <p:sp>
        <p:nvSpPr>
          <p:cNvPr id="3" name="Content Placeholder 2">
            <a:extLst>
              <a:ext uri="{FF2B5EF4-FFF2-40B4-BE49-F238E27FC236}">
                <a16:creationId xmlns:a16="http://schemas.microsoft.com/office/drawing/2014/main" id="{9D1BFD68-8CC7-3817-AFD3-C69EFCC500F3}"/>
              </a:ext>
            </a:extLst>
          </p:cNvPr>
          <p:cNvSpPr>
            <a:spLocks noGrp="1"/>
          </p:cNvSpPr>
          <p:nvPr>
            <p:ph idx="1"/>
          </p:nvPr>
        </p:nvSpPr>
        <p:spPr>
          <a:xfrm>
            <a:off x="877359" y="1712914"/>
            <a:ext cx="8787168" cy="4757073"/>
          </a:xfrm>
        </p:spPr>
        <p:txBody>
          <a:bodyPr vert="horz" lIns="91440" tIns="45720" rIns="91440" bIns="45720" rtlCol="0" anchor="t">
            <a:normAutofit fontScale="92500"/>
          </a:bodyPr>
          <a:lstStyle/>
          <a:p>
            <a:r>
              <a:rPr lang="en-US" sz="2400" dirty="0"/>
              <a:t>ASAM Continuum Update</a:t>
            </a:r>
            <a:endParaRPr lang="en-US" dirty="0"/>
          </a:p>
          <a:p>
            <a:pPr lvl="1"/>
            <a:r>
              <a:rPr lang="en-US" sz="2200" dirty="0"/>
              <a:t>Beta testing has been extended. Outpatient providers have been added. </a:t>
            </a:r>
          </a:p>
          <a:p>
            <a:pPr lvl="1"/>
            <a:r>
              <a:rPr lang="en-US" sz="2200" dirty="0"/>
              <a:t>Roll out of the updated version is unknown.</a:t>
            </a:r>
            <a:endParaRPr lang="en-US" dirty="0"/>
          </a:p>
          <a:p>
            <a:r>
              <a:rPr lang="en-US" sz="2400" dirty="0" err="1"/>
              <a:t>MiCAL</a:t>
            </a:r>
            <a:r>
              <a:rPr lang="en-US" sz="2400" dirty="0"/>
              <a:t> System Update for ASAM Designations</a:t>
            </a:r>
          </a:p>
          <a:p>
            <a:pPr lvl="1"/>
            <a:r>
              <a:rPr lang="en-US" sz="2200" dirty="0"/>
              <a:t>In progress</a:t>
            </a:r>
          </a:p>
          <a:p>
            <a:r>
              <a:rPr lang="en-US" sz="2400" dirty="0"/>
              <a:t>MDHHS will maintain levels of care for:</a:t>
            </a:r>
          </a:p>
          <a:p>
            <a:pPr lvl="1"/>
            <a:r>
              <a:rPr lang="en-US" sz="2200" dirty="0"/>
              <a:t>0.5 Early Intervention</a:t>
            </a:r>
          </a:p>
          <a:p>
            <a:pPr lvl="1"/>
            <a:r>
              <a:rPr lang="en-US" sz="2200" dirty="0"/>
              <a:t>3.2 WM</a:t>
            </a:r>
          </a:p>
          <a:p>
            <a:pPr lvl="1"/>
            <a:r>
              <a:rPr lang="en-US" sz="2200" dirty="0"/>
              <a:t>3.7 WM</a:t>
            </a:r>
          </a:p>
          <a:p>
            <a:r>
              <a:rPr lang="en-US" sz="2400" dirty="0"/>
              <a:t>MDHHS still plans for full implementation by 10-1-2026 for FY27</a:t>
            </a:r>
            <a:endParaRPr lang="en-US" dirty="0"/>
          </a:p>
        </p:txBody>
      </p:sp>
      <p:pic>
        <p:nvPicPr>
          <p:cNvPr id="5" name="Picture 4" descr="A close-up of a logo&#10;&#10;Description automatically generated">
            <a:extLst>
              <a:ext uri="{FF2B5EF4-FFF2-40B4-BE49-F238E27FC236}">
                <a16:creationId xmlns:a16="http://schemas.microsoft.com/office/drawing/2014/main" id="{DB42075E-1ABF-5774-9FE2-F18AD81F22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473470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F409-A4DF-17B2-3AFB-3788799F6164}"/>
              </a:ext>
            </a:extLst>
          </p:cNvPr>
          <p:cNvSpPr>
            <a:spLocks noGrp="1"/>
          </p:cNvSpPr>
          <p:nvPr>
            <p:ph type="title"/>
          </p:nvPr>
        </p:nvSpPr>
        <p:spPr>
          <a:xfrm>
            <a:off x="677334" y="581025"/>
            <a:ext cx="8596668" cy="1320800"/>
          </a:xfrm>
        </p:spPr>
        <p:txBody>
          <a:bodyPr>
            <a:normAutofit/>
          </a:bodyPr>
          <a:lstStyle/>
          <a:p>
            <a:pPr algn="ctr"/>
            <a:r>
              <a:rPr lang="en-US" dirty="0"/>
              <a:t>ASAM Criteria 4 Implementation Update</a:t>
            </a:r>
          </a:p>
        </p:txBody>
      </p:sp>
      <p:sp>
        <p:nvSpPr>
          <p:cNvPr id="3" name="Content Placeholder 2">
            <a:extLst>
              <a:ext uri="{FF2B5EF4-FFF2-40B4-BE49-F238E27FC236}">
                <a16:creationId xmlns:a16="http://schemas.microsoft.com/office/drawing/2014/main" id="{EE243C01-D3CB-C686-678F-CE8528C02E63}"/>
              </a:ext>
            </a:extLst>
          </p:cNvPr>
          <p:cNvSpPr>
            <a:spLocks noGrp="1"/>
          </p:cNvSpPr>
          <p:nvPr>
            <p:ph idx="1"/>
          </p:nvPr>
        </p:nvSpPr>
        <p:spPr>
          <a:xfrm>
            <a:off x="677334" y="1579564"/>
            <a:ext cx="8596668" cy="5128548"/>
          </a:xfrm>
        </p:spPr>
        <p:txBody>
          <a:bodyPr vert="horz" lIns="91440" tIns="45720" rIns="91440" bIns="45720" rtlCol="0" anchor="t">
            <a:normAutofit/>
          </a:bodyPr>
          <a:lstStyle/>
          <a:p>
            <a:r>
              <a:rPr lang="en-US" sz="2400" dirty="0"/>
              <a:t>ASAM Criteria 4 Training</a:t>
            </a:r>
          </a:p>
          <a:p>
            <a:pPr lvl="1"/>
            <a:r>
              <a:rPr lang="en-US" sz="2000" dirty="0"/>
              <a:t>Community Mental Health Association of Michigan</a:t>
            </a:r>
          </a:p>
          <a:p>
            <a:pPr lvl="2"/>
            <a:r>
              <a:rPr lang="en-US" sz="1800" dirty="0">
                <a:ea typeface="+mn-lt"/>
                <a:cs typeface="+mn-lt"/>
                <a:hlinkClick r:id="rId2"/>
              </a:rPr>
              <a:t>ASAM Two Day Skill Building In-Person</a:t>
            </a:r>
          </a:p>
        </p:txBody>
      </p:sp>
      <p:pic>
        <p:nvPicPr>
          <p:cNvPr id="4" name="Picture 3" descr="A screenshot of a web page&#10;&#10;AI-generated content may be incorrect.">
            <a:extLst>
              <a:ext uri="{FF2B5EF4-FFF2-40B4-BE49-F238E27FC236}">
                <a16:creationId xmlns:a16="http://schemas.microsoft.com/office/drawing/2014/main" id="{521B1285-0025-BBEE-3807-E6592861CC83}"/>
              </a:ext>
            </a:extLst>
          </p:cNvPr>
          <p:cNvPicPr>
            <a:picLocks noChangeAspect="1"/>
          </p:cNvPicPr>
          <p:nvPr/>
        </p:nvPicPr>
        <p:blipFill>
          <a:blip r:embed="rId3"/>
          <a:stretch>
            <a:fillRect/>
          </a:stretch>
        </p:blipFill>
        <p:spPr>
          <a:xfrm>
            <a:off x="1357313" y="3067050"/>
            <a:ext cx="7715250" cy="3209925"/>
          </a:xfrm>
          <a:prstGeom prst="rect">
            <a:avLst/>
          </a:prstGeom>
        </p:spPr>
      </p:pic>
      <p:pic>
        <p:nvPicPr>
          <p:cNvPr id="6" name="Picture 5" descr="A close-up of a logo&#10;&#10;Description automatically generated">
            <a:extLst>
              <a:ext uri="{FF2B5EF4-FFF2-40B4-BE49-F238E27FC236}">
                <a16:creationId xmlns:a16="http://schemas.microsoft.com/office/drawing/2014/main" id="{1AEF41F7-93E1-37AF-A06A-A43623AA57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847714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8B20-02E0-3397-02FE-30BD52F86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70461-C5D8-62A5-CDA9-AA36D3540866}"/>
              </a:ext>
            </a:extLst>
          </p:cNvPr>
          <p:cNvSpPr>
            <a:spLocks noGrp="1"/>
          </p:cNvSpPr>
          <p:nvPr>
            <p:ph type="ctrTitle"/>
          </p:nvPr>
        </p:nvSpPr>
        <p:spPr>
          <a:xfrm>
            <a:off x="1630892" y="2442634"/>
            <a:ext cx="7766936" cy="1646302"/>
          </a:xfrm>
        </p:spPr>
        <p:txBody>
          <a:bodyPr vert="horz" lIns="91440" tIns="45720" rIns="91440" bIns="45720" rtlCol="0" anchor="ctr">
            <a:noAutofit/>
          </a:bodyPr>
          <a:lstStyle/>
          <a:p>
            <a:pPr algn="ctr"/>
            <a:r>
              <a:rPr lang="en-US" dirty="0">
                <a:solidFill>
                  <a:srgbClr val="FFC000"/>
                </a:solidFill>
              </a:rPr>
              <a:t>Questions?</a:t>
            </a:r>
          </a:p>
        </p:txBody>
      </p:sp>
      <p:pic>
        <p:nvPicPr>
          <p:cNvPr id="3" name="Picture 2" descr="A close-up of a logo&#10;&#10;Description automatically generated">
            <a:extLst>
              <a:ext uri="{FF2B5EF4-FFF2-40B4-BE49-F238E27FC236}">
                <a16:creationId xmlns:a16="http://schemas.microsoft.com/office/drawing/2014/main" id="{52786DCE-C799-4053-E49C-0B2722AC4B0D}"/>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1384298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A20F5-CF19-EEE9-D5ED-AB0334F31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5E0F9-9CD1-6F3A-A561-1F4A55729F32}"/>
              </a:ext>
            </a:extLst>
          </p:cNvPr>
          <p:cNvSpPr>
            <a:spLocks noGrp="1"/>
          </p:cNvSpPr>
          <p:nvPr>
            <p:ph type="ctrTitle"/>
          </p:nvPr>
        </p:nvSpPr>
        <p:spPr>
          <a:xfrm>
            <a:off x="1678517" y="1515418"/>
            <a:ext cx="7595486" cy="2349034"/>
          </a:xfrm>
        </p:spPr>
        <p:txBody>
          <a:bodyPr vert="horz" lIns="91440" tIns="45720" rIns="91440" bIns="45720" rtlCol="0" anchor="ctr">
            <a:noAutofit/>
          </a:bodyPr>
          <a:lstStyle/>
          <a:p>
            <a:pPr algn="ctr"/>
            <a:r>
              <a:rPr lang="en-US" sz="4800" dirty="0"/>
              <a:t>FY27 Annual Plans</a:t>
            </a:r>
          </a:p>
        </p:txBody>
      </p:sp>
      <p:sp>
        <p:nvSpPr>
          <p:cNvPr id="3" name="Subtitle 2">
            <a:extLst>
              <a:ext uri="{FF2B5EF4-FFF2-40B4-BE49-F238E27FC236}">
                <a16:creationId xmlns:a16="http://schemas.microsoft.com/office/drawing/2014/main" id="{D6B45210-EF48-D351-0E5C-A70E7E77902E}"/>
              </a:ext>
            </a:extLst>
          </p:cNvPr>
          <p:cNvSpPr>
            <a:spLocks noGrp="1"/>
          </p:cNvSpPr>
          <p:nvPr>
            <p:ph type="subTitle" idx="1"/>
          </p:nvPr>
        </p:nvSpPr>
        <p:spPr>
          <a:xfrm>
            <a:off x="1507067" y="4091403"/>
            <a:ext cx="7766936" cy="1620774"/>
          </a:xfrm>
        </p:spPr>
        <p:txBody>
          <a:bodyPr/>
          <a:lstStyle/>
          <a:p>
            <a:pPr algn="ctr"/>
            <a:r>
              <a:rPr lang="en-US" sz="2400" dirty="0"/>
              <a:t>Kate Flavin</a:t>
            </a:r>
          </a:p>
          <a:p>
            <a:pPr algn="ctr"/>
            <a:r>
              <a:rPr lang="en-US" sz="2400" i="1" dirty="0">
                <a:solidFill>
                  <a:schemeClr val="accent2">
                    <a:lumMod val="40000"/>
                    <a:lumOff val="60000"/>
                  </a:schemeClr>
                </a:solidFill>
              </a:rPr>
              <a:t>Treatment Administrator</a:t>
            </a:r>
            <a:endParaRPr lang="en-US" sz="2400" dirty="0">
              <a:solidFill>
                <a:schemeClr val="accent2">
                  <a:lumMod val="40000"/>
                  <a:lumOff val="60000"/>
                </a:schemeClr>
              </a:solidFill>
            </a:endParaRPr>
          </a:p>
        </p:txBody>
      </p:sp>
      <p:pic>
        <p:nvPicPr>
          <p:cNvPr id="5" name="Picture 4" descr="A close-up of a logo&#10;&#10;Description automatically generated">
            <a:extLst>
              <a:ext uri="{FF2B5EF4-FFF2-40B4-BE49-F238E27FC236}">
                <a16:creationId xmlns:a16="http://schemas.microsoft.com/office/drawing/2014/main" id="{355897E8-3CFF-DB07-CB93-993FEDB2F0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431149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D528C-3CD6-42FA-74FE-4CAD45260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53781-6C88-459B-66BA-057F9BD8F5B0}"/>
              </a:ext>
            </a:extLst>
          </p:cNvPr>
          <p:cNvSpPr>
            <a:spLocks noGrp="1"/>
          </p:cNvSpPr>
          <p:nvPr>
            <p:ph type="title"/>
          </p:nvPr>
        </p:nvSpPr>
        <p:spPr>
          <a:xfrm>
            <a:off x="677334" y="677686"/>
            <a:ext cx="8596668" cy="754185"/>
          </a:xfrm>
        </p:spPr>
        <p:txBody>
          <a:bodyPr/>
          <a:lstStyle/>
          <a:p>
            <a:pPr algn="ctr"/>
            <a:r>
              <a:rPr lang="en-US" dirty="0"/>
              <a:t>Process</a:t>
            </a:r>
          </a:p>
        </p:txBody>
      </p:sp>
      <p:sp>
        <p:nvSpPr>
          <p:cNvPr id="3" name="Content Placeholder 2">
            <a:extLst>
              <a:ext uri="{FF2B5EF4-FFF2-40B4-BE49-F238E27FC236}">
                <a16:creationId xmlns:a16="http://schemas.microsoft.com/office/drawing/2014/main" id="{80194F66-D03B-B2EB-0965-D58F5B02218C}"/>
              </a:ext>
            </a:extLst>
          </p:cNvPr>
          <p:cNvSpPr>
            <a:spLocks noGrp="1"/>
          </p:cNvSpPr>
          <p:nvPr>
            <p:ph idx="1"/>
          </p:nvPr>
        </p:nvSpPr>
        <p:spPr>
          <a:xfrm>
            <a:off x="753534" y="1771637"/>
            <a:ext cx="9111605" cy="5081701"/>
          </a:xfrm>
        </p:spPr>
        <p:txBody>
          <a:bodyPr vert="horz" lIns="91440" tIns="45720" rIns="91440" bIns="45720" rtlCol="0" anchor="t">
            <a:normAutofit/>
          </a:bodyPr>
          <a:lstStyle/>
          <a:p>
            <a:pPr marL="228600" lvl="1"/>
            <a:r>
              <a:rPr lang="en-US" sz="2400" dirty="0"/>
              <a:t>The agency’s lead treatment specialist will reach out and provide FY27 annual plan documents and information individualized to each agency. </a:t>
            </a:r>
          </a:p>
          <a:p>
            <a:pPr marL="228600" lvl="1"/>
            <a:r>
              <a:rPr lang="en-US" sz="2400" dirty="0"/>
              <a:t>Meetings will be completed virtually using the Zoom platform.</a:t>
            </a:r>
          </a:p>
          <a:p>
            <a:pPr marL="228600" lvl="1"/>
            <a:r>
              <a:rPr lang="en-US" sz="2400" dirty="0">
                <a:solidFill>
                  <a:schemeClr val="tx1"/>
                </a:solidFill>
              </a:rPr>
              <a:t>MSHN is requesting providers review prior to the scheduled meeting date/time. </a:t>
            </a:r>
          </a:p>
          <a:p>
            <a:pPr marL="228600" lvl="1"/>
            <a:r>
              <a:rPr lang="en-US" sz="2400" dirty="0"/>
              <a:t>Please ensure agency staff who are knowledgeable about annual plan topics are in attendance for the annual plan meeting. </a:t>
            </a:r>
          </a:p>
          <a:p>
            <a:pPr marL="0" indent="0">
              <a:buNone/>
            </a:pPr>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12475BB2-F527-610B-E8EE-03C6B66D85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094784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0F37-4502-7CEC-7734-437C1F97A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DADD-496D-1070-407C-4E157AB29303}"/>
              </a:ext>
            </a:extLst>
          </p:cNvPr>
          <p:cNvSpPr>
            <a:spLocks noGrp="1"/>
          </p:cNvSpPr>
          <p:nvPr>
            <p:ph type="title"/>
          </p:nvPr>
        </p:nvSpPr>
        <p:spPr>
          <a:xfrm>
            <a:off x="677334" y="628325"/>
            <a:ext cx="8596668" cy="676031"/>
          </a:xfrm>
        </p:spPr>
        <p:txBody>
          <a:bodyPr/>
          <a:lstStyle/>
          <a:p>
            <a:pPr algn="ctr"/>
            <a:r>
              <a:rPr lang="en-US" dirty="0"/>
              <a:t>Timeframe</a:t>
            </a:r>
          </a:p>
        </p:txBody>
      </p:sp>
      <p:sp>
        <p:nvSpPr>
          <p:cNvPr id="3" name="Content Placeholder 2">
            <a:extLst>
              <a:ext uri="{FF2B5EF4-FFF2-40B4-BE49-F238E27FC236}">
                <a16:creationId xmlns:a16="http://schemas.microsoft.com/office/drawing/2014/main" id="{8326C27E-E4FC-79D7-28AB-99AC92821A2E}"/>
              </a:ext>
            </a:extLst>
          </p:cNvPr>
          <p:cNvSpPr>
            <a:spLocks noGrp="1"/>
          </p:cNvSpPr>
          <p:nvPr>
            <p:ph idx="1"/>
          </p:nvPr>
        </p:nvSpPr>
        <p:spPr>
          <a:xfrm>
            <a:off x="674439" y="1300552"/>
            <a:ext cx="9127055" cy="5376171"/>
          </a:xfrm>
        </p:spPr>
        <p:txBody>
          <a:bodyPr vert="horz" lIns="91440" tIns="45720" rIns="91440" bIns="45720" rtlCol="0" anchor="t">
            <a:normAutofit/>
          </a:bodyPr>
          <a:lstStyle/>
          <a:p>
            <a:pPr marL="228600" lvl="1"/>
            <a:r>
              <a:rPr lang="en-US" sz="2400" b="1" dirty="0">
                <a:solidFill>
                  <a:srgbClr val="FFC000"/>
                </a:solidFill>
              </a:rPr>
              <a:t>March</a:t>
            </a:r>
          </a:p>
          <a:p>
            <a:pPr marL="628650" lvl="2"/>
            <a:r>
              <a:rPr lang="en-US" sz="2200" dirty="0"/>
              <a:t>Provider will receive an email with link to Box with FY27 annual plan documents and request dates and times they are available to meet.</a:t>
            </a:r>
          </a:p>
          <a:p>
            <a:pPr marL="628650" lvl="2"/>
            <a:r>
              <a:rPr lang="en-US" sz="2200" dirty="0"/>
              <a:t>Treatment Specialist will schedule annual plan meeting and provide a Zoom meeting invite. </a:t>
            </a:r>
          </a:p>
          <a:p>
            <a:pPr marL="228600" lvl="1"/>
            <a:r>
              <a:rPr lang="en-US" sz="2400" b="1" dirty="0">
                <a:solidFill>
                  <a:srgbClr val="00B0F0"/>
                </a:solidFill>
              </a:rPr>
              <a:t>April &amp; May</a:t>
            </a:r>
          </a:p>
          <a:p>
            <a:pPr marL="628650" lvl="2"/>
            <a:r>
              <a:rPr lang="en-US" sz="2200" dirty="0"/>
              <a:t>Annual Plan meetings will take place. Plan for 60-90 minutes for this interaction. </a:t>
            </a:r>
          </a:p>
          <a:p>
            <a:pPr marL="628650" lvl="2"/>
            <a:r>
              <a:rPr lang="en-US" sz="2200" dirty="0"/>
              <a:t>Annual Plans will be finalized in Box for each provider.</a:t>
            </a:r>
          </a:p>
          <a:p>
            <a:pPr marL="628650" lvl="2"/>
            <a:r>
              <a:rPr lang="en-US" sz="2200" i="1" dirty="0">
                <a:solidFill>
                  <a:srgbClr val="FFFF00"/>
                </a:solidFill>
              </a:rPr>
              <a:t>All Cost Reimbursed providers should have their finance/budget person review the </a:t>
            </a:r>
            <a:r>
              <a:rPr lang="en-US" sz="2200" i="1" dirty="0">
                <a:solidFill>
                  <a:srgbClr val="FFFF00"/>
                </a:solidFill>
                <a:hlinkClick r:id="rId2"/>
              </a:rPr>
              <a:t>April 2025 Lunch &amp; Learn on Budget Preparation.</a:t>
            </a:r>
            <a:r>
              <a:rPr lang="en-US" sz="2200" i="1" dirty="0">
                <a:solidFill>
                  <a:srgbClr val="FFFF00"/>
                </a:solidFill>
              </a:rPr>
              <a:t>  </a:t>
            </a:r>
          </a:p>
          <a:p>
            <a:pPr marL="228600" lvl="1"/>
            <a:endParaRPr lang="en-US" sz="2400" b="1" dirty="0">
              <a:solidFill>
                <a:srgbClr val="CC99FF"/>
              </a:solidFill>
            </a:endParaRPr>
          </a:p>
          <a:p>
            <a:pPr marL="0" indent="0">
              <a:buNone/>
            </a:pPr>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6E5EAA66-915C-3F47-B83C-F46B06E929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130734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5568-6027-EE12-D300-0AB35E6A1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6C77F-8C6D-43C3-C507-4BA34ADF7A10}"/>
              </a:ext>
            </a:extLst>
          </p:cNvPr>
          <p:cNvSpPr>
            <a:spLocks noGrp="1"/>
          </p:cNvSpPr>
          <p:nvPr>
            <p:ph type="ctrTitle"/>
          </p:nvPr>
        </p:nvSpPr>
        <p:spPr>
          <a:xfrm>
            <a:off x="984930" y="10398"/>
            <a:ext cx="8669014" cy="1089836"/>
          </a:xfrm>
        </p:spPr>
        <p:txBody>
          <a:bodyPr/>
          <a:lstStyle/>
          <a:p>
            <a:pPr algn="ctr"/>
            <a:r>
              <a:rPr lang="en-US" sz="3600" dirty="0"/>
              <a:t>General Remarks </a:t>
            </a:r>
          </a:p>
        </p:txBody>
      </p:sp>
      <p:sp>
        <p:nvSpPr>
          <p:cNvPr id="3" name="Subtitle 2">
            <a:extLst>
              <a:ext uri="{FF2B5EF4-FFF2-40B4-BE49-F238E27FC236}">
                <a16:creationId xmlns:a16="http://schemas.microsoft.com/office/drawing/2014/main" id="{6C552468-0000-B90E-E31B-EC6D79A14FD8}"/>
              </a:ext>
            </a:extLst>
          </p:cNvPr>
          <p:cNvSpPr>
            <a:spLocks noGrp="1"/>
          </p:cNvSpPr>
          <p:nvPr>
            <p:ph type="subTitle" idx="1"/>
          </p:nvPr>
        </p:nvSpPr>
        <p:spPr>
          <a:xfrm>
            <a:off x="720840" y="1254125"/>
            <a:ext cx="9094555" cy="5420857"/>
          </a:xfrm>
        </p:spPr>
        <p:txBody>
          <a:bodyPr vert="horz" lIns="91440" tIns="45720" rIns="91440" bIns="45720" rtlCol="0" anchor="t">
            <a:noAutofit/>
          </a:bodyPr>
          <a:lstStyle/>
          <a:p>
            <a:pPr marL="171450" indent="-171450" algn="ctr">
              <a:buFont typeface="Wingdings"/>
              <a:buChar char="Ø"/>
            </a:pPr>
            <a:endParaRPr lang="en-US" sz="1200" i="1" dirty="0">
              <a:solidFill>
                <a:schemeClr val="tx1"/>
              </a:solidFill>
            </a:endParaRPr>
          </a:p>
          <a:p>
            <a:pPr marL="342900" indent="-342900" algn="l">
              <a:buFont typeface="Wingdings"/>
              <a:buChar char="Ø"/>
            </a:pPr>
            <a:r>
              <a:rPr lang="en-US" sz="2000" dirty="0">
                <a:solidFill>
                  <a:schemeClr val="tx1"/>
                </a:solidFill>
                <a:latin typeface="Trebuchet MS"/>
                <a:ea typeface="+mn-lt"/>
                <a:cs typeface="+mn-lt"/>
              </a:rPr>
              <a:t>Welcome and Gratitude</a:t>
            </a:r>
          </a:p>
          <a:p>
            <a:pPr marL="342900" indent="-342900" algn="l">
              <a:buFont typeface="Wingdings"/>
              <a:buChar char="Ø"/>
            </a:pPr>
            <a:r>
              <a:rPr lang="en-US" sz="2000" dirty="0">
                <a:solidFill>
                  <a:schemeClr val="tx1"/>
                </a:solidFill>
                <a:latin typeface="Trebuchet MS"/>
                <a:ea typeface="+mn-lt"/>
                <a:cs typeface="+mn-lt"/>
              </a:rPr>
              <a:t>MDHHS PIHP Procurement Update</a:t>
            </a:r>
            <a:endParaRPr lang="en-US" dirty="0">
              <a:solidFill>
                <a:schemeClr val="tx1"/>
              </a:solidFill>
            </a:endParaRPr>
          </a:p>
          <a:p>
            <a:pPr marL="800100" lvl="1" indent="-342900" algn="l">
              <a:buFont typeface="Wingdings"/>
              <a:buChar char="Ø"/>
            </a:pPr>
            <a:r>
              <a:rPr lang="en-US" dirty="0"/>
              <a:t>On January 8, 2026, Judge Christopher Yates (Michigan Court of Claims) issued an opinion and order stating that the “Court hereby issues a declaratory pronouncement that the RFP (request for proposals), as drafted, impermissibly conflict with Michigan law in numerous respects, especially insofar as the RFP restricts CMHSPs (Community Mental Health Services Programs) from entering into financial contracts for the purpose of funding CMHSPs’ managed care functions.” Importantly, this order stated that this is not a final order and does not resolve the case.</a:t>
            </a:r>
          </a:p>
          <a:p>
            <a:pPr marL="800100" lvl="1" indent="-342900" algn="l">
              <a:buFont typeface="Wingdings"/>
              <a:buChar char="Ø"/>
            </a:pPr>
            <a:r>
              <a:rPr lang="en-US" dirty="0"/>
              <a:t>MDHHS rescinded the original RFP on January 29.</a:t>
            </a:r>
          </a:p>
          <a:p>
            <a:pPr marL="800100" lvl="1" indent="-342900" algn="l">
              <a:buFont typeface="Wingdings"/>
              <a:buChar char="Ø"/>
            </a:pPr>
            <a:r>
              <a:rPr lang="en-US" dirty="0"/>
              <a:t>On January 30, the State of Michigan filed a motion to dismiss the lawsuit in which MSHN is a plaintiff on the basis that the State rescinded the RFP on which the lawsuit was based, making the lawsuit moot.</a:t>
            </a:r>
          </a:p>
          <a:p>
            <a:pPr marL="800100" lvl="1" indent="-342900" algn="l">
              <a:buFont typeface="Wingdings"/>
              <a:buChar char="Ø"/>
            </a:pPr>
            <a:r>
              <a:rPr lang="en-US" dirty="0"/>
              <a:t>There will be a hearing on that motion and other matters on April 13.</a:t>
            </a:r>
          </a:p>
          <a:p>
            <a:pPr marL="800100" lvl="1" indent="-342900" algn="l">
              <a:buFont typeface="Wingdings"/>
              <a:buChar char="Ø"/>
            </a:pPr>
            <a:r>
              <a:rPr lang="en-US" dirty="0"/>
              <a:t>MSHN anticipates that the state of Michigan will release a new RFP this spring.</a:t>
            </a:r>
          </a:p>
          <a:p>
            <a:pPr marL="342900" indent="-342900" algn="l">
              <a:buFont typeface="Wingdings"/>
              <a:buChar char="Ø"/>
            </a:pPr>
            <a:endParaRPr lang="en-US" sz="2000" dirty="0">
              <a:solidFill>
                <a:schemeClr val="tx1"/>
              </a:solidFill>
              <a:latin typeface="Trebuchet MS"/>
              <a:ea typeface="+mn-lt"/>
              <a:cs typeface="+mn-lt"/>
            </a:endParaRPr>
          </a:p>
          <a:p>
            <a:pPr marL="342900" indent="-342900" algn="l">
              <a:buFont typeface="Wingdings"/>
              <a:buChar char="Ø"/>
            </a:pPr>
            <a:endParaRPr lang="en-US" sz="2000" dirty="0">
              <a:solidFill>
                <a:schemeClr val="tx1"/>
              </a:solidFill>
              <a:latin typeface="Trebuchet MS"/>
              <a:ea typeface="+mn-lt"/>
              <a:cs typeface="+mn-lt"/>
            </a:endParaRPr>
          </a:p>
        </p:txBody>
      </p:sp>
      <p:pic>
        <p:nvPicPr>
          <p:cNvPr id="4" name="Picture 3" descr="A close-up of a logo&#10;&#10;Description automatically generated">
            <a:extLst>
              <a:ext uri="{FF2B5EF4-FFF2-40B4-BE49-F238E27FC236}">
                <a16:creationId xmlns:a16="http://schemas.microsoft.com/office/drawing/2014/main" id="{77D25FA6-67CE-8655-49CB-50AACB7EAA53}"/>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686551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8AA3-C8BE-5D41-FF07-757C27823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53D6B-50B6-6CC3-6D8A-2B1A9E3727E1}"/>
              </a:ext>
            </a:extLst>
          </p:cNvPr>
          <p:cNvSpPr>
            <a:spLocks noGrp="1"/>
          </p:cNvSpPr>
          <p:nvPr>
            <p:ph type="title"/>
          </p:nvPr>
        </p:nvSpPr>
        <p:spPr/>
        <p:txBody>
          <a:bodyPr/>
          <a:lstStyle/>
          <a:p>
            <a:pPr algn="ctr"/>
            <a:r>
              <a:rPr lang="en-US" dirty="0"/>
              <a:t>Timeframe Continued</a:t>
            </a:r>
          </a:p>
        </p:txBody>
      </p:sp>
      <p:sp>
        <p:nvSpPr>
          <p:cNvPr id="3" name="Content Placeholder 2">
            <a:extLst>
              <a:ext uri="{FF2B5EF4-FFF2-40B4-BE49-F238E27FC236}">
                <a16:creationId xmlns:a16="http://schemas.microsoft.com/office/drawing/2014/main" id="{374AB810-E344-323D-3ED0-3DD5322734E6}"/>
              </a:ext>
            </a:extLst>
          </p:cNvPr>
          <p:cNvSpPr>
            <a:spLocks noGrp="1"/>
          </p:cNvSpPr>
          <p:nvPr>
            <p:ph idx="1"/>
          </p:nvPr>
        </p:nvSpPr>
        <p:spPr>
          <a:xfrm>
            <a:off x="677334" y="1524882"/>
            <a:ext cx="9120543" cy="5090331"/>
          </a:xfrm>
        </p:spPr>
        <p:txBody>
          <a:bodyPr vert="horz" lIns="91440" tIns="45720" rIns="91440" bIns="45720" rtlCol="0" anchor="t">
            <a:normAutofit/>
          </a:bodyPr>
          <a:lstStyle/>
          <a:p>
            <a:pPr marL="228600" lvl="1"/>
            <a:r>
              <a:rPr lang="en-US" sz="2400" b="1" dirty="0">
                <a:solidFill>
                  <a:srgbClr val="CC99FF"/>
                </a:solidFill>
              </a:rPr>
              <a:t>June</a:t>
            </a:r>
            <a:endParaRPr lang="en-US" sz="2400" dirty="0">
              <a:solidFill>
                <a:srgbClr val="CC99FF"/>
              </a:solidFill>
            </a:endParaRPr>
          </a:p>
          <a:p>
            <a:pPr marL="628650" lvl="2"/>
            <a:r>
              <a:rPr lang="en-US" sz="2200" dirty="0"/>
              <a:t>Cost Reimbursed budget requests are due by COB 6/1/2026.</a:t>
            </a:r>
          </a:p>
          <a:p>
            <a:pPr marL="628650" lvl="2"/>
            <a:r>
              <a:rPr lang="en-US" sz="2200" dirty="0"/>
              <a:t>Please email budgets to </a:t>
            </a:r>
            <a:r>
              <a:rPr lang="en-US" sz="2200" dirty="0">
                <a:solidFill>
                  <a:srgbClr val="F768D3"/>
                </a:solidFill>
              </a:rPr>
              <a:t>Trisha Thrush</a:t>
            </a:r>
            <a:r>
              <a:rPr lang="en-US" sz="2200" dirty="0"/>
              <a:t> at </a:t>
            </a:r>
            <a:r>
              <a:rPr lang="en-US" sz="2200" dirty="0">
                <a:solidFill>
                  <a:srgbClr val="F768D3"/>
                </a:solidFill>
                <a:hlinkClick r:id="rId2">
                  <a:extLst>
                    <a:ext uri="{A12FA001-AC4F-418D-AE19-62706E023703}">
                      <ahyp:hlinkClr xmlns:ahyp="http://schemas.microsoft.com/office/drawing/2018/hyperlinkcolor" val="tx"/>
                    </a:ext>
                  </a:extLst>
                </a:hlinkClick>
              </a:rPr>
              <a:t>trisha.thrush@midstatehealthnetwork.org</a:t>
            </a:r>
          </a:p>
          <a:p>
            <a:pPr marL="628650" lvl="2"/>
            <a:r>
              <a:rPr lang="en-US" sz="2200" dirty="0"/>
              <a:t>Please submit budget(s) early if they are prepared.</a:t>
            </a:r>
            <a:endParaRPr lang="en-US" sz="2200" b="1">
              <a:solidFill>
                <a:srgbClr val="FFC000"/>
              </a:solidFill>
            </a:endParaRPr>
          </a:p>
          <a:p>
            <a:pPr marL="628650" lvl="2"/>
            <a:r>
              <a:rPr lang="en-US" sz="2200" dirty="0"/>
              <a:t>Cost reimbursed budgets will be reviewed.</a:t>
            </a:r>
          </a:p>
          <a:p>
            <a:pPr marL="628650" lvl="2"/>
            <a:r>
              <a:rPr lang="en-US" sz="2200" dirty="0"/>
              <a:t>Questions regarding the budgets will be shared with the provider.</a:t>
            </a:r>
          </a:p>
          <a:p>
            <a:pPr marL="228600" lvl="1"/>
            <a:r>
              <a:rPr lang="en-US" sz="2400" b="1" dirty="0">
                <a:solidFill>
                  <a:srgbClr val="00B0F0"/>
                </a:solidFill>
              </a:rPr>
              <a:t>July</a:t>
            </a:r>
            <a:endParaRPr lang="en-US" sz="2400">
              <a:solidFill>
                <a:srgbClr val="00B0F0"/>
              </a:solidFill>
            </a:endParaRPr>
          </a:p>
          <a:p>
            <a:pPr marL="628650" lvl="2"/>
            <a:r>
              <a:rPr lang="en-US" sz="2200" dirty="0"/>
              <a:t>Treatment Team makes FY27 contract recommendations. </a:t>
            </a:r>
          </a:p>
          <a:p>
            <a:pPr marL="228600" lvl="2"/>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4638AF07-6FA8-5C42-33F5-976531B9FC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185864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81F2-C293-11DD-1353-9ACFF2605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2BFAB-229D-F5C4-CF3C-130E272680F1}"/>
              </a:ext>
            </a:extLst>
          </p:cNvPr>
          <p:cNvSpPr>
            <a:spLocks noGrp="1"/>
          </p:cNvSpPr>
          <p:nvPr>
            <p:ph type="title"/>
          </p:nvPr>
        </p:nvSpPr>
        <p:spPr/>
        <p:txBody>
          <a:bodyPr/>
          <a:lstStyle/>
          <a:p>
            <a:pPr algn="ctr"/>
            <a:r>
              <a:rPr lang="en-US" dirty="0"/>
              <a:t>Timeframe Continued</a:t>
            </a:r>
          </a:p>
        </p:txBody>
      </p:sp>
      <p:sp>
        <p:nvSpPr>
          <p:cNvPr id="3" name="Content Placeholder 2">
            <a:extLst>
              <a:ext uri="{FF2B5EF4-FFF2-40B4-BE49-F238E27FC236}">
                <a16:creationId xmlns:a16="http://schemas.microsoft.com/office/drawing/2014/main" id="{B2B9D462-BB32-4266-847F-22730E890E23}"/>
              </a:ext>
            </a:extLst>
          </p:cNvPr>
          <p:cNvSpPr>
            <a:spLocks noGrp="1"/>
          </p:cNvSpPr>
          <p:nvPr>
            <p:ph idx="1"/>
          </p:nvPr>
        </p:nvSpPr>
        <p:spPr>
          <a:xfrm>
            <a:off x="677334" y="1378706"/>
            <a:ext cx="9120543" cy="5481100"/>
          </a:xfrm>
        </p:spPr>
        <p:txBody>
          <a:bodyPr vert="horz" lIns="91440" tIns="45720" rIns="91440" bIns="45720" rtlCol="0" anchor="t">
            <a:noAutofit/>
          </a:bodyPr>
          <a:lstStyle/>
          <a:p>
            <a:pPr marL="228600" lvl="2"/>
            <a:r>
              <a:rPr lang="en-US" sz="2400" b="1" dirty="0">
                <a:solidFill>
                  <a:srgbClr val="CC99FF"/>
                </a:solidFill>
              </a:rPr>
              <a:t>August</a:t>
            </a:r>
            <a:endParaRPr lang="en-US" sz="2400">
              <a:solidFill>
                <a:srgbClr val="CC99FF"/>
              </a:solidFill>
            </a:endParaRPr>
          </a:p>
          <a:p>
            <a:pPr marL="685800" lvl="3"/>
            <a:r>
              <a:rPr lang="en-US" sz="2200" dirty="0"/>
              <a:t>FY27 contract recommendations supported by PA2 funding go before Oversight Policy Board (OPB) for review and approval/denial. </a:t>
            </a:r>
          </a:p>
          <a:p>
            <a:pPr marL="685800" lvl="3"/>
            <a:r>
              <a:rPr lang="en-US" sz="2200" dirty="0"/>
              <a:t>Items approved will move to MSHN Board of Directors (BOD) for final review of approval/denial. </a:t>
            </a:r>
          </a:p>
          <a:p>
            <a:pPr marL="228600" lvl="3"/>
            <a:r>
              <a:rPr lang="en-US" sz="2400" b="1" dirty="0">
                <a:solidFill>
                  <a:srgbClr val="FFFF00"/>
                </a:solidFill>
              </a:rPr>
              <a:t>September</a:t>
            </a:r>
            <a:endParaRPr lang="en-US" sz="2400">
              <a:solidFill>
                <a:srgbClr val="FFFF00"/>
              </a:solidFill>
            </a:endParaRPr>
          </a:p>
          <a:p>
            <a:pPr marL="685800" lvl="4"/>
            <a:r>
              <a:rPr lang="en-US" sz="2200" dirty="0"/>
              <a:t>FY27 contract recommendations go before MSHN Board of Directors (BOD) </a:t>
            </a:r>
            <a:endParaRPr lang="en-US" sz="2200" dirty="0">
              <a:ea typeface="+mn-lt"/>
              <a:cs typeface="+mn-lt"/>
            </a:endParaRPr>
          </a:p>
          <a:p>
            <a:pPr marL="685800" lvl="4"/>
            <a:r>
              <a:rPr lang="en-US" sz="2200" dirty="0">
                <a:ea typeface="+mn-lt"/>
                <a:cs typeface="+mn-lt"/>
              </a:rPr>
              <a:t>If approved, MSHN will send contracts to providers. </a:t>
            </a:r>
            <a:endParaRPr lang="en-US" sz="2200" dirty="0"/>
          </a:p>
          <a:p>
            <a:pPr marL="685800" lvl="4"/>
            <a:r>
              <a:rPr lang="en-US" sz="2200" dirty="0">
                <a:solidFill>
                  <a:srgbClr val="FFFFFF"/>
                </a:solidFill>
              </a:rPr>
              <a:t>If denied, MSHN treatment specialist would be in contact and follow-up.</a:t>
            </a:r>
            <a:endParaRPr lang="en-US" sz="2200" dirty="0"/>
          </a:p>
          <a:p>
            <a:pPr marL="0" indent="0">
              <a:buNone/>
            </a:pPr>
            <a:endParaRPr lang="en-US" dirty="0">
              <a:solidFill>
                <a:schemeClr val="tx1"/>
              </a:solidFill>
            </a:endParaRPr>
          </a:p>
          <a:p>
            <a:pPr marL="457200" lvl="1" indent="0">
              <a:buNone/>
            </a:pPr>
            <a:endParaRPr lang="en-US" dirty="0"/>
          </a:p>
          <a:p>
            <a:pPr lvl="1"/>
            <a:endParaRPr lang="en-US" dirty="0">
              <a:solidFill>
                <a:schemeClr val="tx1"/>
              </a:solidFill>
              <a:latin typeface="Trebuchet MS"/>
              <a:ea typeface="Calibri"/>
              <a:cs typeface="Calibri"/>
            </a:endParaRPr>
          </a:p>
          <a:p>
            <a:pPr lvl="2"/>
            <a:endParaRPr lang="en-US" sz="1100" dirty="0">
              <a:latin typeface="Calibri"/>
              <a:ea typeface="Calibri"/>
              <a:cs typeface="Calibri"/>
            </a:endParaRPr>
          </a:p>
          <a:p>
            <a:pPr lvl="1"/>
            <a:endParaRPr lang="en-US" dirty="0"/>
          </a:p>
        </p:txBody>
      </p:sp>
      <p:pic>
        <p:nvPicPr>
          <p:cNvPr id="5" name="Picture 4" descr="A close-up of a logo&#10;&#10;Description automatically generated">
            <a:extLst>
              <a:ext uri="{FF2B5EF4-FFF2-40B4-BE49-F238E27FC236}">
                <a16:creationId xmlns:a16="http://schemas.microsoft.com/office/drawing/2014/main" id="{E5FFF614-2D64-E5C4-CE70-8C6103FE8C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890091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58FB4-478D-2264-3CBB-8E57D21F4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CAD41-B951-74AA-3BF1-CF781D1788E1}"/>
              </a:ext>
            </a:extLst>
          </p:cNvPr>
          <p:cNvSpPr>
            <a:spLocks noGrp="1"/>
          </p:cNvSpPr>
          <p:nvPr>
            <p:ph type="ctrTitle"/>
          </p:nvPr>
        </p:nvSpPr>
        <p:spPr>
          <a:xfrm>
            <a:off x="1630892" y="1842559"/>
            <a:ext cx="7766936" cy="1646302"/>
          </a:xfrm>
        </p:spPr>
        <p:txBody>
          <a:bodyPr vert="horz" lIns="91440" tIns="45720" rIns="91440" bIns="45720" rtlCol="0" anchor="ctr">
            <a:noAutofit/>
          </a:bodyPr>
          <a:lstStyle/>
          <a:p>
            <a:pPr algn="ctr"/>
            <a:r>
              <a:rPr lang="en-US" dirty="0">
                <a:solidFill>
                  <a:srgbClr val="FFC000"/>
                </a:solidFill>
              </a:rPr>
              <a:t>Questions?</a:t>
            </a:r>
          </a:p>
        </p:txBody>
      </p:sp>
      <p:pic>
        <p:nvPicPr>
          <p:cNvPr id="3" name="Picture 2" descr="A close-up of a logo&#10;&#10;Description automatically generated">
            <a:extLst>
              <a:ext uri="{FF2B5EF4-FFF2-40B4-BE49-F238E27FC236}">
                <a16:creationId xmlns:a16="http://schemas.microsoft.com/office/drawing/2014/main" id="{08A847DB-B872-A6CC-72CC-B3D62B919D9F}"/>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4" name="TextBox 3">
            <a:extLst>
              <a:ext uri="{FF2B5EF4-FFF2-40B4-BE49-F238E27FC236}">
                <a16:creationId xmlns:a16="http://schemas.microsoft.com/office/drawing/2014/main" id="{A02609F2-C259-2723-E358-ABAEC53834BB}"/>
              </a:ext>
            </a:extLst>
          </p:cNvPr>
          <p:cNvSpPr txBox="1"/>
          <p:nvPr/>
        </p:nvSpPr>
        <p:spPr>
          <a:xfrm>
            <a:off x="147493" y="5561542"/>
            <a:ext cx="10743927" cy="369332"/>
          </a:xfrm>
          <a:prstGeom prst="rect">
            <a:avLst/>
          </a:prstGeom>
          <a:noFill/>
        </p:spPr>
        <p:txBody>
          <a:bodyPr wrap="square" lIns="91440" tIns="45720" rIns="91440" bIns="45720" rtlCol="0" anchor="t">
            <a:spAutoFit/>
          </a:bodyPr>
          <a:lstStyle/>
          <a:p>
            <a:pPr algn="ctr"/>
            <a:endParaRPr lang="en-US" dirty="0"/>
          </a:p>
        </p:txBody>
      </p:sp>
    </p:spTree>
    <p:extLst>
      <p:ext uri="{BB962C8B-B14F-4D97-AF65-F5344CB8AC3E}">
        <p14:creationId xmlns:p14="http://schemas.microsoft.com/office/powerpoint/2010/main" val="932481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FF6CB-A93F-6968-5410-416A01D5D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E9DC31-B97B-1D25-D698-623C35CF676E}"/>
              </a:ext>
            </a:extLst>
          </p:cNvPr>
          <p:cNvSpPr>
            <a:spLocks noGrp="1"/>
          </p:cNvSpPr>
          <p:nvPr>
            <p:ph type="ctrTitle"/>
          </p:nvPr>
        </p:nvSpPr>
        <p:spPr>
          <a:xfrm>
            <a:off x="1678517" y="1515418"/>
            <a:ext cx="7595486" cy="2349034"/>
          </a:xfrm>
        </p:spPr>
        <p:txBody>
          <a:bodyPr vert="horz" lIns="91440" tIns="45720" rIns="91440" bIns="45720" rtlCol="0" anchor="ctr">
            <a:noAutofit/>
          </a:bodyPr>
          <a:lstStyle/>
          <a:p>
            <a:pPr algn="ctr"/>
            <a:r>
              <a:rPr lang="en-US" sz="4800" dirty="0"/>
              <a:t>Update on MSHN Workgroups &amp; Task Team</a:t>
            </a:r>
          </a:p>
        </p:txBody>
      </p:sp>
      <p:sp>
        <p:nvSpPr>
          <p:cNvPr id="3" name="Subtitle 2">
            <a:extLst>
              <a:ext uri="{FF2B5EF4-FFF2-40B4-BE49-F238E27FC236}">
                <a16:creationId xmlns:a16="http://schemas.microsoft.com/office/drawing/2014/main" id="{C1BD6C7F-CFA9-7FFB-49D7-54B53D26E3EA}"/>
              </a:ext>
            </a:extLst>
          </p:cNvPr>
          <p:cNvSpPr>
            <a:spLocks noGrp="1"/>
          </p:cNvSpPr>
          <p:nvPr>
            <p:ph type="subTitle" idx="1"/>
          </p:nvPr>
        </p:nvSpPr>
        <p:spPr>
          <a:xfrm>
            <a:off x="1507067" y="4091403"/>
            <a:ext cx="7766936" cy="1620774"/>
          </a:xfrm>
        </p:spPr>
        <p:txBody>
          <a:bodyPr/>
          <a:lstStyle/>
          <a:p>
            <a:pPr algn="ctr"/>
            <a:r>
              <a:rPr lang="en-US" sz="2400" dirty="0"/>
              <a:t>Kate Flavin</a:t>
            </a:r>
          </a:p>
          <a:p>
            <a:pPr algn="ctr"/>
            <a:r>
              <a:rPr lang="en-US" sz="2400" i="1" dirty="0">
                <a:solidFill>
                  <a:schemeClr val="accent2">
                    <a:lumMod val="40000"/>
                    <a:lumOff val="60000"/>
                  </a:schemeClr>
                </a:solidFill>
              </a:rPr>
              <a:t>Treatment Administrator</a:t>
            </a:r>
            <a:endParaRPr lang="en-US" sz="2400" dirty="0">
              <a:solidFill>
                <a:schemeClr val="accent2">
                  <a:lumMod val="40000"/>
                  <a:lumOff val="60000"/>
                </a:schemeClr>
              </a:solidFill>
            </a:endParaRPr>
          </a:p>
        </p:txBody>
      </p:sp>
      <p:pic>
        <p:nvPicPr>
          <p:cNvPr id="5" name="Picture 4" descr="A close-up of a logo&#10;&#10;Description automatically generated">
            <a:extLst>
              <a:ext uri="{FF2B5EF4-FFF2-40B4-BE49-F238E27FC236}">
                <a16:creationId xmlns:a16="http://schemas.microsoft.com/office/drawing/2014/main" id="{F535F225-6735-4B16-7FD2-DC1405ECDF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658603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BCEDA-AAA7-50EF-1916-AE55D75C4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EF4CF-B72F-648D-BC74-84A523BFE36D}"/>
              </a:ext>
            </a:extLst>
          </p:cNvPr>
          <p:cNvSpPr>
            <a:spLocks noGrp="1"/>
          </p:cNvSpPr>
          <p:nvPr>
            <p:ph type="title"/>
          </p:nvPr>
        </p:nvSpPr>
        <p:spPr/>
        <p:txBody>
          <a:bodyPr>
            <a:normAutofit/>
          </a:bodyPr>
          <a:lstStyle/>
          <a:p>
            <a:pPr algn="ctr"/>
            <a:r>
              <a:rPr lang="en-US" dirty="0">
                <a:latin typeface="Trebuchet MS"/>
                <a:ea typeface="Calibri"/>
                <a:cs typeface="Calibri"/>
              </a:rPr>
              <a:t>Update on MSHN Workgroups &amp; </a:t>
            </a:r>
            <a:br>
              <a:rPr lang="en-US" dirty="0">
                <a:latin typeface="Trebuchet MS"/>
                <a:ea typeface="Calibri"/>
                <a:cs typeface="Calibri"/>
              </a:rPr>
            </a:br>
            <a:r>
              <a:rPr lang="en-US" dirty="0">
                <a:latin typeface="Trebuchet MS"/>
                <a:ea typeface="Calibri"/>
                <a:cs typeface="Calibri"/>
              </a:rPr>
              <a:t>Task Team</a:t>
            </a:r>
            <a:endParaRPr lang="en-US">
              <a:solidFill>
                <a:srgbClr val="000000"/>
              </a:solidFill>
              <a:latin typeface="Trebuchet MS"/>
              <a:ea typeface="Calibri"/>
              <a:cs typeface="Calibri"/>
            </a:endParaRPr>
          </a:p>
          <a:p>
            <a:endParaRPr lang="en-US" dirty="0"/>
          </a:p>
        </p:txBody>
      </p:sp>
      <p:sp>
        <p:nvSpPr>
          <p:cNvPr id="3" name="Content Placeholder 2">
            <a:extLst>
              <a:ext uri="{FF2B5EF4-FFF2-40B4-BE49-F238E27FC236}">
                <a16:creationId xmlns:a16="http://schemas.microsoft.com/office/drawing/2014/main" id="{C2D2D5A9-D235-4FEB-BBBA-CAC74C8F57E2}"/>
              </a:ext>
            </a:extLst>
          </p:cNvPr>
          <p:cNvSpPr>
            <a:spLocks noGrp="1"/>
          </p:cNvSpPr>
          <p:nvPr>
            <p:ph idx="1"/>
          </p:nvPr>
        </p:nvSpPr>
        <p:spPr/>
        <p:txBody>
          <a:bodyPr vert="horz" lIns="91440" tIns="45720" rIns="91440" bIns="45720" rtlCol="0" anchor="t">
            <a:normAutofit/>
          </a:bodyPr>
          <a:lstStyle/>
          <a:p>
            <a:r>
              <a:rPr lang="en-US" sz="2400" dirty="0"/>
              <a:t>Due to a continued trend of limited agenda items and cancelled meetings, MSHN Treatment team has made the decision to pause the remaining workgroups and task team meetings for Outpatient/MAT, Women's Task Team and Residential/WM for the remainder of FY26.</a:t>
            </a:r>
          </a:p>
          <a:p>
            <a:r>
              <a:rPr lang="en-US" sz="2400" dirty="0"/>
              <a:t>MSHN will evaluate the need to resume meetings in FY27</a:t>
            </a:r>
          </a:p>
          <a:p>
            <a:r>
              <a:rPr lang="en-US" sz="2400" dirty="0"/>
              <a:t>If you have any questions or needs that would have been addressed in a workgroup meeting, please reach out to you lead treatment specialist. </a:t>
            </a:r>
          </a:p>
        </p:txBody>
      </p:sp>
      <p:pic>
        <p:nvPicPr>
          <p:cNvPr id="5" name="Picture 4" descr="A close-up of a logo&#10;&#10;Description automatically generated">
            <a:extLst>
              <a:ext uri="{FF2B5EF4-FFF2-40B4-BE49-F238E27FC236}">
                <a16:creationId xmlns:a16="http://schemas.microsoft.com/office/drawing/2014/main" id="{875FF084-7D88-9F4D-896D-99710541D3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765217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17DB2-5E3D-480F-E1C4-3F32F2CF6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BB542-115C-5A60-A15C-D48EDFD6C506}"/>
              </a:ext>
            </a:extLst>
          </p:cNvPr>
          <p:cNvSpPr>
            <a:spLocks noGrp="1"/>
          </p:cNvSpPr>
          <p:nvPr>
            <p:ph type="ctrTitle"/>
          </p:nvPr>
        </p:nvSpPr>
        <p:spPr>
          <a:xfrm>
            <a:off x="1668992" y="2604559"/>
            <a:ext cx="7766936" cy="1646302"/>
          </a:xfrm>
        </p:spPr>
        <p:txBody>
          <a:bodyPr vert="horz" lIns="91440" tIns="45720" rIns="91440" bIns="45720" rtlCol="0" anchor="ctr">
            <a:noAutofit/>
          </a:bodyPr>
          <a:lstStyle/>
          <a:p>
            <a:pPr algn="ctr"/>
            <a:r>
              <a:rPr lang="en-US" dirty="0">
                <a:solidFill>
                  <a:srgbClr val="FFC000"/>
                </a:solidFill>
              </a:rPr>
              <a:t>Questions?</a:t>
            </a:r>
          </a:p>
        </p:txBody>
      </p:sp>
      <p:pic>
        <p:nvPicPr>
          <p:cNvPr id="3" name="Picture 2" descr="A close-up of a logo&#10;&#10;Description automatically generated">
            <a:extLst>
              <a:ext uri="{FF2B5EF4-FFF2-40B4-BE49-F238E27FC236}">
                <a16:creationId xmlns:a16="http://schemas.microsoft.com/office/drawing/2014/main" id="{36B5C99D-89EF-4553-559E-04530445F8B5}"/>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2105044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13D42-37B8-E493-F6AF-2EBD98931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1F177-6893-77D7-97C1-67FC7E75B5DA}"/>
              </a:ext>
            </a:extLst>
          </p:cNvPr>
          <p:cNvSpPr>
            <a:spLocks noGrp="1"/>
          </p:cNvSpPr>
          <p:nvPr>
            <p:ph type="ctrTitle"/>
          </p:nvPr>
        </p:nvSpPr>
        <p:spPr>
          <a:xfrm>
            <a:off x="1678517" y="1515418"/>
            <a:ext cx="7595486" cy="2349034"/>
          </a:xfrm>
        </p:spPr>
        <p:txBody>
          <a:bodyPr/>
          <a:lstStyle/>
          <a:p>
            <a:pPr algn="ctr"/>
            <a:br>
              <a:rPr lang="en-US" dirty="0"/>
            </a:br>
            <a:br>
              <a:rPr lang="en-US" dirty="0"/>
            </a:br>
            <a:r>
              <a:rPr lang="en-US" sz="4800" dirty="0"/>
              <a:t>Veteran Navigator Updates</a:t>
            </a:r>
            <a:br>
              <a:rPr lang="en-US" sz="4800" dirty="0"/>
            </a:br>
            <a:endParaRPr lang="en-US" dirty="0"/>
          </a:p>
        </p:txBody>
      </p:sp>
      <p:sp>
        <p:nvSpPr>
          <p:cNvPr id="3" name="Subtitle 2">
            <a:extLst>
              <a:ext uri="{FF2B5EF4-FFF2-40B4-BE49-F238E27FC236}">
                <a16:creationId xmlns:a16="http://schemas.microsoft.com/office/drawing/2014/main" id="{62CFE263-C6D7-0F83-F0BE-C55CF77047C2}"/>
              </a:ext>
            </a:extLst>
          </p:cNvPr>
          <p:cNvSpPr>
            <a:spLocks noGrp="1"/>
          </p:cNvSpPr>
          <p:nvPr>
            <p:ph type="subTitle" idx="1"/>
          </p:nvPr>
        </p:nvSpPr>
        <p:spPr>
          <a:xfrm>
            <a:off x="1507067" y="4091403"/>
            <a:ext cx="7766936" cy="1620774"/>
          </a:xfrm>
        </p:spPr>
        <p:txBody>
          <a:bodyPr/>
          <a:lstStyle/>
          <a:p>
            <a:pPr algn="ctr"/>
            <a:r>
              <a:rPr lang="en-US" sz="2400" dirty="0"/>
              <a:t>Tammy Foster</a:t>
            </a:r>
          </a:p>
          <a:p>
            <a:pPr algn="ctr"/>
            <a:r>
              <a:rPr lang="en-US" sz="2400" i="1" dirty="0">
                <a:solidFill>
                  <a:schemeClr val="accent2">
                    <a:lumMod val="40000"/>
                    <a:lumOff val="60000"/>
                  </a:schemeClr>
                </a:solidFill>
              </a:rPr>
              <a:t>Veteran Navigator</a:t>
            </a:r>
            <a:endParaRPr lang="en-US" sz="2400" dirty="0">
              <a:solidFill>
                <a:schemeClr val="accent2">
                  <a:lumMod val="40000"/>
                  <a:lumOff val="60000"/>
                </a:schemeClr>
              </a:solidFill>
            </a:endParaRPr>
          </a:p>
        </p:txBody>
      </p:sp>
      <p:pic>
        <p:nvPicPr>
          <p:cNvPr id="5" name="Picture 4" descr="A close-up of a logo&#10;&#10;Description automatically generated">
            <a:extLst>
              <a:ext uri="{FF2B5EF4-FFF2-40B4-BE49-F238E27FC236}">
                <a16:creationId xmlns:a16="http://schemas.microsoft.com/office/drawing/2014/main" id="{3CAE8134-C43C-3242-CE0F-36C8A0F2E7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597673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EDE72-1A10-1A47-E0A4-473C2FD6AD5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8122541-4A91-17C4-A166-A9DAA033A8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23348" y="5623713"/>
            <a:ext cx="2185035" cy="1097280"/>
          </a:xfrm>
          <a:prstGeom prst="rect">
            <a:avLst/>
          </a:prstGeom>
          <a:noFill/>
        </p:spPr>
      </p:pic>
      <p:sp>
        <p:nvSpPr>
          <p:cNvPr id="7" name="Title 6">
            <a:extLst>
              <a:ext uri="{FF2B5EF4-FFF2-40B4-BE49-F238E27FC236}">
                <a16:creationId xmlns:a16="http://schemas.microsoft.com/office/drawing/2014/main" id="{9BD74E9E-24B0-A579-48DE-7238CE333893}"/>
              </a:ext>
            </a:extLst>
          </p:cNvPr>
          <p:cNvSpPr>
            <a:spLocks noGrp="1"/>
          </p:cNvSpPr>
          <p:nvPr>
            <p:ph type="title"/>
          </p:nvPr>
        </p:nvSpPr>
        <p:spPr>
          <a:xfrm>
            <a:off x="591127" y="306883"/>
            <a:ext cx="9312647" cy="1247045"/>
          </a:xfrm>
        </p:spPr>
        <p:txBody>
          <a:bodyPr>
            <a:noAutofit/>
          </a:bodyPr>
          <a:lstStyle/>
          <a:p>
            <a:pPr algn="ctr"/>
            <a:r>
              <a:rPr lang="en-US" dirty="0"/>
              <a:t>Veteran Navigator</a:t>
            </a:r>
            <a:br>
              <a:rPr lang="en-US" sz="3200" dirty="0"/>
            </a:br>
            <a:br>
              <a:rPr lang="en-US" sz="3200" dirty="0"/>
            </a:br>
            <a:endParaRPr lang="en-US" sz="3200"/>
          </a:p>
        </p:txBody>
      </p:sp>
      <p:sp>
        <p:nvSpPr>
          <p:cNvPr id="2" name="TextBox 1">
            <a:extLst>
              <a:ext uri="{FF2B5EF4-FFF2-40B4-BE49-F238E27FC236}">
                <a16:creationId xmlns:a16="http://schemas.microsoft.com/office/drawing/2014/main" id="{FA7A9583-0659-7011-46F9-F54E5B65BA70}"/>
              </a:ext>
            </a:extLst>
          </p:cNvPr>
          <p:cNvSpPr txBox="1"/>
          <p:nvPr/>
        </p:nvSpPr>
        <p:spPr>
          <a:xfrm>
            <a:off x="1011181" y="1363843"/>
            <a:ext cx="8120208" cy="5170646"/>
          </a:xfrm>
          <a:prstGeom prst="rect">
            <a:avLst/>
          </a:prstGeom>
          <a:noFill/>
        </p:spPr>
        <p:txBody>
          <a:bodyPr wrap="square" lIns="91440" tIns="45720" rIns="91440" bIns="45720" rtlCol="0" anchor="t">
            <a:spAutoFit/>
          </a:bodyPr>
          <a:lstStyle/>
          <a:p>
            <a:endParaRPr lang="en-US" sz="1400" b="1" u="sng" dirty="0">
              <a:solidFill>
                <a:srgbClr val="FF0000"/>
              </a:solidFill>
            </a:endParaRPr>
          </a:p>
          <a:p>
            <a:pPr>
              <a:buNone/>
            </a:pPr>
            <a:r>
              <a:rPr lang="en-US" sz="2400" b="1" u="sng" dirty="0"/>
              <a:t>VA Healthcare &amp; Treatment Access</a:t>
            </a:r>
            <a:endParaRPr lang="en-US" sz="2400" dirty="0"/>
          </a:p>
          <a:p>
            <a:pPr marL="342900" indent="-342900">
              <a:buFont typeface="Wingdings"/>
              <a:buChar char="Ø"/>
            </a:pPr>
            <a:r>
              <a:rPr lang="en-US" sz="2400" dirty="0"/>
              <a:t>VA Healthcare ≠ VA insurance</a:t>
            </a:r>
          </a:p>
          <a:p>
            <a:pPr marL="285750" indent="-285750">
              <a:buFont typeface="Wingdings" panose="05000000000000000000" pitchFamily="2" charset="2"/>
              <a:buChar char="Ø"/>
            </a:pPr>
            <a:r>
              <a:rPr lang="en-US" sz="2400" dirty="0"/>
              <a:t>Not all veterans are eligible and/or enrolled in VA Healthcare</a:t>
            </a:r>
          </a:p>
          <a:p>
            <a:endParaRPr lang="en-US" sz="2400" b="1" dirty="0"/>
          </a:p>
          <a:p>
            <a:pPr>
              <a:buNone/>
            </a:pPr>
            <a:r>
              <a:rPr lang="en-US" sz="2400" b="1" u="sng" dirty="0"/>
              <a:t>Important to know</a:t>
            </a:r>
            <a:r>
              <a:rPr lang="en-US" sz="2400" b="1" dirty="0"/>
              <a:t>:</a:t>
            </a:r>
            <a:endParaRPr lang="en-US" sz="2400" dirty="0"/>
          </a:p>
          <a:p>
            <a:pPr marL="285750" indent="-285750">
              <a:buFont typeface="Wingdings" panose="05000000000000000000" pitchFamily="2" charset="2"/>
              <a:buChar char="Ø"/>
            </a:pPr>
            <a:r>
              <a:rPr lang="en-US" sz="2400" dirty="0"/>
              <a:t>VA does </a:t>
            </a:r>
            <a:r>
              <a:rPr lang="en-US" sz="2400" b="1" dirty="0"/>
              <a:t>not</a:t>
            </a:r>
            <a:r>
              <a:rPr lang="en-US" sz="2400" dirty="0"/>
              <a:t> provide detox</a:t>
            </a:r>
          </a:p>
          <a:p>
            <a:pPr marL="285750" indent="-285750">
              <a:buFont typeface="Wingdings" panose="05000000000000000000" pitchFamily="2" charset="2"/>
              <a:buChar char="Ø"/>
            </a:pPr>
            <a:r>
              <a:rPr lang="en-US" sz="2400" dirty="0"/>
              <a:t>VA SUD programs can often have long </a:t>
            </a:r>
            <a:r>
              <a:rPr lang="en-US" sz="2400" b="1" dirty="0"/>
              <a:t>wait times</a:t>
            </a:r>
          </a:p>
          <a:p>
            <a:pPr marL="285750" indent="-285750">
              <a:buFont typeface="Wingdings" panose="05000000000000000000" pitchFamily="2" charset="2"/>
              <a:buChar char="Ø"/>
            </a:pPr>
            <a:r>
              <a:rPr lang="en-US" sz="2400" dirty="0"/>
              <a:t>Medicaid provider may be the fastest path to SUD treatment</a:t>
            </a:r>
          </a:p>
          <a:p>
            <a:pPr marL="285750" indent="-285750">
              <a:buFont typeface="Wingdings" panose="05000000000000000000" pitchFamily="2" charset="2"/>
              <a:buChar char="Ø"/>
            </a:pPr>
            <a:r>
              <a:rPr lang="en-US" sz="2400" dirty="0"/>
              <a:t>Jesse house (sober living/homeless veterans): VA Healthcare connected veterans</a:t>
            </a:r>
          </a:p>
          <a:p>
            <a:endParaRPr lang="en-US" sz="1400" dirty="0"/>
          </a:p>
          <a:p>
            <a:pPr marL="285750" indent="-285750">
              <a:buFont typeface="Wingdings" panose="05000000000000000000" pitchFamily="2" charset="2"/>
              <a:buChar char="Ø"/>
            </a:pPr>
            <a:endParaRPr lang="en-US" sz="1400" dirty="0"/>
          </a:p>
        </p:txBody>
      </p:sp>
    </p:spTree>
    <p:extLst>
      <p:ext uri="{BB962C8B-B14F-4D97-AF65-F5344CB8AC3E}">
        <p14:creationId xmlns:p14="http://schemas.microsoft.com/office/powerpoint/2010/main" val="1497747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1D400-4512-1804-B0C9-9492DAB75F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38E8953-C9A3-822D-1C85-F988619624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13823" y="5633238"/>
            <a:ext cx="2185035" cy="1097280"/>
          </a:xfrm>
          <a:prstGeom prst="rect">
            <a:avLst/>
          </a:prstGeom>
          <a:noFill/>
        </p:spPr>
      </p:pic>
      <p:sp>
        <p:nvSpPr>
          <p:cNvPr id="7" name="Title 6">
            <a:extLst>
              <a:ext uri="{FF2B5EF4-FFF2-40B4-BE49-F238E27FC236}">
                <a16:creationId xmlns:a16="http://schemas.microsoft.com/office/drawing/2014/main" id="{811A6CD8-9388-2747-9C05-F339D18829BE}"/>
              </a:ext>
            </a:extLst>
          </p:cNvPr>
          <p:cNvSpPr>
            <a:spLocks noGrp="1"/>
          </p:cNvSpPr>
          <p:nvPr>
            <p:ph type="title"/>
          </p:nvPr>
        </p:nvSpPr>
        <p:spPr>
          <a:xfrm>
            <a:off x="591127" y="306883"/>
            <a:ext cx="8621921" cy="921553"/>
          </a:xfrm>
        </p:spPr>
        <p:txBody>
          <a:bodyPr>
            <a:normAutofit fontScale="90000"/>
          </a:bodyPr>
          <a:lstStyle/>
          <a:p>
            <a:pPr algn="ctr"/>
            <a:r>
              <a:rPr lang="en-US" sz="4000" dirty="0"/>
              <a:t>Veteran Navigator</a:t>
            </a:r>
            <a:br>
              <a:rPr lang="en-US" dirty="0"/>
            </a:br>
            <a:br>
              <a:rPr lang="en-US" dirty="0"/>
            </a:br>
            <a:endParaRPr lang="en-US"/>
          </a:p>
        </p:txBody>
      </p:sp>
      <p:sp>
        <p:nvSpPr>
          <p:cNvPr id="2" name="TextBox 1">
            <a:extLst>
              <a:ext uri="{FF2B5EF4-FFF2-40B4-BE49-F238E27FC236}">
                <a16:creationId xmlns:a16="http://schemas.microsoft.com/office/drawing/2014/main" id="{DF17AA8A-28F9-B526-F657-31467F4FF7A3}"/>
              </a:ext>
            </a:extLst>
          </p:cNvPr>
          <p:cNvSpPr txBox="1"/>
          <p:nvPr/>
        </p:nvSpPr>
        <p:spPr>
          <a:xfrm>
            <a:off x="874329" y="1232793"/>
            <a:ext cx="8605983" cy="4154984"/>
          </a:xfrm>
          <a:prstGeom prst="rect">
            <a:avLst/>
          </a:prstGeom>
          <a:noFill/>
        </p:spPr>
        <p:txBody>
          <a:bodyPr wrap="square" lIns="91440" tIns="45720" rIns="91440" bIns="45720" rtlCol="0" anchor="t">
            <a:spAutoFit/>
          </a:bodyPr>
          <a:lstStyle/>
          <a:p>
            <a:pPr>
              <a:buNone/>
            </a:pPr>
            <a:r>
              <a:rPr lang="en-US" sz="2400" b="1" u="sng" dirty="0"/>
              <a:t>MSHN Veteran Navigator Role</a:t>
            </a:r>
            <a:endParaRPr lang="en-US" dirty="0"/>
          </a:p>
          <a:p>
            <a:pPr marL="285750" indent="-285750">
              <a:buFont typeface="Wingdings" panose="05000000000000000000" pitchFamily="2" charset="2"/>
              <a:buChar char="Ø"/>
              <a:defRPr/>
            </a:pP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Help veteran/SUD provider determine VA vs Medicaid </a:t>
            </a:r>
            <a:r>
              <a:rPr lang="en-US" sz="2400" dirty="0">
                <a:solidFill>
                  <a:prstClr val="white"/>
                </a:solidFill>
                <a:latin typeface="Trebuchet MS" panose="020B0603020202020204"/>
              </a:rPr>
              <a:t>provider</a:t>
            </a: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 for treatment</a:t>
            </a:r>
            <a:endParaRPr lang="en-US" sz="2400">
              <a:solidFill>
                <a:prstClr val="white"/>
              </a:solidFill>
            </a:endParaRPr>
          </a:p>
          <a:p>
            <a:pPr marL="285750" indent="-285750">
              <a:buFont typeface="Wingdings" panose="05000000000000000000" pitchFamily="2" charset="2"/>
              <a:buChar char="Ø"/>
            </a:pPr>
            <a:r>
              <a:rPr lang="en-US" sz="2400" dirty="0"/>
              <a:t>Connect to housing, food and basic needs</a:t>
            </a:r>
          </a:p>
          <a:p>
            <a:pPr marL="285750" indent="-285750">
              <a:buFont typeface="Wingdings" panose="05000000000000000000" pitchFamily="2" charset="2"/>
              <a:buChar char="Ø"/>
            </a:pPr>
            <a:r>
              <a:rPr lang="en-US" sz="2400" dirty="0"/>
              <a:t>Liaison with Veterans Affairs (VA) programs</a:t>
            </a:r>
          </a:p>
          <a:p>
            <a:pPr marL="285750" indent="-285750">
              <a:buFont typeface="Wingdings" panose="05000000000000000000" pitchFamily="2" charset="2"/>
              <a:buChar char="Ø"/>
            </a:pPr>
            <a:endParaRPr lang="en-US" sz="2400" dirty="0">
              <a:solidFill>
                <a:srgbClr val="FFFFFF"/>
              </a:solidFill>
            </a:endParaRPr>
          </a:p>
          <a:p>
            <a:r>
              <a:rPr lang="en-US" sz="2400" b="1" u="sng" dirty="0">
                <a:solidFill>
                  <a:srgbClr val="FFFFFF"/>
                </a:solidFill>
              </a:rPr>
              <a:t>COMPACT Act</a:t>
            </a:r>
            <a:r>
              <a:rPr lang="en-US" sz="2400" b="1" dirty="0">
                <a:solidFill>
                  <a:srgbClr val="FFFFFF"/>
                </a:solidFill>
              </a:rPr>
              <a:t>: </a:t>
            </a:r>
            <a:endParaRPr lang="en-US" sz="2400" dirty="0">
              <a:solidFill>
                <a:srgbClr val="FFFFFF"/>
              </a:solidFill>
            </a:endParaRPr>
          </a:p>
          <a:p>
            <a:pPr marL="342900" indent="-342900">
              <a:buFont typeface="Wingdings,Sans-Serif" panose="05000000000000000000" pitchFamily="2" charset="2"/>
              <a:buChar char="Ø"/>
            </a:pPr>
            <a:r>
              <a:rPr lang="en-US" sz="2400" i="1" dirty="0">
                <a:solidFill>
                  <a:srgbClr val="FFFFFF"/>
                </a:solidFill>
              </a:rPr>
              <a:t>Comprehensive Access to Care and Treatment</a:t>
            </a:r>
            <a:r>
              <a:rPr lang="en-US" sz="2400" dirty="0">
                <a:solidFill>
                  <a:srgbClr val="FFFFFF"/>
                </a:solidFill>
              </a:rPr>
              <a:t>: Applies to acute suicide crisis</a:t>
            </a:r>
          </a:p>
          <a:p>
            <a:pPr marL="285750" indent="-285750">
              <a:buFont typeface="Wingdings" panose="05000000000000000000" pitchFamily="2" charset="2"/>
              <a:buChar char="Ø"/>
            </a:pPr>
            <a:endParaRPr lang="en-US" sz="2400" dirty="0">
              <a:solidFill>
                <a:srgbClr val="FFFFFF"/>
              </a:solidFill>
            </a:endParaRPr>
          </a:p>
          <a:p>
            <a:pPr marL="285750" indent="-285750">
              <a:buFont typeface="Wingdings" panose="05000000000000000000" pitchFamily="2" charset="2"/>
              <a:buChar char="Ø"/>
            </a:pPr>
            <a:r>
              <a:rPr lang="en-US" sz="2400" b="1" dirty="0">
                <a:solidFill>
                  <a:schemeClr val="accent4"/>
                </a:solidFill>
              </a:rPr>
              <a:t>QUESTIONS?</a:t>
            </a:r>
          </a:p>
        </p:txBody>
      </p:sp>
      <p:sp>
        <p:nvSpPr>
          <p:cNvPr id="3" name="Rectangle: Rounded Corners 2">
            <a:extLst>
              <a:ext uri="{FF2B5EF4-FFF2-40B4-BE49-F238E27FC236}">
                <a16:creationId xmlns:a16="http://schemas.microsoft.com/office/drawing/2014/main" id="{E0A40191-F149-DC09-F438-61CF145C8D5A}"/>
              </a:ext>
            </a:extLst>
          </p:cNvPr>
          <p:cNvSpPr/>
          <p:nvPr/>
        </p:nvSpPr>
        <p:spPr>
          <a:xfrm>
            <a:off x="5348041" y="5851415"/>
            <a:ext cx="3362035" cy="659870"/>
          </a:xfrm>
          <a:prstGeom prst="roundRect">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Tammy Foster</a:t>
            </a:r>
            <a:br>
              <a:rPr lang="en-US" sz="1200" dirty="0">
                <a:solidFill>
                  <a:schemeClr val="bg2"/>
                </a:solidFill>
              </a:rPr>
            </a:br>
            <a:r>
              <a:rPr lang="en-US" sz="1200" dirty="0">
                <a:solidFill>
                  <a:schemeClr val="bg2"/>
                </a:solidFill>
                <a:hlinkClick r:id="rId4">
                  <a:extLst>
                    <a:ext uri="{A12FA001-AC4F-418D-AE19-62706E023703}">
                      <ahyp:hlinkClr xmlns:ahyp="http://schemas.microsoft.com/office/drawing/2018/hyperlinkcolor" val="tx"/>
                    </a:ext>
                  </a:extLst>
                </a:hlinkClick>
              </a:rPr>
              <a:t>tammy.foster@midstatehealthnetwork.org</a:t>
            </a:r>
            <a:br>
              <a:rPr lang="en-US" sz="1200" dirty="0">
                <a:solidFill>
                  <a:schemeClr val="bg2"/>
                </a:solidFill>
              </a:rPr>
            </a:br>
            <a:r>
              <a:rPr lang="en-US" sz="1200" dirty="0">
                <a:solidFill>
                  <a:schemeClr val="bg2"/>
                </a:solidFill>
              </a:rPr>
              <a:t>517-483-2742</a:t>
            </a:r>
          </a:p>
        </p:txBody>
      </p:sp>
      <p:sp>
        <p:nvSpPr>
          <p:cNvPr id="10" name="Arrow: Right 9">
            <a:extLst>
              <a:ext uri="{FF2B5EF4-FFF2-40B4-BE49-F238E27FC236}">
                <a16:creationId xmlns:a16="http://schemas.microsoft.com/office/drawing/2014/main" id="{F96F47FC-77D7-D3FE-1314-4918C5D19B8D}"/>
              </a:ext>
            </a:extLst>
          </p:cNvPr>
          <p:cNvSpPr/>
          <p:nvPr/>
        </p:nvSpPr>
        <p:spPr>
          <a:xfrm>
            <a:off x="1229740" y="5850817"/>
            <a:ext cx="1815466" cy="701487"/>
          </a:xfrm>
          <a:prstGeom prst="rightArrow">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Scan QR code for MSHN VN page</a:t>
            </a:r>
          </a:p>
        </p:txBody>
      </p:sp>
      <p:pic>
        <p:nvPicPr>
          <p:cNvPr id="9" name="Picture 8" descr="A qr code with a black bird&#10;&#10;AI-generated content may be incorrect.">
            <a:extLst>
              <a:ext uri="{FF2B5EF4-FFF2-40B4-BE49-F238E27FC236}">
                <a16:creationId xmlns:a16="http://schemas.microsoft.com/office/drawing/2014/main" id="{04F13ECF-4D8C-8275-3B8A-8E589A671DD4}"/>
              </a:ext>
            </a:extLst>
          </p:cNvPr>
          <p:cNvPicPr>
            <a:picLocks noChangeAspect="1"/>
          </p:cNvPicPr>
          <p:nvPr/>
        </p:nvPicPr>
        <p:blipFill>
          <a:blip r:embed="rId5"/>
          <a:stretch>
            <a:fillRect/>
          </a:stretch>
        </p:blipFill>
        <p:spPr>
          <a:xfrm>
            <a:off x="3507904" y="5775192"/>
            <a:ext cx="886734" cy="882667"/>
          </a:xfrm>
          <a:prstGeom prst="rect">
            <a:avLst/>
          </a:prstGeom>
        </p:spPr>
      </p:pic>
    </p:spTree>
    <p:extLst>
      <p:ext uri="{BB962C8B-B14F-4D97-AF65-F5344CB8AC3E}">
        <p14:creationId xmlns:p14="http://schemas.microsoft.com/office/powerpoint/2010/main" val="529657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8989-85FE-E49B-A6D7-A22E27A2F2CF}"/>
              </a:ext>
            </a:extLst>
          </p:cNvPr>
          <p:cNvSpPr>
            <a:spLocks noGrp="1"/>
          </p:cNvSpPr>
          <p:nvPr>
            <p:ph type="title"/>
          </p:nvPr>
        </p:nvSpPr>
        <p:spPr>
          <a:xfrm>
            <a:off x="677334" y="609600"/>
            <a:ext cx="8907112" cy="1320800"/>
          </a:xfrm>
        </p:spPr>
        <p:txBody>
          <a:bodyPr>
            <a:normAutofit/>
          </a:bodyPr>
          <a:lstStyle/>
          <a:p>
            <a:pPr algn="ctr"/>
            <a:r>
              <a:rPr lang="en-US" sz="4000" dirty="0"/>
              <a:t>Upcoming Quarterly SUD Provider Meetings</a:t>
            </a:r>
          </a:p>
        </p:txBody>
      </p:sp>
      <p:sp>
        <p:nvSpPr>
          <p:cNvPr id="3" name="Content Placeholder 2">
            <a:extLst>
              <a:ext uri="{FF2B5EF4-FFF2-40B4-BE49-F238E27FC236}">
                <a16:creationId xmlns:a16="http://schemas.microsoft.com/office/drawing/2014/main" id="{8E74BCA9-F941-0C62-C932-0E7B1D10BA88}"/>
              </a:ext>
            </a:extLst>
          </p:cNvPr>
          <p:cNvSpPr>
            <a:spLocks noGrp="1"/>
          </p:cNvSpPr>
          <p:nvPr>
            <p:ph idx="1"/>
          </p:nvPr>
        </p:nvSpPr>
        <p:spPr>
          <a:xfrm>
            <a:off x="885505" y="2300405"/>
            <a:ext cx="8764793" cy="4386529"/>
          </a:xfrm>
        </p:spPr>
        <p:txBody>
          <a:bodyPr vert="horz" lIns="91440" tIns="45720" rIns="91440" bIns="45720" rtlCol="0" anchor="t">
            <a:normAutofit/>
          </a:bodyPr>
          <a:lstStyle/>
          <a:p>
            <a:pPr marL="0" indent="0" algn="ctr">
              <a:buNone/>
            </a:pPr>
            <a:r>
              <a:rPr lang="en-US" sz="3600" dirty="0">
                <a:solidFill>
                  <a:srgbClr val="00B0F0"/>
                </a:solidFill>
              </a:rPr>
              <a:t>June 18, 2026</a:t>
            </a:r>
            <a:endParaRPr lang="en-US" dirty="0"/>
          </a:p>
          <a:p>
            <a:pPr marL="0" indent="0" algn="ctr">
              <a:buNone/>
            </a:pPr>
            <a:r>
              <a:rPr lang="en-US" sz="3600" dirty="0">
                <a:solidFill>
                  <a:srgbClr val="FF0000"/>
                </a:solidFill>
              </a:rPr>
              <a:t>September 17, 2026</a:t>
            </a:r>
            <a:endParaRPr lang="en-US" sz="3600" dirty="0">
              <a:solidFill>
                <a:srgbClr val="00B0F0"/>
              </a:solidFill>
            </a:endParaRPr>
          </a:p>
          <a:p>
            <a:pPr marL="0" indent="0" algn="ctr">
              <a:buNone/>
            </a:pPr>
            <a:endParaRPr lang="en-US" sz="3600" dirty="0">
              <a:solidFill>
                <a:srgbClr val="FFC000"/>
              </a:solidFill>
            </a:endParaRPr>
          </a:p>
          <a:p>
            <a:pPr marL="0" indent="0" algn="ctr">
              <a:buNone/>
            </a:pPr>
            <a:r>
              <a:rPr lang="en-US" sz="2800" dirty="0">
                <a:solidFill>
                  <a:schemeClr val="accent1">
                    <a:lumMod val="40000"/>
                    <a:lumOff val="60000"/>
                  </a:schemeClr>
                </a:solidFill>
              </a:rPr>
              <a:t>MSHN SUD Provider Meeting Agenda's &amp; Recordings can be found on the MSHN website:</a:t>
            </a:r>
            <a:r>
              <a:rPr lang="en-US" sz="2800" dirty="0">
                <a:solidFill>
                  <a:schemeClr val="tx1"/>
                </a:solidFill>
              </a:rPr>
              <a:t> </a:t>
            </a:r>
            <a:r>
              <a:rPr lang="en-US" sz="2800" dirty="0">
                <a:solidFill>
                  <a:schemeClr val="tx1"/>
                </a:solidFill>
                <a:ea typeface="+mn-lt"/>
                <a:cs typeface="+mn-lt"/>
                <a:hlinkClick r:id="rId2">
                  <a:extLst>
                    <a:ext uri="{A12FA001-AC4F-418D-AE19-62706E023703}">
                      <ahyp:hlinkClr xmlns:ahyp="http://schemas.microsoft.com/office/drawing/2018/hyperlinkcolor" val="tx"/>
                    </a:ext>
                  </a:extLst>
                </a:hlinkClick>
              </a:rPr>
              <a:t>SUD Provider Meetings - Mid-State Health Network</a:t>
            </a:r>
            <a:endParaRPr lang="en-US" sz="2800" dirty="0">
              <a:solidFill>
                <a:schemeClr val="tx1"/>
              </a:solidFill>
            </a:endParaRPr>
          </a:p>
        </p:txBody>
      </p:sp>
      <p:pic>
        <p:nvPicPr>
          <p:cNvPr id="5" name="Picture 4" descr="A close-up of a logo&#10;&#10;Description automatically generated">
            <a:extLst>
              <a:ext uri="{FF2B5EF4-FFF2-40B4-BE49-F238E27FC236}">
                <a16:creationId xmlns:a16="http://schemas.microsoft.com/office/drawing/2014/main" id="{3239538C-17F6-6A63-CA8E-BC69F06A3F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42669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C6A12-4941-228F-57A6-8BCD5542A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19E55-49E6-1C1C-873A-7ECE571C2E28}"/>
              </a:ext>
            </a:extLst>
          </p:cNvPr>
          <p:cNvSpPr>
            <a:spLocks noGrp="1"/>
          </p:cNvSpPr>
          <p:nvPr>
            <p:ph type="ctrTitle"/>
          </p:nvPr>
        </p:nvSpPr>
        <p:spPr>
          <a:xfrm>
            <a:off x="928486" y="217361"/>
            <a:ext cx="8669014" cy="1089836"/>
          </a:xfrm>
        </p:spPr>
        <p:txBody>
          <a:bodyPr/>
          <a:lstStyle/>
          <a:p>
            <a:pPr algn="ctr"/>
            <a:r>
              <a:rPr lang="en-US" sz="3600" dirty="0"/>
              <a:t>General Remarks</a:t>
            </a:r>
          </a:p>
        </p:txBody>
      </p:sp>
      <p:sp>
        <p:nvSpPr>
          <p:cNvPr id="3" name="Subtitle 2">
            <a:extLst>
              <a:ext uri="{FF2B5EF4-FFF2-40B4-BE49-F238E27FC236}">
                <a16:creationId xmlns:a16="http://schemas.microsoft.com/office/drawing/2014/main" id="{F34ED44B-2849-4C0A-DC8A-7B7C210A21EC}"/>
              </a:ext>
            </a:extLst>
          </p:cNvPr>
          <p:cNvSpPr>
            <a:spLocks noGrp="1"/>
          </p:cNvSpPr>
          <p:nvPr>
            <p:ph type="subTitle" idx="1"/>
          </p:nvPr>
        </p:nvSpPr>
        <p:spPr>
          <a:xfrm>
            <a:off x="715306" y="1556827"/>
            <a:ext cx="9085148" cy="4972416"/>
          </a:xfrm>
        </p:spPr>
        <p:txBody>
          <a:bodyPr vert="horz" lIns="91440" tIns="45720" rIns="91440" bIns="45720" rtlCol="0" anchor="t">
            <a:noAutofit/>
          </a:bodyPr>
          <a:lstStyle/>
          <a:p>
            <a:pPr algn="l"/>
            <a:endParaRPr lang="en-US" sz="2000" dirty="0">
              <a:solidFill>
                <a:schemeClr val="tx1"/>
              </a:solidFill>
              <a:latin typeface="Trebuchet MS"/>
              <a:ea typeface="+mn-lt"/>
              <a:cs typeface="+mn-lt"/>
            </a:endParaRPr>
          </a:p>
          <a:p>
            <a:pPr marL="342900" indent="-342900" algn="l">
              <a:buFont typeface="Arial" panose="020B0604020202020204" pitchFamily="34" charset="0"/>
              <a:buChar char="•"/>
            </a:pPr>
            <a:endParaRPr lang="en-US" sz="2000" dirty="0">
              <a:solidFill>
                <a:schemeClr val="tx1"/>
              </a:solidFill>
              <a:latin typeface="Trebuchet MS"/>
              <a:ea typeface="+mn-lt"/>
              <a:cs typeface="+mn-lt"/>
            </a:endParaRPr>
          </a:p>
          <a:p>
            <a:pPr algn="l"/>
            <a:endParaRPr lang="en-US" sz="2000" dirty="0">
              <a:solidFill>
                <a:schemeClr val="tx1"/>
              </a:solidFill>
              <a:latin typeface="Trebuchet MS"/>
              <a:ea typeface="+mn-lt"/>
              <a:cs typeface="+mn-lt"/>
            </a:endParaRPr>
          </a:p>
        </p:txBody>
      </p:sp>
      <p:pic>
        <p:nvPicPr>
          <p:cNvPr id="4" name="Picture 3" descr="A close-up of a logo&#10;&#10;Description automatically generated">
            <a:extLst>
              <a:ext uri="{FF2B5EF4-FFF2-40B4-BE49-F238E27FC236}">
                <a16:creationId xmlns:a16="http://schemas.microsoft.com/office/drawing/2014/main" id="{4D3B0839-903D-3C8B-3A46-8C9D5340067F}"/>
              </a:ext>
            </a:extLst>
          </p:cNvPr>
          <p:cNvPicPr>
            <a:picLocks noChangeAspect="1"/>
          </p:cNvPicPr>
          <p:nvPr/>
        </p:nvPicPr>
        <p:blipFill>
          <a:blip r:embed="rId2"/>
          <a:stretch>
            <a:fillRect/>
          </a:stretch>
        </p:blipFill>
        <p:spPr>
          <a:xfrm>
            <a:off x="9805988" y="5643563"/>
            <a:ext cx="2162175" cy="1133475"/>
          </a:xfrm>
          <a:prstGeom prst="rect">
            <a:avLst/>
          </a:prstGeom>
        </p:spPr>
      </p:pic>
      <p:sp>
        <p:nvSpPr>
          <p:cNvPr id="10" name="TextBox 9">
            <a:extLst>
              <a:ext uri="{FF2B5EF4-FFF2-40B4-BE49-F238E27FC236}">
                <a16:creationId xmlns:a16="http://schemas.microsoft.com/office/drawing/2014/main" id="{B113D227-C9AF-9ACF-AACC-7D2BEE0690A8}"/>
              </a:ext>
            </a:extLst>
          </p:cNvPr>
          <p:cNvSpPr txBox="1"/>
          <p:nvPr/>
        </p:nvSpPr>
        <p:spPr>
          <a:xfrm>
            <a:off x="634999" y="1375067"/>
            <a:ext cx="9092623" cy="4832092"/>
          </a:xfrm>
          <a:prstGeom prst="rect">
            <a:avLst/>
          </a:prstGeom>
          <a:noFill/>
        </p:spPr>
        <p:txBody>
          <a:bodyPr wrap="square" lIns="91440" tIns="45720" rIns="91440" bIns="45720" anchor="t">
            <a:spAutoFit/>
          </a:bodyPr>
          <a:lstStyle/>
          <a:p>
            <a:pPr marL="342900" indent="-342900" algn="l">
              <a:buFont typeface="Wingdings"/>
              <a:buChar char="Ø"/>
            </a:pPr>
            <a:r>
              <a:rPr lang="en-US" sz="2000" dirty="0">
                <a:ea typeface="+mn-lt"/>
                <a:cs typeface="+mn-lt"/>
              </a:rPr>
              <a:t>Regional Finance and Operations Update</a:t>
            </a:r>
          </a:p>
          <a:p>
            <a:pPr marL="800100" lvl="1" indent="-342900" algn="l">
              <a:buFont typeface="Wingdings"/>
              <a:buChar char="Ø"/>
            </a:pPr>
            <a:r>
              <a:rPr lang="en-US" sz="1800" dirty="0">
                <a:solidFill>
                  <a:schemeClr val="tx1"/>
                </a:solidFill>
                <a:ea typeface="+mn-lt"/>
                <a:cs typeface="+mn-lt"/>
              </a:rPr>
              <a:t>Given the ongoing uncertainty re: MSHN’s future contracts with MDHHS, MSHN will continue to maintain – a </a:t>
            </a:r>
            <a:r>
              <a:rPr lang="en-US" dirty="0">
                <a:ea typeface="+mn-lt"/>
                <a:cs typeface="+mn-lt"/>
              </a:rPr>
              <a:t>“no new projects” operating position.</a:t>
            </a:r>
          </a:p>
          <a:p>
            <a:pPr marL="1257300" lvl="2" indent="-342900">
              <a:buFont typeface="Wingdings"/>
              <a:buChar char="Ø"/>
            </a:pPr>
            <a:r>
              <a:rPr lang="en-US" dirty="0">
                <a:solidFill>
                  <a:schemeClr val="tx1"/>
                </a:solidFill>
                <a:ea typeface="+mn-lt"/>
                <a:cs typeface="+mn-lt"/>
              </a:rPr>
              <a:t>MSHN will do i</a:t>
            </a:r>
            <a:r>
              <a:rPr lang="en-US" dirty="0">
                <a:ea typeface="+mn-lt"/>
                <a:cs typeface="+mn-lt"/>
              </a:rPr>
              <a:t>ts best to continue financial and operational support for programs and services that benefit individual served and communities.</a:t>
            </a:r>
          </a:p>
          <a:p>
            <a:pPr marL="1257300" lvl="2" indent="-342900">
              <a:buFont typeface="Wingdings"/>
              <a:buChar char="Ø"/>
            </a:pPr>
            <a:r>
              <a:rPr lang="en-US" dirty="0">
                <a:ea typeface="+mn-lt"/>
                <a:cs typeface="+mn-lt"/>
              </a:rPr>
              <a:t>We will consider exceptions on a case-by-case basis only.</a:t>
            </a:r>
          </a:p>
          <a:p>
            <a:pPr marL="1257300" lvl="2" indent="-342900">
              <a:buFont typeface="Wingdings"/>
              <a:buChar char="Ø"/>
            </a:pPr>
            <a:endParaRPr lang="en-US" dirty="0">
              <a:ea typeface="+mn-lt"/>
              <a:cs typeface="+mn-lt"/>
            </a:endParaRPr>
          </a:p>
          <a:p>
            <a:pPr marL="800100" lvl="1" indent="-342900">
              <a:buFont typeface="Wingdings"/>
              <a:buChar char="Ø"/>
            </a:pPr>
            <a:r>
              <a:rPr lang="en-US" dirty="0">
                <a:solidFill>
                  <a:schemeClr val="tx1"/>
                </a:solidFill>
                <a:ea typeface="+mn-lt"/>
                <a:cs typeface="+mn-lt"/>
              </a:rPr>
              <a:t>The MSHN regional financial projections for FY 26 show the potential for a better year end result than the prior two years.  While this is encouraging, there are many variables that can’t be taken into account quite yet so we’re maintaining a conservative fiscal and operational posture.</a:t>
            </a:r>
          </a:p>
          <a:p>
            <a:pPr marL="800100" lvl="1" indent="-342900">
              <a:buFont typeface="Wingdings"/>
              <a:buChar char="Ø"/>
            </a:pPr>
            <a:endParaRPr lang="en-US" dirty="0">
              <a:ea typeface="+mn-lt"/>
              <a:cs typeface="+mn-lt"/>
            </a:endParaRPr>
          </a:p>
          <a:p>
            <a:pPr marL="800100" lvl="1" indent="-342900">
              <a:buFont typeface="Wingdings"/>
              <a:buChar char="Ø"/>
            </a:pPr>
            <a:r>
              <a:rPr lang="en-US" dirty="0">
                <a:ea typeface="+mn-lt"/>
                <a:cs typeface="+mn-lt"/>
              </a:rPr>
              <a:t>I’m sorry I couldn’t be with you today but I want you to know that we value our partnerships with you and are grateful for all you do to support beneficiaries, one another, Mid-State, and the people of our state.</a:t>
            </a:r>
          </a:p>
          <a:p>
            <a:pPr marL="800100" lvl="1" indent="-342900">
              <a:buFont typeface="Wingdings"/>
              <a:buChar char="Ø"/>
            </a:pPr>
            <a:endParaRPr lang="en-US" dirty="0">
              <a:ea typeface="+mn-lt"/>
              <a:cs typeface="+mn-lt"/>
            </a:endParaRPr>
          </a:p>
          <a:p>
            <a:pPr lvl="4"/>
            <a:r>
              <a:rPr lang="en-US" dirty="0">
                <a:ea typeface="+mn-lt"/>
                <a:cs typeface="+mn-lt"/>
              </a:rPr>
              <a:t>~~Joe</a:t>
            </a:r>
            <a:endParaRPr lang="en-US" dirty="0"/>
          </a:p>
        </p:txBody>
      </p:sp>
    </p:spTree>
    <p:extLst>
      <p:ext uri="{BB962C8B-B14F-4D97-AF65-F5344CB8AC3E}">
        <p14:creationId xmlns:p14="http://schemas.microsoft.com/office/powerpoint/2010/main" val="1077455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0A83-34A4-A447-4B17-27B07506E0B8}"/>
              </a:ext>
            </a:extLst>
          </p:cNvPr>
          <p:cNvSpPr>
            <a:spLocks noGrp="1"/>
          </p:cNvSpPr>
          <p:nvPr>
            <p:ph type="ctrTitle"/>
          </p:nvPr>
        </p:nvSpPr>
        <p:spPr>
          <a:xfrm>
            <a:off x="1545167" y="1785409"/>
            <a:ext cx="7766936" cy="1646302"/>
          </a:xfrm>
        </p:spPr>
        <p:txBody>
          <a:bodyPr/>
          <a:lstStyle/>
          <a:p>
            <a:pPr algn="ctr"/>
            <a:r>
              <a:rPr lang="en-US" dirty="0">
                <a:solidFill>
                  <a:srgbClr val="CE80ED"/>
                </a:solidFill>
              </a:rPr>
              <a:t>Prevention Breakout</a:t>
            </a:r>
          </a:p>
        </p:txBody>
      </p:sp>
      <p:pic>
        <p:nvPicPr>
          <p:cNvPr id="7" name="Picture 6" descr="A close-up of a logo&#10;&#10;AI-generated content may be incorrect.">
            <a:extLst>
              <a:ext uri="{FF2B5EF4-FFF2-40B4-BE49-F238E27FC236}">
                <a16:creationId xmlns:a16="http://schemas.microsoft.com/office/drawing/2014/main" id="{BE761704-4F06-C481-7D2C-B1C68274EF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90023" y="5604663"/>
            <a:ext cx="2185035" cy="1097280"/>
          </a:xfrm>
          <a:prstGeom prst="rect">
            <a:avLst/>
          </a:prstGeom>
          <a:noFill/>
        </p:spPr>
      </p:pic>
    </p:spTree>
    <p:extLst>
      <p:ext uri="{BB962C8B-B14F-4D97-AF65-F5344CB8AC3E}">
        <p14:creationId xmlns:p14="http://schemas.microsoft.com/office/powerpoint/2010/main" val="1848949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51923" y="5671338"/>
            <a:ext cx="2185035" cy="1097280"/>
          </a:xfrm>
          <a:prstGeom prst="rect">
            <a:avLst/>
          </a:prstGeom>
          <a:noFill/>
        </p:spPr>
      </p:pic>
      <p:sp>
        <p:nvSpPr>
          <p:cNvPr id="7" name="Title 6">
            <a:extLst>
              <a:ext uri="{FF2B5EF4-FFF2-40B4-BE49-F238E27FC236}">
                <a16:creationId xmlns:a16="http://schemas.microsoft.com/office/drawing/2014/main" id="{EB9E2205-209E-4A7E-9C11-93989BBB4823}"/>
              </a:ext>
            </a:extLst>
          </p:cNvPr>
          <p:cNvSpPr>
            <a:spLocks noGrp="1"/>
          </p:cNvSpPr>
          <p:nvPr>
            <p:ph type="title"/>
          </p:nvPr>
        </p:nvSpPr>
        <p:spPr>
          <a:xfrm>
            <a:off x="616380" y="662824"/>
            <a:ext cx="8596668" cy="1873250"/>
          </a:xfrm>
        </p:spPr>
        <p:txBody>
          <a:bodyPr>
            <a:normAutofit/>
          </a:bodyPr>
          <a:lstStyle/>
          <a:p>
            <a:pPr algn="ctr"/>
            <a:r>
              <a:rPr lang="en-US" dirty="0"/>
              <a:t>Quarterly SUD Provider Meeting</a:t>
            </a:r>
            <a:br>
              <a:rPr lang="en-US" dirty="0"/>
            </a:br>
            <a:r>
              <a:rPr lang="en-US" dirty="0"/>
              <a:t>Prevention Breakout</a:t>
            </a:r>
            <a:endParaRPr lang="en-US"/>
          </a:p>
        </p:txBody>
      </p:sp>
      <p:sp>
        <p:nvSpPr>
          <p:cNvPr id="2" name="TextBox 1">
            <a:extLst>
              <a:ext uri="{FF2B5EF4-FFF2-40B4-BE49-F238E27FC236}">
                <a16:creationId xmlns:a16="http://schemas.microsoft.com/office/drawing/2014/main" id="{D3BCDBA6-E2D4-66B6-253B-ACF5CE92ED09}"/>
              </a:ext>
            </a:extLst>
          </p:cNvPr>
          <p:cNvSpPr txBox="1"/>
          <p:nvPr/>
        </p:nvSpPr>
        <p:spPr>
          <a:xfrm>
            <a:off x="2078371" y="3657090"/>
            <a:ext cx="585389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MPDS Update</a:t>
            </a:r>
          </a:p>
          <a:p>
            <a:pPr marL="285750" indent="-285750">
              <a:buFont typeface="Arial" panose="020B0604020202020204" pitchFamily="34" charset="0"/>
              <a:buChar char="•"/>
            </a:pPr>
            <a:r>
              <a:rPr lang="en-US" sz="2400" dirty="0"/>
              <a:t>FY27 Annual Plans </a:t>
            </a:r>
          </a:p>
          <a:p>
            <a:pPr marL="285750" indent="-285750">
              <a:buFont typeface="Arial" panose="020B0604020202020204" pitchFamily="34" charset="0"/>
              <a:buChar char="•"/>
            </a:pPr>
            <a:r>
              <a:rPr lang="en-US" sz="2400" dirty="0"/>
              <a:t>FY26 Additional Hours Report Reminder</a:t>
            </a:r>
          </a:p>
          <a:p>
            <a:pPr marL="342900" indent="-342900">
              <a:buFont typeface="Arial" panose="020B0604020202020204" pitchFamily="34" charset="0"/>
              <a:buChar char="•"/>
            </a:pPr>
            <a:r>
              <a:rPr lang="en-US" sz="2400" dirty="0"/>
              <a:t>Prevention Conference Update</a:t>
            </a:r>
          </a:p>
        </p:txBody>
      </p:sp>
      <p:sp>
        <p:nvSpPr>
          <p:cNvPr id="3" name="TextBox 2">
            <a:extLst>
              <a:ext uri="{FF2B5EF4-FFF2-40B4-BE49-F238E27FC236}">
                <a16:creationId xmlns:a16="http://schemas.microsoft.com/office/drawing/2014/main" id="{ED8B6F53-C650-3796-2AC5-D0C6A2DDFC98}"/>
              </a:ext>
            </a:extLst>
          </p:cNvPr>
          <p:cNvSpPr txBox="1"/>
          <p:nvPr/>
        </p:nvSpPr>
        <p:spPr>
          <a:xfrm>
            <a:off x="616380" y="4074910"/>
            <a:ext cx="7140678" cy="369332"/>
          </a:xfrm>
          <a:prstGeom prst="rect">
            <a:avLst/>
          </a:prstGeom>
          <a:noFill/>
        </p:spPr>
        <p:txBody>
          <a:bodyPr wrap="square" rtlCol="0">
            <a:spAutoFit/>
          </a:bodyPr>
          <a:lstStyle/>
          <a:p>
            <a:pPr marL="285750" indent="-285750">
              <a:buFont typeface="Trebuchet MS" panose="020B0603020202020204" pitchFamily="34" charset="0"/>
              <a:buChar char="֍"/>
            </a:pPr>
            <a:endParaRPr lang="en-US" dirty="0"/>
          </a:p>
        </p:txBody>
      </p:sp>
      <p:sp>
        <p:nvSpPr>
          <p:cNvPr id="6" name="TextBox 5">
            <a:extLst>
              <a:ext uri="{FF2B5EF4-FFF2-40B4-BE49-F238E27FC236}">
                <a16:creationId xmlns:a16="http://schemas.microsoft.com/office/drawing/2014/main" id="{EC992AB5-99BC-0E43-CDFF-9CAA96B59676}"/>
              </a:ext>
            </a:extLst>
          </p:cNvPr>
          <p:cNvSpPr txBox="1"/>
          <p:nvPr/>
        </p:nvSpPr>
        <p:spPr>
          <a:xfrm>
            <a:off x="3569130" y="2530555"/>
            <a:ext cx="3964445" cy="461665"/>
          </a:xfrm>
          <a:prstGeom prst="rect">
            <a:avLst/>
          </a:prstGeom>
          <a:noFill/>
        </p:spPr>
        <p:txBody>
          <a:bodyPr wrap="square" lIns="91440" tIns="45720" rIns="91440" bIns="45720" rtlCol="0" anchor="t">
            <a:spAutoFit/>
          </a:bodyPr>
          <a:lstStyle/>
          <a:p>
            <a:pPr algn="ctr"/>
            <a:r>
              <a:rPr lang="en-US" sz="2400" dirty="0">
                <a:solidFill>
                  <a:srgbClr val="92D050"/>
                </a:solidFill>
              </a:rPr>
              <a:t>March 19, 2026</a:t>
            </a:r>
          </a:p>
        </p:txBody>
      </p:sp>
    </p:spTree>
    <p:extLst>
      <p:ext uri="{BB962C8B-B14F-4D97-AF65-F5344CB8AC3E}">
        <p14:creationId xmlns:p14="http://schemas.microsoft.com/office/powerpoint/2010/main" val="1765135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D4458-7A00-8DC4-64CC-E448D144D2D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572964D-0364-11B4-FD8B-72668E3EEA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31289BAC-6CBC-93C6-FB01-458B6CC3FF5A}"/>
              </a:ext>
            </a:extLst>
          </p:cNvPr>
          <p:cNvSpPr>
            <a:spLocks noGrp="1"/>
          </p:cNvSpPr>
          <p:nvPr>
            <p:ph type="body" idx="1"/>
          </p:nvPr>
        </p:nvSpPr>
        <p:spPr>
          <a:xfrm>
            <a:off x="587970" y="6281867"/>
            <a:ext cx="9209231" cy="576262"/>
          </a:xfrm>
        </p:spPr>
        <p:txBody>
          <a:bodyPr/>
          <a:lstStyle/>
          <a:p>
            <a:pPr marL="342900" indent="-342900">
              <a:buFont typeface="Arial" panose="020B0604020202020204" pitchFamily="34" charset="0"/>
              <a:buChar char="•"/>
            </a:pPr>
            <a:endParaRPr lang="en-US" sz="2400" dirty="0">
              <a:solidFill>
                <a:schemeClr val="tx1"/>
              </a:solidFill>
              <a:effectLst/>
              <a:latin typeface="+mj-lt"/>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US" sz="2200" dirty="0">
                <a:solidFill>
                  <a:schemeClr val="tx1"/>
                </a:solidFill>
                <a:latin typeface="+mj-lt"/>
              </a:rPr>
              <a:t>MSHN staff available to meet with your staff over Zoom to offer assistance as needed</a:t>
            </a:r>
          </a:p>
          <a:p>
            <a:pPr marL="342900" indent="-342900">
              <a:buFont typeface="Arial" panose="020B0604020202020204" pitchFamily="34" charset="0"/>
              <a:buChar char="•"/>
            </a:pPr>
            <a:r>
              <a:rPr lang="en-US" sz="2200" dirty="0">
                <a:solidFill>
                  <a:schemeClr val="tx1"/>
                </a:solidFill>
                <a:latin typeface="+mj-lt"/>
              </a:rPr>
              <a:t>Data from October 1 to present should be entered by May 31</a:t>
            </a:r>
            <a:endParaRPr lang="en-US" sz="2200">
              <a:solidFill>
                <a:schemeClr val="tx1"/>
              </a:solidFill>
            </a:endParaRPr>
          </a:p>
          <a:p>
            <a:pPr marL="342900" indent="-342900">
              <a:buFont typeface="Arial" panose="020B0604020202020204" pitchFamily="34" charset="0"/>
              <a:buChar char="•"/>
            </a:pPr>
            <a:r>
              <a:rPr lang="en-US" sz="2200" dirty="0">
                <a:solidFill>
                  <a:schemeClr val="tx1"/>
                </a:solidFill>
                <a:latin typeface="+mj-lt"/>
              </a:rPr>
              <a:t>Spreadsheets will need to be completed and turned in by the 10</a:t>
            </a:r>
            <a:r>
              <a:rPr lang="en-US" sz="2200" baseline="30000" dirty="0">
                <a:solidFill>
                  <a:schemeClr val="tx1"/>
                </a:solidFill>
                <a:latin typeface="+mj-lt"/>
              </a:rPr>
              <a:t>th</a:t>
            </a:r>
            <a:r>
              <a:rPr lang="en-US" sz="2200" dirty="0">
                <a:solidFill>
                  <a:schemeClr val="tx1"/>
                </a:solidFill>
                <a:latin typeface="+mj-lt"/>
              </a:rPr>
              <a:t> of each month until the reporting features are available</a:t>
            </a:r>
            <a:endParaRPr lang="en-US" sz="2200">
              <a:solidFill>
                <a:schemeClr val="tx1"/>
              </a:solidFill>
            </a:endParaRPr>
          </a:p>
          <a:p>
            <a:pPr marL="342900" indent="-342900">
              <a:buFont typeface="Arial,Sans-Serif" panose="020B0604020202020204" pitchFamily="34" charset="0"/>
              <a:buChar char="•"/>
            </a:pPr>
            <a:r>
              <a:rPr lang="en-US" sz="2200" dirty="0">
                <a:solidFill>
                  <a:schemeClr val="tx1"/>
                </a:solidFill>
                <a:latin typeface="+mj-lt"/>
              </a:rPr>
              <a:t>For new staff, reach out to your MSHN staff person before requesting MPDS access on by sending us the Activation and Deactivation form</a:t>
            </a:r>
          </a:p>
          <a:p>
            <a:pPr marL="800100" lvl="1" indent="-342900">
              <a:buFont typeface="Arial,Sans-Serif" panose="020B0604020202020204" pitchFamily="34" charset="0"/>
              <a:buChar char="•"/>
            </a:pPr>
            <a:r>
              <a:rPr lang="en-US" sz="2200" dirty="0">
                <a:solidFill>
                  <a:schemeClr val="tx1"/>
                </a:solidFill>
                <a:latin typeface="+mj-lt"/>
              </a:rPr>
              <a:t>We need to be able to let MDHHS staff know to expect and approve your registration</a:t>
            </a:r>
          </a:p>
          <a:p>
            <a:pPr marL="342900" indent="-342900">
              <a:buFont typeface="Arial" panose="020B0604020202020204" pitchFamily="34" charset="0"/>
              <a:buChar char="•"/>
            </a:pPr>
            <a:r>
              <a:rPr lang="en-US" sz="2200" dirty="0">
                <a:solidFill>
                  <a:schemeClr val="tx1"/>
                </a:solidFill>
                <a:latin typeface="+mj-lt"/>
              </a:rPr>
              <a:t>Any technical issues with MPDS should be reported to the MPDS email at </a:t>
            </a:r>
            <a:r>
              <a:rPr lang="en-US" sz="2200" dirty="0">
                <a:solidFill>
                  <a:schemeClr val="tx1"/>
                </a:solidFill>
                <a:latin typeface="+mj-lt"/>
                <a:hlinkClick r:id="rId4">
                  <a:extLst>
                    <a:ext uri="{A12FA001-AC4F-418D-AE19-62706E023703}">
                      <ahyp:hlinkClr xmlns:ahyp="http://schemas.microsoft.com/office/drawing/2018/hyperlinkcolor" val="tx"/>
                    </a:ext>
                  </a:extLst>
                </a:hlinkClick>
              </a:rPr>
              <a:t>mdhhs-mpds@michigan.gov</a:t>
            </a:r>
            <a:endParaRPr lang="en-US" sz="2200">
              <a:solidFill>
                <a:schemeClr val="tx1"/>
              </a:solidFill>
              <a:latin typeface="+mj-lt"/>
              <a:hlinkClick r:id="" action="ppaction://noaction">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200" dirty="0">
                <a:solidFill>
                  <a:schemeClr val="tx1"/>
                </a:solidFill>
                <a:latin typeface="+mj-lt"/>
              </a:rPr>
              <a:t>Questions?</a:t>
            </a:r>
            <a:endParaRPr lang="en-US" sz="2200">
              <a:solidFill>
                <a:schemeClr val="tx1"/>
              </a:solidFill>
            </a:endParaRPr>
          </a:p>
          <a:p>
            <a:pPr marL="800100" lvl="1" indent="-342900">
              <a:buFont typeface="Arial" panose="020B0604020202020204" pitchFamily="34" charset="0"/>
              <a:buChar char="•"/>
            </a:pPr>
            <a:endParaRPr lang="en-US" dirty="0">
              <a:solidFill>
                <a:schemeClr val="tx1"/>
              </a:solidFill>
            </a:endParaRPr>
          </a:p>
        </p:txBody>
      </p:sp>
      <p:sp>
        <p:nvSpPr>
          <p:cNvPr id="12" name="Title 11">
            <a:extLst>
              <a:ext uri="{FF2B5EF4-FFF2-40B4-BE49-F238E27FC236}">
                <a16:creationId xmlns:a16="http://schemas.microsoft.com/office/drawing/2014/main" id="{D1BB585C-F02E-976D-5C61-CF5F9E49BC69}"/>
              </a:ext>
            </a:extLst>
          </p:cNvPr>
          <p:cNvSpPr>
            <a:spLocks noGrp="1"/>
          </p:cNvSpPr>
          <p:nvPr>
            <p:ph type="title"/>
          </p:nvPr>
        </p:nvSpPr>
        <p:spPr>
          <a:xfrm>
            <a:off x="896409" y="390525"/>
            <a:ext cx="8596668" cy="1320800"/>
          </a:xfrm>
        </p:spPr>
        <p:txBody>
          <a:bodyPr/>
          <a:lstStyle/>
          <a:p>
            <a:pPr algn="ctr"/>
            <a:r>
              <a:rPr lang="en-US" dirty="0"/>
              <a:t>MPDS Update</a:t>
            </a:r>
            <a:endParaRPr lang="en-US"/>
          </a:p>
        </p:txBody>
      </p:sp>
    </p:spTree>
    <p:extLst>
      <p:ext uri="{BB962C8B-B14F-4D97-AF65-F5344CB8AC3E}">
        <p14:creationId xmlns:p14="http://schemas.microsoft.com/office/powerpoint/2010/main" val="1382287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37DFC1-811D-4C04-B6F9-E1FEE3DC4A82}"/>
              </a:ext>
            </a:extLst>
          </p:cNvPr>
          <p:cNvSpPr>
            <a:spLocks noGrp="1"/>
          </p:cNvSpPr>
          <p:nvPr>
            <p:ph type="sldNum" sz="quarter" idx="12"/>
          </p:nvPr>
        </p:nvSpPr>
        <p:spPr/>
        <p:txBody>
          <a:bodyPr/>
          <a:lstStyle/>
          <a:p>
            <a:fld id="{3A98EE3D-8CD1-4C3F-BD1C-C98C9596463C}" type="slidenum">
              <a:rPr lang="en-US" smtClean="0"/>
              <a:t>63</a:t>
            </a:fld>
            <a:endParaRPr lang="en-US" dirty="0"/>
          </a:p>
        </p:txBody>
      </p:sp>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79521" y="6041937"/>
            <a:ext cx="2185035" cy="1097280"/>
          </a:xfrm>
          <a:prstGeom prst="rect">
            <a:avLst/>
          </a:prstGeom>
          <a:noFill/>
        </p:spPr>
      </p:pic>
      <p:sp>
        <p:nvSpPr>
          <p:cNvPr id="8" name="Text Placeholder 7">
            <a:extLst>
              <a:ext uri="{FF2B5EF4-FFF2-40B4-BE49-F238E27FC236}">
                <a16:creationId xmlns:a16="http://schemas.microsoft.com/office/drawing/2014/main" id="{1E26BA61-0D9D-43F1-BE4F-5C4D193842AC}"/>
              </a:ext>
            </a:extLst>
          </p:cNvPr>
          <p:cNvSpPr>
            <a:spLocks noGrp="1"/>
          </p:cNvSpPr>
          <p:nvPr>
            <p:ph type="body" idx="1"/>
          </p:nvPr>
        </p:nvSpPr>
        <p:spPr>
          <a:xfrm>
            <a:off x="603692" y="1608830"/>
            <a:ext cx="9349142" cy="5148398"/>
          </a:xfrm>
        </p:spPr>
        <p:txBody>
          <a:bodyPr/>
          <a:lstStyle/>
          <a:p>
            <a:pPr marL="342900" indent="-342900">
              <a:buFont typeface="Arial" panose="020B0604020202020204" pitchFamily="34" charset="0"/>
              <a:buChar char="•"/>
            </a:pPr>
            <a:r>
              <a:rPr lang="en-US" dirty="0">
                <a:solidFill>
                  <a:schemeClr val="tx1"/>
                </a:solidFill>
              </a:rPr>
              <a:t>Plan templates will be sent out April 1 with a return date of June 1, 2026</a:t>
            </a:r>
          </a:p>
          <a:p>
            <a:pPr marL="342900" indent="-342900">
              <a:buFont typeface="Arial" panose="020B0604020202020204" pitchFamily="34" charset="0"/>
              <a:buChar char="•"/>
            </a:pPr>
            <a:r>
              <a:rPr lang="en-US" dirty="0">
                <a:solidFill>
                  <a:schemeClr val="tx1"/>
                </a:solidFill>
              </a:rPr>
              <a:t>The required Direct Service hours have been reduced for FY27</a:t>
            </a:r>
          </a:p>
          <a:p>
            <a:pPr marL="800100" lvl="1" indent="-342900">
              <a:buFont typeface="Arial" panose="020B0604020202020204" pitchFamily="34" charset="0"/>
              <a:buChar char="•"/>
            </a:pPr>
            <a:r>
              <a:rPr lang="en-US" b="0" dirty="0">
                <a:solidFill>
                  <a:schemeClr val="tx1"/>
                </a:solidFill>
              </a:rPr>
              <a:t>500 hours per 1 FTE of Direct Service entered in MPDS</a:t>
            </a:r>
          </a:p>
          <a:p>
            <a:pPr marL="800100" lvl="1" indent="-342900">
              <a:buFont typeface="Arial" panose="020B0604020202020204" pitchFamily="34" charset="0"/>
              <a:buChar char="•"/>
            </a:pPr>
            <a:r>
              <a:rPr lang="en-US" b="0" dirty="0">
                <a:solidFill>
                  <a:schemeClr val="tx1"/>
                </a:solidFill>
              </a:rPr>
              <a:t>AHR has been eliminated for FY27 and will not be required</a:t>
            </a:r>
          </a:p>
          <a:p>
            <a:pPr marL="342900" indent="-342900">
              <a:buFont typeface="Arial" panose="020B0604020202020204" pitchFamily="34" charset="0"/>
              <a:buChar char="•"/>
            </a:pPr>
            <a:r>
              <a:rPr lang="en-US" dirty="0">
                <a:solidFill>
                  <a:schemeClr val="tx1"/>
                </a:solidFill>
              </a:rPr>
              <a:t>Templates have changed to reflect your work and the corresponding MPDS field entries </a:t>
            </a:r>
          </a:p>
          <a:p>
            <a:pPr marL="342900" indent="-342900">
              <a:buFont typeface="Arial" panose="020B0604020202020204" pitchFamily="34" charset="0"/>
              <a:buChar char="•"/>
            </a:pPr>
            <a:r>
              <a:rPr lang="en-US" dirty="0">
                <a:solidFill>
                  <a:schemeClr val="tx1"/>
                </a:solidFill>
              </a:rPr>
              <a:t>Please use the template we send you and do not make additions or use a previous year template</a:t>
            </a:r>
          </a:p>
          <a:p>
            <a:pPr marL="342900" indent="-342900">
              <a:buFont typeface="Arial" panose="020B0604020202020204" pitchFamily="34" charset="0"/>
              <a:buChar char="•"/>
            </a:pPr>
            <a:r>
              <a:rPr lang="en-US" dirty="0">
                <a:solidFill>
                  <a:schemeClr val="tx1"/>
                </a:solidFill>
              </a:rPr>
              <a:t>Please </a:t>
            </a:r>
            <a:r>
              <a:rPr lang="en-US" b="1" u="sng" dirty="0">
                <a:solidFill>
                  <a:schemeClr val="tx1"/>
                </a:solidFill>
              </a:rPr>
              <a:t>do not </a:t>
            </a:r>
            <a:r>
              <a:rPr lang="en-US" dirty="0">
                <a:solidFill>
                  <a:schemeClr val="tx1"/>
                </a:solidFill>
              </a:rPr>
              <a:t>convert these to pdf documents when you return them to us</a:t>
            </a:r>
          </a:p>
          <a:p>
            <a:pPr marL="342900" indent="-342900">
              <a:buFont typeface="Arial" panose="020B0604020202020204" pitchFamily="34" charset="0"/>
              <a:buChar char="•"/>
            </a:pPr>
            <a:endParaRPr lang="en-US" dirty="0">
              <a:solidFill>
                <a:schemeClr val="tx1"/>
              </a:solidFill>
            </a:endParaRPr>
          </a:p>
        </p:txBody>
      </p:sp>
      <p:sp>
        <p:nvSpPr>
          <p:cNvPr id="12" name="Title 11">
            <a:extLst>
              <a:ext uri="{FF2B5EF4-FFF2-40B4-BE49-F238E27FC236}">
                <a16:creationId xmlns:a16="http://schemas.microsoft.com/office/drawing/2014/main" id="{7221757D-FE2D-4863-9D2F-5197A8634CF7}"/>
              </a:ext>
            </a:extLst>
          </p:cNvPr>
          <p:cNvSpPr>
            <a:spLocks noGrp="1"/>
          </p:cNvSpPr>
          <p:nvPr>
            <p:ph type="title"/>
          </p:nvPr>
        </p:nvSpPr>
        <p:spPr>
          <a:xfrm>
            <a:off x="732566" y="339576"/>
            <a:ext cx="8596668" cy="691426"/>
          </a:xfrm>
        </p:spPr>
        <p:txBody>
          <a:bodyPr/>
          <a:lstStyle/>
          <a:p>
            <a:pPr algn="ctr"/>
            <a:r>
              <a:rPr lang="en-US" dirty="0"/>
              <a:t>FY27 Annual Plans</a:t>
            </a:r>
            <a:endParaRPr lang="en-US"/>
          </a:p>
        </p:txBody>
      </p:sp>
    </p:spTree>
    <p:extLst>
      <p:ext uri="{BB962C8B-B14F-4D97-AF65-F5344CB8AC3E}">
        <p14:creationId xmlns:p14="http://schemas.microsoft.com/office/powerpoint/2010/main" val="2208305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2740C-D483-99E2-9DD0-C78CF01DF856}"/>
              </a:ext>
            </a:extLst>
          </p:cNvPr>
          <p:cNvSpPr>
            <a:spLocks noGrp="1"/>
          </p:cNvSpPr>
          <p:nvPr>
            <p:ph type="title"/>
          </p:nvPr>
        </p:nvSpPr>
        <p:spPr/>
        <p:txBody>
          <a:bodyPr/>
          <a:lstStyle/>
          <a:p>
            <a:pPr algn="ctr"/>
            <a:r>
              <a:rPr lang="en-US" dirty="0"/>
              <a:t>FTE Direct Service Hour Requirements	</a:t>
            </a:r>
            <a:endParaRPr lang="en-US"/>
          </a:p>
        </p:txBody>
      </p:sp>
      <p:sp>
        <p:nvSpPr>
          <p:cNvPr id="7" name="Text Placeholder 6">
            <a:extLst>
              <a:ext uri="{FF2B5EF4-FFF2-40B4-BE49-F238E27FC236}">
                <a16:creationId xmlns:a16="http://schemas.microsoft.com/office/drawing/2014/main" id="{4BC7B6C3-5692-F984-05C8-9FE6681BB1E0}"/>
              </a:ext>
            </a:extLst>
          </p:cNvPr>
          <p:cNvSpPr>
            <a:spLocks noGrp="1"/>
          </p:cNvSpPr>
          <p:nvPr>
            <p:ph type="body" idx="1"/>
          </p:nvPr>
        </p:nvSpPr>
        <p:spPr>
          <a:xfrm>
            <a:off x="675745" y="2006083"/>
            <a:ext cx="8596668" cy="643812"/>
          </a:xfrm>
        </p:spPr>
        <p:txBody>
          <a:bodyPr/>
          <a:lstStyle/>
          <a:p>
            <a:r>
              <a:rPr lang="en-US" dirty="0"/>
              <a:t>New number of hours required for full and partially funded FTEs. </a:t>
            </a:r>
          </a:p>
        </p:txBody>
      </p:sp>
      <p:graphicFrame>
        <p:nvGraphicFramePr>
          <p:cNvPr id="11" name="Content Placeholder 10">
            <a:extLst>
              <a:ext uri="{FF2B5EF4-FFF2-40B4-BE49-F238E27FC236}">
                <a16:creationId xmlns:a16="http://schemas.microsoft.com/office/drawing/2014/main" id="{BFB4C649-C1CD-57A1-ABB1-1D4577CD5EBE}"/>
              </a:ext>
            </a:extLst>
          </p:cNvPr>
          <p:cNvGraphicFramePr>
            <a:graphicFrameLocks noGrp="1"/>
          </p:cNvGraphicFramePr>
          <p:nvPr>
            <p:ph sz="half" idx="2"/>
          </p:nvPr>
        </p:nvGraphicFramePr>
        <p:xfrm>
          <a:off x="675745" y="2736849"/>
          <a:ext cx="8646222" cy="2959616"/>
        </p:xfrm>
        <a:graphic>
          <a:graphicData uri="http://schemas.openxmlformats.org/drawingml/2006/table">
            <a:tbl>
              <a:tblPr firstRow="1" bandRow="1">
                <a:tableStyleId>{5C22544A-7EE6-4342-B048-85BDC9FD1C3A}</a:tableStyleId>
              </a:tblPr>
              <a:tblGrid>
                <a:gridCol w="1441037">
                  <a:extLst>
                    <a:ext uri="{9D8B030D-6E8A-4147-A177-3AD203B41FA5}">
                      <a16:colId xmlns:a16="http://schemas.microsoft.com/office/drawing/2014/main" val="1634534265"/>
                    </a:ext>
                  </a:extLst>
                </a:gridCol>
                <a:gridCol w="1441037">
                  <a:extLst>
                    <a:ext uri="{9D8B030D-6E8A-4147-A177-3AD203B41FA5}">
                      <a16:colId xmlns:a16="http://schemas.microsoft.com/office/drawing/2014/main" val="566557902"/>
                    </a:ext>
                  </a:extLst>
                </a:gridCol>
                <a:gridCol w="1441037">
                  <a:extLst>
                    <a:ext uri="{9D8B030D-6E8A-4147-A177-3AD203B41FA5}">
                      <a16:colId xmlns:a16="http://schemas.microsoft.com/office/drawing/2014/main" val="1190322755"/>
                    </a:ext>
                  </a:extLst>
                </a:gridCol>
                <a:gridCol w="1441037">
                  <a:extLst>
                    <a:ext uri="{9D8B030D-6E8A-4147-A177-3AD203B41FA5}">
                      <a16:colId xmlns:a16="http://schemas.microsoft.com/office/drawing/2014/main" val="2578187114"/>
                    </a:ext>
                  </a:extLst>
                </a:gridCol>
                <a:gridCol w="1441037">
                  <a:extLst>
                    <a:ext uri="{9D8B030D-6E8A-4147-A177-3AD203B41FA5}">
                      <a16:colId xmlns:a16="http://schemas.microsoft.com/office/drawing/2014/main" val="663434987"/>
                    </a:ext>
                  </a:extLst>
                </a:gridCol>
                <a:gridCol w="1441037">
                  <a:extLst>
                    <a:ext uri="{9D8B030D-6E8A-4147-A177-3AD203B41FA5}">
                      <a16:colId xmlns:a16="http://schemas.microsoft.com/office/drawing/2014/main" val="3355375648"/>
                    </a:ext>
                  </a:extLst>
                </a:gridCol>
              </a:tblGrid>
              <a:tr h="1479808">
                <a:tc>
                  <a:txBody>
                    <a:bodyPr/>
                    <a:lstStyle/>
                    <a:p>
                      <a:pPr algn="ctr"/>
                      <a:r>
                        <a:rPr lang="en-US" sz="2800" dirty="0">
                          <a:solidFill>
                            <a:schemeClr val="bg1"/>
                          </a:solidFill>
                        </a:rPr>
                        <a:t>FTE:</a:t>
                      </a:r>
                    </a:p>
                  </a:txBody>
                  <a:tcPr/>
                </a:tc>
                <a:tc>
                  <a:txBody>
                    <a:bodyPr/>
                    <a:lstStyle/>
                    <a:p>
                      <a:pPr algn="ctr"/>
                      <a:r>
                        <a:rPr lang="en-US" sz="2800" b="0" dirty="0">
                          <a:solidFill>
                            <a:schemeClr val="bg1"/>
                          </a:solidFill>
                        </a:rPr>
                        <a:t>1</a:t>
                      </a:r>
                    </a:p>
                  </a:txBody>
                  <a:tcPr/>
                </a:tc>
                <a:tc>
                  <a:txBody>
                    <a:bodyPr/>
                    <a:lstStyle/>
                    <a:p>
                      <a:pPr algn="ctr"/>
                      <a:r>
                        <a:rPr lang="en-US" sz="2800" b="0" dirty="0">
                          <a:solidFill>
                            <a:schemeClr val="bg1"/>
                          </a:solidFill>
                        </a:rPr>
                        <a:t>.75</a:t>
                      </a:r>
                    </a:p>
                  </a:txBody>
                  <a:tcPr/>
                </a:tc>
                <a:tc>
                  <a:txBody>
                    <a:bodyPr/>
                    <a:lstStyle/>
                    <a:p>
                      <a:pPr algn="ctr"/>
                      <a:r>
                        <a:rPr lang="en-US" sz="2800" b="0" dirty="0">
                          <a:solidFill>
                            <a:schemeClr val="bg1"/>
                          </a:solidFill>
                        </a:rPr>
                        <a:t>.5</a:t>
                      </a:r>
                    </a:p>
                  </a:txBody>
                  <a:tcPr/>
                </a:tc>
                <a:tc>
                  <a:txBody>
                    <a:bodyPr/>
                    <a:lstStyle/>
                    <a:p>
                      <a:pPr algn="ctr"/>
                      <a:r>
                        <a:rPr lang="en-US" sz="2800" b="0" dirty="0">
                          <a:solidFill>
                            <a:schemeClr val="bg1"/>
                          </a:solidFill>
                        </a:rPr>
                        <a:t>.25</a:t>
                      </a:r>
                    </a:p>
                  </a:txBody>
                  <a:tcPr/>
                </a:tc>
                <a:tc>
                  <a:txBody>
                    <a:bodyPr/>
                    <a:lstStyle/>
                    <a:p>
                      <a:pPr algn="ctr"/>
                      <a:r>
                        <a:rPr lang="en-US" sz="2800" b="0" dirty="0">
                          <a:solidFill>
                            <a:schemeClr val="bg1"/>
                          </a:solidFill>
                        </a:rPr>
                        <a:t>.1</a:t>
                      </a:r>
                    </a:p>
                  </a:txBody>
                  <a:tcPr/>
                </a:tc>
                <a:extLst>
                  <a:ext uri="{0D108BD9-81ED-4DB2-BD59-A6C34878D82A}">
                    <a16:rowId xmlns:a16="http://schemas.microsoft.com/office/drawing/2014/main" val="2201297621"/>
                  </a:ext>
                </a:extLst>
              </a:tr>
              <a:tr h="1479808">
                <a:tc>
                  <a:txBody>
                    <a:bodyPr/>
                    <a:lstStyle/>
                    <a:p>
                      <a:pPr algn="ctr"/>
                      <a:r>
                        <a:rPr lang="en-US" sz="2400" b="1" dirty="0"/>
                        <a:t>Direct Hours:</a:t>
                      </a:r>
                    </a:p>
                  </a:txBody>
                  <a:tcPr/>
                </a:tc>
                <a:tc>
                  <a:txBody>
                    <a:bodyPr/>
                    <a:lstStyle/>
                    <a:p>
                      <a:pPr algn="ctr"/>
                      <a:r>
                        <a:rPr lang="en-US" sz="2800" dirty="0"/>
                        <a:t>500</a:t>
                      </a:r>
                    </a:p>
                  </a:txBody>
                  <a:tcPr/>
                </a:tc>
                <a:tc>
                  <a:txBody>
                    <a:bodyPr/>
                    <a:lstStyle/>
                    <a:p>
                      <a:pPr algn="ctr"/>
                      <a:r>
                        <a:rPr lang="en-US" sz="2800" dirty="0"/>
                        <a:t>375</a:t>
                      </a:r>
                    </a:p>
                  </a:txBody>
                  <a:tcPr/>
                </a:tc>
                <a:tc>
                  <a:txBody>
                    <a:bodyPr/>
                    <a:lstStyle/>
                    <a:p>
                      <a:pPr algn="ctr"/>
                      <a:r>
                        <a:rPr lang="en-US" sz="2800" dirty="0"/>
                        <a:t>250</a:t>
                      </a:r>
                    </a:p>
                  </a:txBody>
                  <a:tcPr/>
                </a:tc>
                <a:tc>
                  <a:txBody>
                    <a:bodyPr/>
                    <a:lstStyle/>
                    <a:p>
                      <a:pPr algn="ctr"/>
                      <a:r>
                        <a:rPr lang="en-US" sz="2800" dirty="0"/>
                        <a:t>125</a:t>
                      </a:r>
                    </a:p>
                  </a:txBody>
                  <a:tcPr/>
                </a:tc>
                <a:tc>
                  <a:txBody>
                    <a:bodyPr/>
                    <a:lstStyle/>
                    <a:p>
                      <a:pPr algn="ctr"/>
                      <a:r>
                        <a:rPr lang="en-US" sz="2800" dirty="0"/>
                        <a:t>50</a:t>
                      </a:r>
                    </a:p>
                  </a:txBody>
                  <a:tcPr/>
                </a:tc>
                <a:extLst>
                  <a:ext uri="{0D108BD9-81ED-4DB2-BD59-A6C34878D82A}">
                    <a16:rowId xmlns:a16="http://schemas.microsoft.com/office/drawing/2014/main" val="4064731508"/>
                  </a:ext>
                </a:extLst>
              </a:tr>
            </a:tbl>
          </a:graphicData>
        </a:graphic>
      </p:graphicFrame>
      <p:pic>
        <p:nvPicPr>
          <p:cNvPr id="3" name="Picture 2" descr="A close-up of a logo&#10;&#10;AI-generated content may be incorrect.">
            <a:extLst>
              <a:ext uri="{FF2B5EF4-FFF2-40B4-BE49-F238E27FC236}">
                <a16:creationId xmlns:a16="http://schemas.microsoft.com/office/drawing/2014/main" id="{188F0F37-9AAC-6886-9A0A-666B2C214F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713199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14284-BDAC-5497-D0DF-150ABC959C1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DC5701B-05ED-4CEC-BDB7-1BEFB3B9D3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DA49FBCC-1144-BDF3-146A-98F2FAEB18DA}"/>
              </a:ext>
            </a:extLst>
          </p:cNvPr>
          <p:cNvSpPr>
            <a:spLocks noGrp="1"/>
          </p:cNvSpPr>
          <p:nvPr>
            <p:ph type="body" idx="1"/>
          </p:nvPr>
        </p:nvSpPr>
        <p:spPr>
          <a:xfrm>
            <a:off x="476867" y="3245432"/>
            <a:ext cx="9209231" cy="576262"/>
          </a:xfrm>
        </p:spPr>
        <p:txBody>
          <a:bodyPr/>
          <a:lstStyle/>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dirty="0">
                <a:solidFill>
                  <a:schemeClr val="tx1"/>
                </a:solidFill>
              </a:rPr>
              <a:t>Budgets may have necessary and appropriate increases related to programming/wages, but increases are not guaranteed at this point</a:t>
            </a:r>
          </a:p>
          <a:p>
            <a:pPr marL="342900" indent="-342900">
              <a:buFont typeface="Arial" panose="020B0604020202020204" pitchFamily="34" charset="0"/>
              <a:buChar char="•"/>
            </a:pPr>
            <a:r>
              <a:rPr lang="en-US" dirty="0"/>
              <a:t>Budget Preparation Video</a:t>
            </a:r>
          </a:p>
          <a:p>
            <a:pPr marL="800100" lvl="1" indent="-342900">
              <a:buFont typeface="Arial" panose="020B0604020202020204" pitchFamily="34" charset="0"/>
              <a:buChar char="•"/>
            </a:pPr>
            <a:r>
              <a:rPr lang="en-US" sz="2400" b="0" dirty="0"/>
              <a:t>Video can be found </a:t>
            </a:r>
            <a:r>
              <a:rPr lang="en-US" sz="2400" b="0" dirty="0">
                <a:hlinkClick r:id="rId4"/>
              </a:rPr>
              <a:t>here on our website</a:t>
            </a:r>
            <a:endParaRPr lang="en-US" sz="2400" b="0" dirty="0"/>
          </a:p>
        </p:txBody>
      </p:sp>
      <p:sp>
        <p:nvSpPr>
          <p:cNvPr id="12" name="Title 11">
            <a:extLst>
              <a:ext uri="{FF2B5EF4-FFF2-40B4-BE49-F238E27FC236}">
                <a16:creationId xmlns:a16="http://schemas.microsoft.com/office/drawing/2014/main" id="{97B70579-8A4F-F2C4-E15D-594451F14FCA}"/>
              </a:ext>
            </a:extLst>
          </p:cNvPr>
          <p:cNvSpPr>
            <a:spLocks noGrp="1"/>
          </p:cNvSpPr>
          <p:nvPr>
            <p:ph type="title"/>
          </p:nvPr>
        </p:nvSpPr>
        <p:spPr/>
        <p:txBody>
          <a:bodyPr/>
          <a:lstStyle/>
          <a:p>
            <a:pPr algn="ctr"/>
            <a:r>
              <a:rPr lang="en-US" dirty="0"/>
              <a:t>FY27 Annual Plans</a:t>
            </a:r>
            <a:endParaRPr lang="en-US"/>
          </a:p>
        </p:txBody>
      </p:sp>
    </p:spTree>
    <p:extLst>
      <p:ext uri="{BB962C8B-B14F-4D97-AF65-F5344CB8AC3E}">
        <p14:creationId xmlns:p14="http://schemas.microsoft.com/office/powerpoint/2010/main" val="1034096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1E26BA61-0D9D-43F1-BE4F-5C4D193842AC}"/>
              </a:ext>
            </a:extLst>
          </p:cNvPr>
          <p:cNvSpPr>
            <a:spLocks noGrp="1"/>
          </p:cNvSpPr>
          <p:nvPr>
            <p:ph type="body" idx="1"/>
          </p:nvPr>
        </p:nvSpPr>
        <p:spPr>
          <a:xfrm>
            <a:off x="530048" y="1712838"/>
            <a:ext cx="9350380" cy="3814411"/>
          </a:xfrm>
        </p:spPr>
        <p:txBody>
          <a:bodyPr/>
          <a:lstStyle/>
          <a:p>
            <a:pPr marL="342900" indent="-342900">
              <a:buFont typeface="Arial" panose="020B0604020202020204" pitchFamily="34" charset="0"/>
              <a:buChar char="•"/>
            </a:pPr>
            <a:r>
              <a:rPr lang="en-US" b="0" dirty="0"/>
              <a:t>First half of the year is due 4/10/26 to your MSHN Prevention Specialist</a:t>
            </a:r>
          </a:p>
          <a:p>
            <a:pPr marL="342900" indent="-342900">
              <a:buFont typeface="Arial" panose="020B0604020202020204" pitchFamily="34" charset="0"/>
              <a:buChar char="•"/>
            </a:pPr>
            <a:r>
              <a:rPr lang="en-US" b="0" dirty="0"/>
              <a:t>The AHR collects indirect hours</a:t>
            </a:r>
          </a:p>
          <a:p>
            <a:pPr marL="800100" lvl="1" indent="-342900">
              <a:buFont typeface="Arial" panose="020B0604020202020204" pitchFamily="34" charset="0"/>
              <a:buChar char="•"/>
            </a:pPr>
            <a:r>
              <a:rPr lang="en-US" b="0" dirty="0"/>
              <a:t>Conferences, trainings, half of your travel time, coalition prep, etc.</a:t>
            </a:r>
          </a:p>
          <a:p>
            <a:pPr marL="800100" lvl="1" indent="-342900">
              <a:buFont typeface="Arial" panose="020B0604020202020204" pitchFamily="34" charset="0"/>
              <a:buChar char="•"/>
            </a:pPr>
            <a:r>
              <a:rPr lang="en-US" b="0" dirty="0"/>
              <a:t>Does NOT include staff meetings or non-MSHN funded activity</a:t>
            </a:r>
          </a:p>
          <a:p>
            <a:pPr marL="800100" lvl="1" indent="-342900">
              <a:buFont typeface="Arial" panose="020B0604020202020204" pitchFamily="34" charset="0"/>
              <a:buChar char="•"/>
            </a:pPr>
            <a:r>
              <a:rPr lang="en-US" b="0" dirty="0"/>
              <a:t>Does NOT include MPDS entry time</a:t>
            </a:r>
          </a:p>
          <a:p>
            <a:pPr marL="800100" lvl="1" indent="-342900">
              <a:buFont typeface="Arial" panose="020B0604020202020204" pitchFamily="34" charset="0"/>
              <a:buChar char="•"/>
            </a:pPr>
            <a:r>
              <a:rPr lang="en-US" b="0" dirty="0"/>
              <a:t>Details of what can be included are on the second tab- Report Instructions</a:t>
            </a:r>
            <a:br>
              <a:rPr lang="en-US" b="0" dirty="0"/>
            </a:br>
            <a:endParaRPr lang="en-US" b="0" dirty="0"/>
          </a:p>
        </p:txBody>
      </p:sp>
      <p:sp>
        <p:nvSpPr>
          <p:cNvPr id="12" name="Title 11">
            <a:extLst>
              <a:ext uri="{FF2B5EF4-FFF2-40B4-BE49-F238E27FC236}">
                <a16:creationId xmlns:a16="http://schemas.microsoft.com/office/drawing/2014/main" id="{7221757D-FE2D-4863-9D2F-5197A8634CF7}"/>
              </a:ext>
            </a:extLst>
          </p:cNvPr>
          <p:cNvSpPr>
            <a:spLocks noGrp="1"/>
          </p:cNvSpPr>
          <p:nvPr>
            <p:ph type="title"/>
          </p:nvPr>
        </p:nvSpPr>
        <p:spPr/>
        <p:txBody>
          <a:bodyPr/>
          <a:lstStyle/>
          <a:p>
            <a:pPr algn="ctr"/>
            <a:r>
              <a:rPr lang="en-US" dirty="0"/>
              <a:t>FY26 Additional Hours Report (AHR)</a:t>
            </a:r>
            <a:endParaRPr lang="en-US"/>
          </a:p>
        </p:txBody>
      </p:sp>
    </p:spTree>
    <p:extLst>
      <p:ext uri="{BB962C8B-B14F-4D97-AF65-F5344CB8AC3E}">
        <p14:creationId xmlns:p14="http://schemas.microsoft.com/office/powerpoint/2010/main" val="2710353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911304" y="2223656"/>
            <a:ext cx="8368539" cy="2261724"/>
          </a:xfrm>
        </p:spPr>
        <p:txBody>
          <a:bodyPr/>
          <a:lstStyle/>
          <a:p>
            <a:pPr marL="342900" indent="-342900">
              <a:buFont typeface="Arial" panose="020B0604020202020204" pitchFamily="34" charset="0"/>
              <a:buChar char="•"/>
            </a:pPr>
            <a:r>
              <a:rPr lang="en-US" dirty="0"/>
              <a:t>Get ready for </a:t>
            </a:r>
            <a:r>
              <a:rPr lang="en-US" dirty="0">
                <a:solidFill>
                  <a:schemeClr val="tx1"/>
                </a:solidFill>
              </a:rPr>
              <a:t>a Prevention Palooza </a:t>
            </a:r>
            <a:r>
              <a:rPr lang="en-US" dirty="0"/>
              <a:t>May 6-7 in Frankenmuth!</a:t>
            </a:r>
          </a:p>
          <a:p>
            <a:pPr marL="342900" indent="-342900">
              <a:buFont typeface="Arial" panose="020B0604020202020204" pitchFamily="34" charset="0"/>
              <a:buChar char="•"/>
            </a:pPr>
            <a:r>
              <a:rPr lang="en-US" dirty="0">
                <a:solidFill>
                  <a:schemeClr val="tx1"/>
                </a:solidFill>
              </a:rPr>
              <a:t>Registration was sent out on March 3</a:t>
            </a:r>
          </a:p>
          <a:p>
            <a:pPr marL="342900" indent="-342900">
              <a:buFont typeface="Arial" panose="020B0604020202020204" pitchFamily="34" charset="0"/>
              <a:buChar char="•"/>
            </a:pPr>
            <a:r>
              <a:rPr lang="en-US" dirty="0"/>
              <a:t>Open to MSHN-region providers and coalition members</a:t>
            </a:r>
          </a:p>
          <a:p>
            <a:pPr marL="342900" indent="-342900">
              <a:buFont typeface="Arial" panose="020B0604020202020204" pitchFamily="34" charset="0"/>
              <a:buChar char="•"/>
            </a:pPr>
            <a:endParaRPr lang="en-US" dirty="0"/>
          </a:p>
          <a:p>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pPr algn="ctr"/>
            <a:r>
              <a:rPr lang="en-US" dirty="0"/>
              <a:t>Prevention Conference Update</a:t>
            </a:r>
            <a:endParaRPr lang="en-US"/>
          </a:p>
        </p:txBody>
      </p:sp>
    </p:spTree>
    <p:extLst>
      <p:ext uri="{BB962C8B-B14F-4D97-AF65-F5344CB8AC3E}">
        <p14:creationId xmlns:p14="http://schemas.microsoft.com/office/powerpoint/2010/main" val="1071816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54B4C-D30D-4C52-AF2B-68E2EC6A38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8" name="Text Placeholder 7">
            <a:extLst>
              <a:ext uri="{FF2B5EF4-FFF2-40B4-BE49-F238E27FC236}">
                <a16:creationId xmlns:a16="http://schemas.microsoft.com/office/drawing/2014/main" id="{B9AC53C6-4D2A-460A-8B98-5A75073A7C67}"/>
              </a:ext>
            </a:extLst>
          </p:cNvPr>
          <p:cNvSpPr>
            <a:spLocks noGrp="1"/>
          </p:cNvSpPr>
          <p:nvPr>
            <p:ph type="body" sz="quarter" idx="3"/>
          </p:nvPr>
        </p:nvSpPr>
        <p:spPr>
          <a:xfrm>
            <a:off x="1896534" y="1951539"/>
            <a:ext cx="7198372" cy="3447299"/>
          </a:xfrm>
        </p:spPr>
        <p:txBody>
          <a:bodyPr/>
          <a:lstStyle/>
          <a:p>
            <a:br>
              <a:rPr lang="en-US" dirty="0"/>
            </a:br>
            <a:br>
              <a:rPr lang="en-US" dirty="0"/>
            </a:br>
            <a:r>
              <a:rPr lang="en-US" dirty="0">
                <a:solidFill>
                  <a:schemeClr val="accent1"/>
                </a:solidFill>
                <a:hlinkClick r:id="rId4"/>
              </a:rPr>
              <a:t>cari.patrick</a:t>
            </a:r>
            <a:r>
              <a:rPr lang="en-US" sz="2400" dirty="0">
                <a:solidFill>
                  <a:schemeClr val="tx1"/>
                </a:solidFill>
                <a:hlinkClick r:id="rId4"/>
              </a:rPr>
              <a:t>@midstatehealthnetwork.org</a:t>
            </a:r>
            <a:endParaRPr lang="en-US" sz="2400" dirty="0">
              <a:solidFill>
                <a:schemeClr val="tx1"/>
              </a:solidFill>
            </a:endParaRPr>
          </a:p>
          <a:p>
            <a:endParaRPr lang="en-US" dirty="0">
              <a:solidFill>
                <a:schemeClr val="tx1"/>
              </a:solidFill>
            </a:endParaRPr>
          </a:p>
          <a:p>
            <a:r>
              <a:rPr lang="en-US" sz="2400" dirty="0">
                <a:solidFill>
                  <a:schemeClr val="tx1"/>
                </a:solidFill>
                <a:hlinkClick r:id="rId5"/>
              </a:rPr>
              <a:t>sarah.surna@midstatehealthnetwork.org</a:t>
            </a:r>
            <a:br>
              <a:rPr lang="en-US" sz="2400" dirty="0">
                <a:solidFill>
                  <a:schemeClr val="tx1"/>
                </a:solidFill>
              </a:rPr>
            </a:br>
            <a:endParaRPr lang="en-US" sz="2400" dirty="0">
              <a:solidFill>
                <a:schemeClr val="tx1"/>
              </a:solidFill>
            </a:endParaRPr>
          </a:p>
          <a:p>
            <a:r>
              <a:rPr lang="en-US" sz="2400" dirty="0">
                <a:solidFill>
                  <a:schemeClr val="tx1"/>
                </a:solidFill>
                <a:hlinkClick r:id="rId6"/>
              </a:rPr>
              <a:t>sarah.andreotti@midstatehealthnetwork.org</a:t>
            </a:r>
            <a:br>
              <a:rPr lang="en-US" sz="2400" dirty="0">
                <a:solidFill>
                  <a:schemeClr val="tx1"/>
                </a:solidFill>
              </a:rPr>
            </a:br>
            <a:br>
              <a:rPr lang="en-US" sz="2400" dirty="0">
                <a:solidFill>
                  <a:schemeClr val="tx1"/>
                </a:solidFill>
              </a:rPr>
            </a:br>
            <a:endParaRPr lang="en-US" dirty="0"/>
          </a:p>
        </p:txBody>
      </p:sp>
      <p:sp>
        <p:nvSpPr>
          <p:cNvPr id="10" name="Title 9">
            <a:extLst>
              <a:ext uri="{FF2B5EF4-FFF2-40B4-BE49-F238E27FC236}">
                <a16:creationId xmlns:a16="http://schemas.microsoft.com/office/drawing/2014/main" id="{0F9E9DB3-9463-4DE1-AFF2-C494C03EB039}"/>
              </a:ext>
            </a:extLst>
          </p:cNvPr>
          <p:cNvSpPr>
            <a:spLocks noGrp="1"/>
          </p:cNvSpPr>
          <p:nvPr>
            <p:ph type="title"/>
          </p:nvPr>
        </p:nvSpPr>
        <p:spPr>
          <a:xfrm>
            <a:off x="677334" y="609600"/>
            <a:ext cx="8596668" cy="691426"/>
          </a:xfrm>
        </p:spPr>
        <p:txBody>
          <a:bodyPr/>
          <a:lstStyle/>
          <a:p>
            <a:pPr algn="ctr"/>
            <a:r>
              <a:rPr lang="en-US" dirty="0"/>
              <a:t>Questions?</a:t>
            </a:r>
          </a:p>
        </p:txBody>
      </p:sp>
    </p:spTree>
    <p:extLst>
      <p:ext uri="{BB962C8B-B14F-4D97-AF65-F5344CB8AC3E}">
        <p14:creationId xmlns:p14="http://schemas.microsoft.com/office/powerpoint/2010/main" val="110736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00144-FF96-ADCA-2E7E-24242A179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6C3EB-7F02-8E6E-2786-F6043BFA8BF4}"/>
              </a:ext>
            </a:extLst>
          </p:cNvPr>
          <p:cNvSpPr>
            <a:spLocks noGrp="1"/>
          </p:cNvSpPr>
          <p:nvPr>
            <p:ph type="ctrTitle"/>
          </p:nvPr>
        </p:nvSpPr>
        <p:spPr>
          <a:xfrm>
            <a:off x="1544697" y="2282238"/>
            <a:ext cx="7766936" cy="1646302"/>
          </a:xfrm>
        </p:spPr>
        <p:txBody>
          <a:bodyPr/>
          <a:lstStyle/>
          <a:p>
            <a:pPr algn="ctr"/>
            <a:r>
              <a:rPr lang="en-US" dirty="0">
                <a:solidFill>
                  <a:srgbClr val="FFC000"/>
                </a:solidFill>
              </a:rPr>
              <a:t>Questions?</a:t>
            </a:r>
          </a:p>
        </p:txBody>
      </p:sp>
      <p:pic>
        <p:nvPicPr>
          <p:cNvPr id="6" name="Picture 5" descr="A close-up of a logo&#10;&#10;Description automatically generated">
            <a:extLst>
              <a:ext uri="{FF2B5EF4-FFF2-40B4-BE49-F238E27FC236}">
                <a16:creationId xmlns:a16="http://schemas.microsoft.com/office/drawing/2014/main" id="{7DB6CAF9-7075-ECE3-84C3-F79429952A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19563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68F7-18D1-7112-64F4-EEDF09315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91984-2553-4BB0-083D-52D75BBD9709}"/>
              </a:ext>
            </a:extLst>
          </p:cNvPr>
          <p:cNvSpPr>
            <a:spLocks noGrp="1"/>
          </p:cNvSpPr>
          <p:nvPr>
            <p:ph type="ctrTitle"/>
          </p:nvPr>
        </p:nvSpPr>
        <p:spPr>
          <a:xfrm>
            <a:off x="956355" y="985593"/>
            <a:ext cx="9364339" cy="3394724"/>
          </a:xfrm>
        </p:spPr>
        <p:txBody>
          <a:bodyPr vert="horz" lIns="91440" tIns="45720" rIns="91440" bIns="45720" rtlCol="0" anchor="ctr">
            <a:noAutofit/>
          </a:bodyPr>
          <a:lstStyle/>
          <a:p>
            <a:pPr algn="ctr"/>
            <a:r>
              <a:rPr lang="en-US" sz="4800" dirty="0"/>
              <a:t>FY26 SOR and OSF Mid-Year Updates</a:t>
            </a:r>
          </a:p>
        </p:txBody>
      </p:sp>
      <p:sp>
        <p:nvSpPr>
          <p:cNvPr id="3" name="Subtitle 2">
            <a:extLst>
              <a:ext uri="{FF2B5EF4-FFF2-40B4-BE49-F238E27FC236}">
                <a16:creationId xmlns:a16="http://schemas.microsoft.com/office/drawing/2014/main" id="{F57F590E-D046-2502-3F66-9B7B03ABF802}"/>
              </a:ext>
            </a:extLst>
          </p:cNvPr>
          <p:cNvSpPr>
            <a:spLocks noGrp="1"/>
          </p:cNvSpPr>
          <p:nvPr>
            <p:ph type="subTitle" idx="1"/>
          </p:nvPr>
        </p:nvSpPr>
        <p:spPr>
          <a:xfrm>
            <a:off x="1643698" y="4242443"/>
            <a:ext cx="7766936" cy="1396488"/>
          </a:xfrm>
        </p:spPr>
        <p:txBody>
          <a:bodyPr/>
          <a:lstStyle/>
          <a:p>
            <a:pPr algn="ctr"/>
            <a:r>
              <a:rPr lang="en-US" sz="2400" dirty="0"/>
              <a:t>Stacey Lehmann</a:t>
            </a:r>
          </a:p>
          <a:p>
            <a:pPr algn="ctr"/>
            <a:r>
              <a:rPr lang="en-US" sz="2400" i="1" dirty="0">
                <a:solidFill>
                  <a:schemeClr val="accent2">
                    <a:lumMod val="40000"/>
                    <a:lumOff val="60000"/>
                  </a:schemeClr>
                </a:solidFill>
              </a:rPr>
              <a:t>Data &amp; Grant Coordinator</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8C4829A6-0DF7-9ED9-A9FF-59647D665C6D}"/>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2532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38FB-DBF0-0E5D-B18D-C1F01D467E23}"/>
              </a:ext>
            </a:extLst>
          </p:cNvPr>
          <p:cNvSpPr>
            <a:spLocks noGrp="1"/>
          </p:cNvSpPr>
          <p:nvPr>
            <p:ph type="title"/>
          </p:nvPr>
        </p:nvSpPr>
        <p:spPr>
          <a:xfrm>
            <a:off x="439209" y="609600"/>
            <a:ext cx="9844443" cy="1320800"/>
          </a:xfrm>
        </p:spPr>
        <p:txBody>
          <a:bodyPr/>
          <a:lstStyle/>
          <a:p>
            <a:pPr algn="ctr"/>
            <a:r>
              <a:rPr lang="en-US" dirty="0"/>
              <a:t>SOR Overdose Prevention Supplies </a:t>
            </a:r>
            <a:br>
              <a:rPr lang="en-US" dirty="0"/>
            </a:br>
            <a:r>
              <a:rPr lang="en-US" dirty="0"/>
              <a:t>&amp; Materials</a:t>
            </a:r>
          </a:p>
        </p:txBody>
      </p:sp>
      <p:sp>
        <p:nvSpPr>
          <p:cNvPr id="3" name="Content Placeholder 2">
            <a:extLst>
              <a:ext uri="{FF2B5EF4-FFF2-40B4-BE49-F238E27FC236}">
                <a16:creationId xmlns:a16="http://schemas.microsoft.com/office/drawing/2014/main" id="{BAC8A66F-A45C-73F2-7E89-3C32973B460E}"/>
              </a:ext>
            </a:extLst>
          </p:cNvPr>
          <p:cNvSpPr>
            <a:spLocks noGrp="1"/>
          </p:cNvSpPr>
          <p:nvPr>
            <p:ph idx="1"/>
          </p:nvPr>
        </p:nvSpPr>
        <p:spPr>
          <a:xfrm>
            <a:off x="677334" y="1941514"/>
            <a:ext cx="9120543" cy="4176048"/>
          </a:xfrm>
        </p:spPr>
        <p:txBody>
          <a:bodyPr vert="horz" lIns="91440" tIns="45720" rIns="91440" bIns="45720" rtlCol="0" anchor="t">
            <a:normAutofit/>
          </a:bodyPr>
          <a:lstStyle/>
          <a:p>
            <a:r>
              <a:rPr lang="en-US" sz="2200" dirty="0">
                <a:solidFill>
                  <a:schemeClr val="tx1"/>
                </a:solidFill>
              </a:rPr>
              <a:t>For FY26, MSHN has allocated a portion of SOR grant funds to offer Overdose Prevention and Infectious Disease Control supplies and materials to the SUD provider network. </a:t>
            </a:r>
          </a:p>
          <a:p>
            <a:r>
              <a:rPr lang="en-US" sz="2200" dirty="0"/>
              <a:t>Supplies were ordered through NASEN (North American Syringe Exchange Network).</a:t>
            </a:r>
          </a:p>
          <a:p>
            <a:r>
              <a:rPr lang="en-US" sz="2200" dirty="0">
                <a:solidFill>
                  <a:schemeClr val="tx1"/>
                </a:solidFill>
              </a:rPr>
              <a:t>MSHN received requests totaling</a:t>
            </a:r>
            <a:r>
              <a:rPr lang="en-US" sz="2200" dirty="0">
                <a:solidFill>
                  <a:srgbClr val="FFFF00"/>
                </a:solidFill>
              </a:rPr>
              <a:t> $77,447.89 </a:t>
            </a:r>
            <a:r>
              <a:rPr lang="en-US" sz="2200" dirty="0">
                <a:solidFill>
                  <a:schemeClr val="tx1"/>
                </a:solidFill>
              </a:rPr>
              <a:t>from </a:t>
            </a:r>
            <a:r>
              <a:rPr lang="en-US" sz="2200" dirty="0">
                <a:solidFill>
                  <a:schemeClr val="accent3"/>
                </a:solidFill>
              </a:rPr>
              <a:t>22 providers</a:t>
            </a:r>
            <a:r>
              <a:rPr lang="en-US" sz="2200" dirty="0">
                <a:solidFill>
                  <a:schemeClr val="tx1"/>
                </a:solidFill>
              </a:rPr>
              <a:t>.</a:t>
            </a:r>
          </a:p>
          <a:p>
            <a:r>
              <a:rPr lang="en-US" sz="2200" dirty="0">
                <a:solidFill>
                  <a:schemeClr val="tx1"/>
                </a:solidFill>
              </a:rPr>
              <a:t>Once the contract amendment is returned fully executed, the order will be placed and shipped to the address provided on the order form. </a:t>
            </a:r>
            <a:r>
              <a:rPr lang="en-US" sz="1900" dirty="0">
                <a:solidFill>
                  <a:schemeClr val="tx1"/>
                </a:solidFill>
              </a:rPr>
              <a:t> </a:t>
            </a:r>
          </a:p>
          <a:p>
            <a:r>
              <a:rPr lang="en-US" sz="2200" dirty="0">
                <a:solidFill>
                  <a:schemeClr val="tx1"/>
                </a:solidFill>
              </a:rPr>
              <a:t>Please notify </a:t>
            </a:r>
            <a:r>
              <a:rPr lang="en-US" sz="2200" dirty="0">
                <a:solidFill>
                  <a:srgbClr val="00B0F0"/>
                </a:solidFill>
              </a:rPr>
              <a:t>Stacey Lehmann</a:t>
            </a:r>
            <a:r>
              <a:rPr lang="en-US" sz="2200" dirty="0">
                <a:solidFill>
                  <a:schemeClr val="tx1"/>
                </a:solidFill>
              </a:rPr>
              <a:t> once you have received your order. </a:t>
            </a:r>
          </a:p>
        </p:txBody>
      </p:sp>
      <p:pic>
        <p:nvPicPr>
          <p:cNvPr id="7" name="Picture 6" descr="A close-up of a logo&#10;&#10;Description automatically generated">
            <a:extLst>
              <a:ext uri="{FF2B5EF4-FFF2-40B4-BE49-F238E27FC236}">
                <a16:creationId xmlns:a16="http://schemas.microsoft.com/office/drawing/2014/main" id="{060E8FD1-D21A-A416-00D5-A772BB8679AE}"/>
              </a:ext>
            </a:extLst>
          </p:cNvPr>
          <p:cNvPicPr>
            <a:picLocks noChangeAspect="1"/>
          </p:cNvPicPr>
          <p:nvPr/>
        </p:nvPicPr>
        <p:blipFill>
          <a:blip r:embed="rId2"/>
          <a:stretch>
            <a:fillRect/>
          </a:stretch>
        </p:blipFill>
        <p:spPr>
          <a:xfrm>
            <a:off x="9805988" y="5548313"/>
            <a:ext cx="2162175" cy="1133475"/>
          </a:xfrm>
          <a:prstGeom prst="rect">
            <a:avLst/>
          </a:prstGeom>
        </p:spPr>
      </p:pic>
    </p:spTree>
    <p:extLst>
      <p:ext uri="{BB962C8B-B14F-4D97-AF65-F5344CB8AC3E}">
        <p14:creationId xmlns:p14="http://schemas.microsoft.com/office/powerpoint/2010/main" val="40281862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4865</TotalTime>
  <Words>4141</Words>
  <Application>Microsoft Office PowerPoint</Application>
  <PresentationFormat>Widescreen</PresentationFormat>
  <Paragraphs>543</Paragraphs>
  <Slides>68</Slides>
  <Notes>20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Facet</vt:lpstr>
      <vt:lpstr>Quarterly SUD Provider Meeting</vt:lpstr>
      <vt:lpstr>Quarterly SUD Provider Meeting</vt:lpstr>
      <vt:lpstr> Plenary Agenda  </vt:lpstr>
      <vt:lpstr>Welcome  &amp;  MSHN General Remarks</vt:lpstr>
      <vt:lpstr>General Remarks </vt:lpstr>
      <vt:lpstr>General Remarks</vt:lpstr>
      <vt:lpstr>Questions?</vt:lpstr>
      <vt:lpstr>FY26 SOR and OSF Mid-Year Updates</vt:lpstr>
      <vt:lpstr>SOR Overdose Prevention Supplies  &amp; Materials</vt:lpstr>
      <vt:lpstr>SUPRT-A/C Q&amp;A Sessions</vt:lpstr>
      <vt:lpstr>Opioid Settlement Fund Updates</vt:lpstr>
      <vt:lpstr>Opioid Settlement Fund Updates</vt:lpstr>
      <vt:lpstr>Questions?</vt:lpstr>
      <vt:lpstr>PowerPoint Presentation</vt:lpstr>
      <vt:lpstr>PowerPoint Presentation</vt:lpstr>
      <vt:lpstr>Trainings</vt:lpstr>
      <vt:lpstr>EQUITY UPSTREAM  Learning Collaborative Pilot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Treatment Breakout</vt:lpstr>
      <vt:lpstr>Treatment Breakout Agenda</vt:lpstr>
      <vt:lpstr> MDHHS 5515 Consent to Release Information </vt:lpstr>
      <vt:lpstr>MDHHS 5515 Consent to Release Information </vt:lpstr>
      <vt:lpstr>SUD Data Update </vt:lpstr>
      <vt:lpstr>SUD Residential Readmission and Follow Up </vt:lpstr>
      <vt:lpstr>SUD Residential Readmission and Follow Up </vt:lpstr>
      <vt:lpstr>SUD Residential Readmission and Follow Up </vt:lpstr>
      <vt:lpstr>SUD Residential Readmission and Follow Up </vt:lpstr>
      <vt:lpstr>Other Available Measures</vt:lpstr>
      <vt:lpstr>Questions?</vt:lpstr>
      <vt:lpstr>MDHHS - Plan of Safe Care </vt:lpstr>
      <vt:lpstr>MDHHS-Plan of Safe Care</vt:lpstr>
      <vt:lpstr>Questions?</vt:lpstr>
      <vt:lpstr> ASAM Criteria 4 Implementation Update </vt:lpstr>
      <vt:lpstr>ASAM Criteria 4 Implementation Update </vt:lpstr>
      <vt:lpstr>ASAM Criteria 4 Implementation Update</vt:lpstr>
      <vt:lpstr>Questions?</vt:lpstr>
      <vt:lpstr>FY27 Annual Plans</vt:lpstr>
      <vt:lpstr>Process</vt:lpstr>
      <vt:lpstr>Timeframe</vt:lpstr>
      <vt:lpstr>Timeframe Continued</vt:lpstr>
      <vt:lpstr>Timeframe Continued</vt:lpstr>
      <vt:lpstr>Questions?</vt:lpstr>
      <vt:lpstr>Update on MSHN Workgroups &amp; Task Team</vt:lpstr>
      <vt:lpstr>Update on MSHN Workgroups &amp;  Task Team </vt:lpstr>
      <vt:lpstr>Questions?</vt:lpstr>
      <vt:lpstr>  Veteran Navigator Updates </vt:lpstr>
      <vt:lpstr>Veteran Navigator  </vt:lpstr>
      <vt:lpstr>Veteran Navigator  </vt:lpstr>
      <vt:lpstr>Upcoming Quarterly SUD Provider Meetings</vt:lpstr>
      <vt:lpstr>Prevention Breakout</vt:lpstr>
      <vt:lpstr>Quarterly SUD Provider Meeting Prevention Breakout</vt:lpstr>
      <vt:lpstr>MPDS Update</vt:lpstr>
      <vt:lpstr>FY27 Annual Plans</vt:lpstr>
      <vt:lpstr>FTE Direct Service Hour Requirements </vt:lpstr>
      <vt:lpstr>FY27 Annual Plans</vt:lpstr>
      <vt:lpstr>FY26 Additional Hours Report (AHR)</vt:lpstr>
      <vt:lpstr>Prevention Conference Update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Mid-State Health Network Strategic Plan FY2022-2023  October 8, 2021</dc:title>
  <dc:creator>Sheryl Kletke</dc:creator>
  <cp:lastModifiedBy>Dani Meier</cp:lastModifiedBy>
  <cp:revision>18812</cp:revision>
  <dcterms:created xsi:type="dcterms:W3CDTF">2021-10-05T13:06:53Z</dcterms:created>
  <dcterms:modified xsi:type="dcterms:W3CDTF">2026-03-19T13:24:09Z</dcterms:modified>
</cp:coreProperties>
</file>