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3"/>
    <p:sldMasterId id="214748369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Proxima Nova Extrabold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7" Type="http://schemas.openxmlformats.org/officeDocument/2006/relationships/font" Target="fonts/ProximaNova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9c2bb3cfcf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9c2bb3cfcf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8e0ac25fa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8e0ac25fa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9f56ad50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9f56ad50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8e0ac25fa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8e0ac25fa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ac6c5b233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ac6c5b233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26908e0294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326908e029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ac6c5b2331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ac6c5b2331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26908e0294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326908e029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89915e0770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89915e0770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98773d7d33_7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98773d7d33_7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89915e077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89915e077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26908e02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26908e02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26f3c8ac7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26f3c8ac7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1" Type="http://schemas.openxmlformats.org/officeDocument/2006/relationships/hyperlink" Target="https://twitter.com/michigan_open" TargetMode="External"/><Relationship Id="rId10" Type="http://schemas.openxmlformats.org/officeDocument/2006/relationships/image" Target="../media/image17.png"/><Relationship Id="rId13" Type="http://schemas.openxmlformats.org/officeDocument/2006/relationships/hyperlink" Target="https://twitter.com/michigan_open" TargetMode="External"/><Relationship Id="rId1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www.instagram.com/michigan_open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linkedin.com/company/michigan-open/" TargetMode="External"/><Relationship Id="rId14" Type="http://schemas.openxmlformats.org/officeDocument/2006/relationships/image" Target="../media/image13.png"/><Relationship Id="rId5" Type="http://schemas.openxmlformats.org/officeDocument/2006/relationships/hyperlink" Target="https://www.youtube.com/channel/UC7pqgkfdDPPKv2vK0km5CWQ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www.facebook.com/OpioidPrescribingEngagementNetwork" TargetMode="External"/><Relationship Id="rId8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8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6.jp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8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1" Type="http://schemas.openxmlformats.org/officeDocument/2006/relationships/hyperlink" Target="https://twitter.com/michigan_open" TargetMode="External"/><Relationship Id="rId10" Type="http://schemas.openxmlformats.org/officeDocument/2006/relationships/image" Target="../media/image17.png"/><Relationship Id="rId13" Type="http://schemas.openxmlformats.org/officeDocument/2006/relationships/hyperlink" Target="https://twitter.com/michigan_open" TargetMode="External"/><Relationship Id="rId1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hyperlink" Target="https://www.instagram.com/michigan_open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www.linkedin.com/company/michigan-open/" TargetMode="External"/><Relationship Id="rId14" Type="http://schemas.openxmlformats.org/officeDocument/2006/relationships/image" Target="../media/image13.png"/><Relationship Id="rId5" Type="http://schemas.openxmlformats.org/officeDocument/2006/relationships/hyperlink" Target="https://www.youtube.com/channel/UC7pqgkfdDPPKv2vK0km5CWQ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s://www.facebook.com/OpioidPrescribingEngagementNetwork" TargetMode="External"/><Relationship Id="rId8" Type="http://schemas.openxmlformats.org/officeDocument/2006/relationships/image" Target="../media/image1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Cover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85800" y="2571750"/>
            <a:ext cx="3200400" cy="13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5800" y="3901350"/>
            <a:ext cx="3246600" cy="55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 b="0" l="19" r="19" t="0"/>
          <a:stretch/>
        </p:blipFill>
        <p:spPr>
          <a:xfrm>
            <a:off x="527324" y="545477"/>
            <a:ext cx="1843149" cy="84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Image, Right-Side Stat">
  <p:cSld name="TITLE_AND_TWO_COLUMNS_1_3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86" name="Google Shape;86;p11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1"/>
          <p:cNvSpPr txBox="1"/>
          <p:nvPr>
            <p:ph idx="1" type="subTitle"/>
          </p:nvPr>
        </p:nvSpPr>
        <p:spPr>
          <a:xfrm>
            <a:off x="5257800" y="257015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roxima Nova Extrabold"/>
              <a:buNone/>
              <a:defRPr sz="2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9" name="Google Shape;89;p11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/Headshots">
  <p:cSld name="TITLE_AND_TWO_COLUMNS_1_2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685800" y="6858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93" name="Google Shape;93;p12"/>
          <p:cNvSpPr/>
          <p:nvPr>
            <p:ph idx="2" type="pic"/>
          </p:nvPr>
        </p:nvSpPr>
        <p:spPr>
          <a:xfrm>
            <a:off x="686050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4" name="Google Shape;94;p12"/>
          <p:cNvSpPr txBox="1"/>
          <p:nvPr>
            <p:ph idx="3" type="subTitle"/>
          </p:nvPr>
        </p:nvSpPr>
        <p:spPr>
          <a:xfrm>
            <a:off x="680925" y="4000325"/>
            <a:ext cx="1600200" cy="6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5" name="Google Shape;95;p12"/>
          <p:cNvSpPr/>
          <p:nvPr>
            <p:ph idx="4" type="pic"/>
          </p:nvPr>
        </p:nvSpPr>
        <p:spPr>
          <a:xfrm>
            <a:off x="2739100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6" name="Google Shape;96;p12"/>
          <p:cNvSpPr txBox="1"/>
          <p:nvPr>
            <p:ph idx="5" type="subTitle"/>
          </p:nvPr>
        </p:nvSpPr>
        <p:spPr>
          <a:xfrm>
            <a:off x="2733975" y="4000325"/>
            <a:ext cx="1600200" cy="6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p12"/>
          <p:cNvSpPr/>
          <p:nvPr>
            <p:ph idx="6" type="pic"/>
          </p:nvPr>
        </p:nvSpPr>
        <p:spPr>
          <a:xfrm>
            <a:off x="4812625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8" name="Google Shape;98;p12"/>
          <p:cNvSpPr txBox="1"/>
          <p:nvPr>
            <p:ph idx="7" type="subTitle"/>
          </p:nvPr>
        </p:nvSpPr>
        <p:spPr>
          <a:xfrm>
            <a:off x="4807500" y="4000325"/>
            <a:ext cx="1600200" cy="6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12"/>
          <p:cNvSpPr/>
          <p:nvPr>
            <p:ph idx="8" type="pic"/>
          </p:nvPr>
        </p:nvSpPr>
        <p:spPr>
          <a:xfrm>
            <a:off x="6860550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12"/>
          <p:cNvSpPr txBox="1"/>
          <p:nvPr>
            <p:ph idx="9" type="subTitle"/>
          </p:nvPr>
        </p:nvSpPr>
        <p:spPr>
          <a:xfrm>
            <a:off x="6855425" y="4000325"/>
            <a:ext cx="1600200" cy="6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" name="Google Shape;102;p12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Image, Right-Side Title and Body">
  <p:cSld name="TITLE_AND_TWO_COLUMNS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/>
          <p:nvPr>
            <p:ph idx="2" type="pic"/>
          </p:nvPr>
        </p:nvSpPr>
        <p:spPr>
          <a:xfrm>
            <a:off x="0" y="-735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" type="body"/>
          </p:nvPr>
        </p:nvSpPr>
        <p:spPr>
          <a:xfrm>
            <a:off x="5257800" y="25719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107" name="Google Shape;107;p13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Image, Right-Side Headline">
  <p:cSld name="TITLE_AND_TWO_COLUMNS_1_1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>
            <p:ph idx="2" type="pic"/>
          </p:nvPr>
        </p:nvSpPr>
        <p:spPr>
          <a:xfrm>
            <a:off x="0" y="-735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4"/>
          <p:cNvSpPr txBox="1"/>
          <p:nvPr>
            <p:ph type="title"/>
          </p:nvPr>
        </p:nvSpPr>
        <p:spPr>
          <a:xfrm>
            <a:off x="5257800" y="685800"/>
            <a:ext cx="3200400" cy="3771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Image, Right-Side Title and Body (Light Blue)">
  <p:cSld name="TITLE_AND_TWO_COLUMNS_1_1_1">
    <p:bg>
      <p:bgPr>
        <a:solidFill>
          <a:schemeClr val="accent4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>
            <p:ph idx="2" type="pic"/>
          </p:nvPr>
        </p:nvSpPr>
        <p:spPr>
          <a:xfrm>
            <a:off x="0" y="-735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5"/>
          <p:cNvSpPr txBox="1"/>
          <p:nvPr>
            <p:ph type="title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5257800" y="25719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118" name="Google Shape;118;p15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Image, Right-Side Title and Body (Medium Blue)">
  <p:cSld name="TITLE_AND_TWO_COLUMNS_1_1_1_1">
    <p:bg>
      <p:bgPr>
        <a:solidFill>
          <a:schemeClr val="accent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/>
          <p:nvPr>
            <p:ph idx="2" type="pic"/>
          </p:nvPr>
        </p:nvSpPr>
        <p:spPr>
          <a:xfrm>
            <a:off x="0" y="-735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16"/>
          <p:cNvSpPr txBox="1"/>
          <p:nvPr>
            <p:ph type="title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5257800" y="25719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16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Headline, Right-Side Body">
  <p:cSld name="TITLE_AND_TWO_COLUMNS_1_1_1_1_1">
    <p:bg>
      <p:bgPr>
        <a:solidFill>
          <a:schemeClr val="accen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685800" y="685800"/>
            <a:ext cx="3200400" cy="37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" type="body"/>
          </p:nvPr>
        </p:nvSpPr>
        <p:spPr>
          <a:xfrm>
            <a:off x="5257800" y="685950"/>
            <a:ext cx="3200400" cy="377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17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ITLE_AND_TWO_COLUMNS_1_1_1_1_1_1">
    <p:bg>
      <p:bgPr>
        <a:solidFill>
          <a:schemeClr val="accen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85800" y="2571750"/>
            <a:ext cx="4114800" cy="124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527324" y="545477"/>
            <a:ext cx="1843149" cy="845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 txBox="1"/>
          <p:nvPr>
            <p:ph idx="1" type="subTitle"/>
          </p:nvPr>
        </p:nvSpPr>
        <p:spPr>
          <a:xfrm>
            <a:off x="685800" y="3866975"/>
            <a:ext cx="4114800" cy="59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35" name="Google Shape;135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4775" y="4154250"/>
            <a:ext cx="303425" cy="3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337" l="0" r="0" t="347"/>
          <a:stretch/>
        </p:blipFill>
        <p:spPr>
          <a:xfrm>
            <a:off x="7763169" y="4154250"/>
            <a:ext cx="303425" cy="3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71563" y="4154250"/>
            <a:ext cx="303425" cy="3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79956" y="4154250"/>
            <a:ext cx="303425" cy="3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588350" y="4154250"/>
            <a:ext cx="303425" cy="3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347" r="337" t="0"/>
          <a:stretch/>
        </p:blipFill>
        <p:spPr>
          <a:xfrm>
            <a:off x="6588350" y="5250725"/>
            <a:ext cx="303425" cy="3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p19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TITLE_ONLY_1">
    <p:bg>
      <p:bgPr>
        <a:solidFill>
          <a:schemeClr val="accent4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685800" y="685800"/>
            <a:ext cx="7772400" cy="331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" type="subTitle"/>
          </p:nvPr>
        </p:nvSpPr>
        <p:spPr>
          <a:xfrm>
            <a:off x="691175" y="4264800"/>
            <a:ext cx="7772400" cy="192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/Divi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1157075" y="1977200"/>
            <a:ext cx="6829800" cy="9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/>
        </p:nvSpPr>
        <p:spPr>
          <a:xfrm>
            <a:off x="3071850" y="1505650"/>
            <a:ext cx="30003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 E C T I O N</a:t>
            </a:r>
            <a:endParaRPr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b="0" l="19" r="9" t="0"/>
          <a:stretch/>
        </p:blipFill>
        <p:spPr>
          <a:xfrm>
            <a:off x="4087200" y="3268225"/>
            <a:ext cx="969600" cy="44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TITLE_ONLY_1_1"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685800" y="685800"/>
            <a:ext cx="3200400" cy="3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p21"/>
          <p:cNvSpPr txBox="1"/>
          <p:nvPr>
            <p:ph idx="1" type="subTitle"/>
          </p:nvPr>
        </p:nvSpPr>
        <p:spPr>
          <a:xfrm>
            <a:off x="691175" y="3967850"/>
            <a:ext cx="3200400" cy="489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3" name="Google Shape;153;p21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21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/Cover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ctrTitle"/>
          </p:nvPr>
        </p:nvSpPr>
        <p:spPr>
          <a:xfrm>
            <a:off x="685800" y="2571750"/>
            <a:ext cx="32004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4" name="Google Shape;164;p24"/>
          <p:cNvSpPr txBox="1"/>
          <p:nvPr>
            <p:ph idx="1" type="subTitle"/>
          </p:nvPr>
        </p:nvSpPr>
        <p:spPr>
          <a:xfrm>
            <a:off x="685800" y="3901350"/>
            <a:ext cx="3246600" cy="55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19" r="19" t="0"/>
          <a:stretch/>
        </p:blipFill>
        <p:spPr>
          <a:xfrm>
            <a:off x="527324" y="545477"/>
            <a:ext cx="1843149" cy="84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/Divi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1157075" y="1977200"/>
            <a:ext cx="68298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8" name="Google Shape;168;p25"/>
          <p:cNvSpPr txBox="1"/>
          <p:nvPr/>
        </p:nvSpPr>
        <p:spPr>
          <a:xfrm>
            <a:off x="3071850" y="1505650"/>
            <a:ext cx="3000300" cy="22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 E C T I O N</a:t>
            </a:r>
            <a:endParaRPr b="0" i="0" sz="16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3">
            <a:alphaModFix/>
          </a:blip>
          <a:srcRect b="0" l="19" r="9" t="0"/>
          <a:stretch/>
        </p:blipFill>
        <p:spPr>
          <a:xfrm>
            <a:off x="4087200" y="3268225"/>
            <a:ext cx="969600" cy="44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685800" y="1600200"/>
            <a:ext cx="7772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174" name="Google Shape;174;p26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685800" y="1600200"/>
            <a:ext cx="36576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179" name="Google Shape;179;p27"/>
          <p:cNvSpPr txBox="1"/>
          <p:nvPr>
            <p:ph idx="2" type="body"/>
          </p:nvPr>
        </p:nvSpPr>
        <p:spPr>
          <a:xfrm>
            <a:off x="4800600" y="1600200"/>
            <a:ext cx="36576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180" name="Google Shape;180;p27"/>
          <p:cNvSpPr txBox="1"/>
          <p:nvPr/>
        </p:nvSpPr>
        <p:spPr>
          <a:xfrm>
            <a:off x="6761675" y="4739700"/>
            <a:ext cx="2087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" sz="6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6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Headline, Right-Side Body">
  <p:cSld name="TITLE_AND_TWO_COLUMNS_1_1_1_1_1">
    <p:bg>
      <p:bgPr>
        <a:solidFill>
          <a:schemeClr val="accen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685800" y="685800"/>
            <a:ext cx="32004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84" name="Google Shape;184;p28"/>
          <p:cNvSpPr txBox="1"/>
          <p:nvPr>
            <p:ph idx="1" type="body"/>
          </p:nvPr>
        </p:nvSpPr>
        <p:spPr>
          <a:xfrm>
            <a:off x="5257800" y="685950"/>
            <a:ext cx="32004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5" name="Google Shape;185;p28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Image, Right-Side Headline">
  <p:cSld name="TITLE_AND_TWO_COLUMNS_1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/>
          <p:nvPr>
            <p:ph idx="2" type="pic"/>
          </p:nvPr>
        </p:nvSpPr>
        <p:spPr>
          <a:xfrm>
            <a:off x="0" y="-735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9"/>
          <p:cNvSpPr txBox="1"/>
          <p:nvPr>
            <p:ph type="title"/>
          </p:nvPr>
        </p:nvSpPr>
        <p:spPr>
          <a:xfrm>
            <a:off x="5257800" y="685800"/>
            <a:ext cx="32004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29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Image, Right-Side Title and Body">
  <p:cSld name="TITLE_AND_TWO_COLUMNS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>
            <p:ph idx="2" type="pic"/>
          </p:nvPr>
        </p:nvSpPr>
        <p:spPr>
          <a:xfrm>
            <a:off x="0" y="-735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30"/>
          <p:cNvSpPr txBox="1"/>
          <p:nvPr>
            <p:ph type="title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5" name="Google Shape;195;p30"/>
          <p:cNvSpPr txBox="1"/>
          <p:nvPr>
            <p:ph idx="1" type="body"/>
          </p:nvPr>
        </p:nvSpPr>
        <p:spPr>
          <a:xfrm>
            <a:off x="5257800" y="25719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196" name="Google Shape;196;p30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7" name="Google Shape;197;p30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Initiatives - Small">
  <p:cSld name="TITLE_AND_TWO_COLUMNS_2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p31"/>
          <p:cNvSpPr txBox="1"/>
          <p:nvPr>
            <p:ph idx="1" type="subTitle"/>
          </p:nvPr>
        </p:nvSpPr>
        <p:spPr>
          <a:xfrm>
            <a:off x="1266725" y="1599600"/>
            <a:ext cx="1737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1" name="Google Shape;201;p31"/>
          <p:cNvSpPr/>
          <p:nvPr>
            <p:ph idx="2" type="pic"/>
          </p:nvPr>
        </p:nvSpPr>
        <p:spPr>
          <a:xfrm>
            <a:off x="685800" y="1599600"/>
            <a:ext cx="460500" cy="4605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2" name="Google Shape;202;p31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>
            <p:ph idx="3" type="subTitle"/>
          </p:nvPr>
        </p:nvSpPr>
        <p:spPr>
          <a:xfrm>
            <a:off x="1266725" y="2676338"/>
            <a:ext cx="1737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4" name="Google Shape;204;p31"/>
          <p:cNvSpPr/>
          <p:nvPr>
            <p:ph idx="4" type="pic"/>
          </p:nvPr>
        </p:nvSpPr>
        <p:spPr>
          <a:xfrm>
            <a:off x="685800" y="2676338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1"/>
          <p:cNvSpPr txBox="1"/>
          <p:nvPr>
            <p:ph idx="5" type="subTitle"/>
          </p:nvPr>
        </p:nvSpPr>
        <p:spPr>
          <a:xfrm>
            <a:off x="1266725" y="3753075"/>
            <a:ext cx="1737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6" name="Google Shape;206;p31"/>
          <p:cNvSpPr/>
          <p:nvPr>
            <p:ph idx="6" type="pic"/>
          </p:nvPr>
        </p:nvSpPr>
        <p:spPr>
          <a:xfrm>
            <a:off x="685800" y="3753075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1"/>
          <p:cNvSpPr txBox="1"/>
          <p:nvPr>
            <p:ph idx="7" type="subTitle"/>
          </p:nvPr>
        </p:nvSpPr>
        <p:spPr>
          <a:xfrm>
            <a:off x="3993513" y="1599600"/>
            <a:ext cx="1737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08" name="Google Shape;208;p31"/>
          <p:cNvSpPr/>
          <p:nvPr>
            <p:ph idx="8" type="pic"/>
          </p:nvPr>
        </p:nvSpPr>
        <p:spPr>
          <a:xfrm>
            <a:off x="3412588" y="1599600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31"/>
          <p:cNvSpPr txBox="1"/>
          <p:nvPr>
            <p:ph idx="9" type="subTitle"/>
          </p:nvPr>
        </p:nvSpPr>
        <p:spPr>
          <a:xfrm>
            <a:off x="3993513" y="2676338"/>
            <a:ext cx="1737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0" name="Google Shape;210;p31"/>
          <p:cNvSpPr/>
          <p:nvPr>
            <p:ph idx="13" type="pic"/>
          </p:nvPr>
        </p:nvSpPr>
        <p:spPr>
          <a:xfrm>
            <a:off x="3412588" y="2676338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31"/>
          <p:cNvSpPr txBox="1"/>
          <p:nvPr>
            <p:ph idx="14" type="subTitle"/>
          </p:nvPr>
        </p:nvSpPr>
        <p:spPr>
          <a:xfrm>
            <a:off x="3993513" y="3753075"/>
            <a:ext cx="1737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2" name="Google Shape;212;p31"/>
          <p:cNvSpPr/>
          <p:nvPr>
            <p:ph idx="15" type="pic"/>
          </p:nvPr>
        </p:nvSpPr>
        <p:spPr>
          <a:xfrm>
            <a:off x="3412588" y="3753075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31"/>
          <p:cNvSpPr txBox="1"/>
          <p:nvPr>
            <p:ph idx="16" type="subTitle"/>
          </p:nvPr>
        </p:nvSpPr>
        <p:spPr>
          <a:xfrm>
            <a:off x="6722163" y="1599600"/>
            <a:ext cx="1737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4" name="Google Shape;214;p31"/>
          <p:cNvSpPr/>
          <p:nvPr>
            <p:ph idx="17" type="pic"/>
          </p:nvPr>
        </p:nvSpPr>
        <p:spPr>
          <a:xfrm>
            <a:off x="6141238" y="1599600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215" name="Google Shape;215;p31"/>
          <p:cNvSpPr txBox="1"/>
          <p:nvPr>
            <p:ph idx="18" type="subTitle"/>
          </p:nvPr>
        </p:nvSpPr>
        <p:spPr>
          <a:xfrm>
            <a:off x="6722163" y="2676338"/>
            <a:ext cx="1737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6" name="Google Shape;216;p31"/>
          <p:cNvSpPr/>
          <p:nvPr>
            <p:ph idx="19" type="pic"/>
          </p:nvPr>
        </p:nvSpPr>
        <p:spPr>
          <a:xfrm>
            <a:off x="6141238" y="2676338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31"/>
          <p:cNvSpPr txBox="1"/>
          <p:nvPr>
            <p:ph idx="20" type="subTitle"/>
          </p:nvPr>
        </p:nvSpPr>
        <p:spPr>
          <a:xfrm>
            <a:off x="6722163" y="3753075"/>
            <a:ext cx="17379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18" name="Google Shape;218;p31"/>
          <p:cNvSpPr/>
          <p:nvPr>
            <p:ph idx="21" type="pic"/>
          </p:nvPr>
        </p:nvSpPr>
        <p:spPr>
          <a:xfrm>
            <a:off x="6141238" y="3753075"/>
            <a:ext cx="460500" cy="460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85800" y="1600200"/>
            <a:ext cx="7772400" cy="28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itiative - Single">
  <p:cSld name="TITLE_AND_TWO_COLUMNS_3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>
            <p:ph idx="1" type="body"/>
          </p:nvPr>
        </p:nvSpPr>
        <p:spPr>
          <a:xfrm>
            <a:off x="3886200" y="1143875"/>
            <a:ext cx="4572000" cy="3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221" name="Google Shape;221;p32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32"/>
          <p:cNvSpPr txBox="1"/>
          <p:nvPr>
            <p:ph idx="2" type="subTitle"/>
          </p:nvPr>
        </p:nvSpPr>
        <p:spPr>
          <a:xfrm>
            <a:off x="696300" y="2113825"/>
            <a:ext cx="2553900" cy="23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23" name="Google Shape;223;p32"/>
          <p:cNvSpPr/>
          <p:nvPr>
            <p:ph idx="3" type="pic"/>
          </p:nvPr>
        </p:nvSpPr>
        <p:spPr>
          <a:xfrm>
            <a:off x="685800" y="1143875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32"/>
          <p:cNvSpPr txBox="1"/>
          <p:nvPr>
            <p:ph type="title"/>
          </p:nvPr>
        </p:nvSpPr>
        <p:spPr>
          <a:xfrm>
            <a:off x="685800" y="6858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25" name="Google Shape;225;p32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20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Image, Right-Side Title and Body (Light Blue)">
  <p:cSld name="TITLE_AND_TWO_COLUMNS_1_1_1">
    <p:bg>
      <p:bgPr>
        <a:solidFill>
          <a:schemeClr val="accent4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/>
          <p:nvPr>
            <p:ph idx="2" type="pic"/>
          </p:nvPr>
        </p:nvSpPr>
        <p:spPr>
          <a:xfrm>
            <a:off x="0" y="-735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8" name="Google Shape;228;p33"/>
          <p:cNvSpPr txBox="1"/>
          <p:nvPr>
            <p:ph type="title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5257800" y="25719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230" name="Google Shape;230;p33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1" name="Google Shape;231;p33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ITLE_AND_TWO_COLUMNS_1_1_1_1_1_1">
    <p:bg>
      <p:bgPr>
        <a:solidFill>
          <a:schemeClr val="accen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>
            <p:ph type="title"/>
          </p:nvPr>
        </p:nvSpPr>
        <p:spPr>
          <a:xfrm>
            <a:off x="685800" y="2571750"/>
            <a:ext cx="4114800" cy="12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pic>
        <p:nvPicPr>
          <p:cNvPr id="234" name="Google Shape;234;p3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527324" y="545477"/>
            <a:ext cx="1843149" cy="845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4"/>
          <p:cNvSpPr txBox="1"/>
          <p:nvPr>
            <p:ph idx="1" type="subTitle"/>
          </p:nvPr>
        </p:nvSpPr>
        <p:spPr>
          <a:xfrm>
            <a:off x="685800" y="3866975"/>
            <a:ext cx="41148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6" name="Google Shape;236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4775" y="4154250"/>
            <a:ext cx="303425" cy="3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337" l="0" r="0" t="347"/>
          <a:stretch/>
        </p:blipFill>
        <p:spPr>
          <a:xfrm>
            <a:off x="7763169" y="4154250"/>
            <a:ext cx="303425" cy="3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71563" y="4154250"/>
            <a:ext cx="303425" cy="3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4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79956" y="4154250"/>
            <a:ext cx="303425" cy="3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4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588350" y="4154250"/>
            <a:ext cx="303425" cy="30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4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347" r="337" t="0"/>
          <a:stretch/>
        </p:blipFill>
        <p:spPr>
          <a:xfrm>
            <a:off x="6588350" y="5250725"/>
            <a:ext cx="303425" cy="30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Image, Right-Side Title and Body (Medium Blue)">
  <p:cSld name="TITLE_AND_TWO_COLUMNS_1_1_1_1">
    <p:bg>
      <p:bgPr>
        <a:solidFill>
          <a:schemeClr val="accent2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/>
          <p:nvPr>
            <p:ph idx="2" type="pic"/>
          </p:nvPr>
        </p:nvSpPr>
        <p:spPr>
          <a:xfrm>
            <a:off x="0" y="-735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35"/>
          <p:cNvSpPr txBox="1"/>
          <p:nvPr>
            <p:ph type="title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245" name="Google Shape;245;p35"/>
          <p:cNvSpPr txBox="1"/>
          <p:nvPr>
            <p:ph idx="1" type="body"/>
          </p:nvPr>
        </p:nvSpPr>
        <p:spPr>
          <a:xfrm>
            <a:off x="5257800" y="25719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6" name="Google Shape;246;p35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47" name="Google Shape;247;p35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umbnails, &amp; Callouts">
  <p:cSld name="TITLE_AND_TWO_COLUMNS_2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" name="Google Shape;250;p36"/>
          <p:cNvSpPr txBox="1"/>
          <p:nvPr>
            <p:ph idx="1" type="subTitle"/>
          </p:nvPr>
        </p:nvSpPr>
        <p:spPr>
          <a:xfrm>
            <a:off x="1700700" y="3698700"/>
            <a:ext cx="2642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1" name="Google Shape;251;p36"/>
          <p:cNvSpPr/>
          <p:nvPr>
            <p:ph idx="2" type="pic"/>
          </p:nvPr>
        </p:nvSpPr>
        <p:spPr>
          <a:xfrm>
            <a:off x="685800" y="369870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36"/>
          <p:cNvSpPr txBox="1"/>
          <p:nvPr>
            <p:ph idx="3" type="subTitle"/>
          </p:nvPr>
        </p:nvSpPr>
        <p:spPr>
          <a:xfrm>
            <a:off x="1700700" y="2649150"/>
            <a:ext cx="2642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3" name="Google Shape;253;p36"/>
          <p:cNvSpPr/>
          <p:nvPr>
            <p:ph idx="4" type="pic"/>
          </p:nvPr>
        </p:nvSpPr>
        <p:spPr>
          <a:xfrm>
            <a:off x="685800" y="264915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36"/>
          <p:cNvSpPr txBox="1"/>
          <p:nvPr>
            <p:ph idx="5" type="subTitle"/>
          </p:nvPr>
        </p:nvSpPr>
        <p:spPr>
          <a:xfrm>
            <a:off x="1700700" y="1599600"/>
            <a:ext cx="2642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5" name="Google Shape;255;p36"/>
          <p:cNvSpPr/>
          <p:nvPr>
            <p:ph idx="6" type="pic"/>
          </p:nvPr>
        </p:nvSpPr>
        <p:spPr>
          <a:xfrm>
            <a:off x="685800" y="159960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36"/>
          <p:cNvSpPr txBox="1"/>
          <p:nvPr>
            <p:ph idx="7" type="subTitle"/>
          </p:nvPr>
        </p:nvSpPr>
        <p:spPr>
          <a:xfrm>
            <a:off x="5817025" y="3698700"/>
            <a:ext cx="2642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7" name="Google Shape;257;p36"/>
          <p:cNvSpPr/>
          <p:nvPr>
            <p:ph idx="8" type="pic"/>
          </p:nvPr>
        </p:nvSpPr>
        <p:spPr>
          <a:xfrm>
            <a:off x="4802125" y="369870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36"/>
          <p:cNvSpPr txBox="1"/>
          <p:nvPr>
            <p:ph idx="9" type="subTitle"/>
          </p:nvPr>
        </p:nvSpPr>
        <p:spPr>
          <a:xfrm>
            <a:off x="5817025" y="2649150"/>
            <a:ext cx="2642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9" name="Google Shape;259;p36"/>
          <p:cNvSpPr/>
          <p:nvPr>
            <p:ph idx="13" type="pic"/>
          </p:nvPr>
        </p:nvSpPr>
        <p:spPr>
          <a:xfrm>
            <a:off x="4802125" y="264915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36"/>
          <p:cNvSpPr txBox="1"/>
          <p:nvPr>
            <p:ph idx="14" type="subTitle"/>
          </p:nvPr>
        </p:nvSpPr>
        <p:spPr>
          <a:xfrm>
            <a:off x="5817025" y="1599600"/>
            <a:ext cx="26427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1" name="Google Shape;261;p36"/>
          <p:cNvSpPr/>
          <p:nvPr>
            <p:ph idx="15" type="pic"/>
          </p:nvPr>
        </p:nvSpPr>
        <p:spPr>
          <a:xfrm>
            <a:off x="4802125" y="159960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36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Stat, Right-Side Image">
  <p:cSld name="TITLE_AND_TWO_COLUMNS_1_3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>
            <p:ph type="title"/>
          </p:nvPr>
        </p:nvSpPr>
        <p:spPr>
          <a:xfrm>
            <a:off x="685800" y="6858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266" name="Google Shape;266;p37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37"/>
          <p:cNvSpPr txBox="1"/>
          <p:nvPr>
            <p:ph idx="1" type="subTitle"/>
          </p:nvPr>
        </p:nvSpPr>
        <p:spPr>
          <a:xfrm>
            <a:off x="696300" y="257015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roxima Nova Extrabold"/>
              <a:buNone/>
              <a:defRPr sz="2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8" name="Google Shape;268;p37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9" name="Google Shape;269;p37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Title and Body, Right-Side Image">
  <p:cSld name="TITLE_AND_TWO_COLUMNS_1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685800" y="6858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p38"/>
          <p:cNvSpPr txBox="1"/>
          <p:nvPr>
            <p:ph idx="1" type="body"/>
          </p:nvPr>
        </p:nvSpPr>
        <p:spPr>
          <a:xfrm>
            <a:off x="685800" y="25719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273" name="Google Shape;273;p38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p38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5" name="Google Shape;275;p38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/Headshots">
  <p:cSld name="TITLE_AND_TWO_COLUMNS_1_2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/>
          <p:nvPr>
            <p:ph type="title"/>
          </p:nvPr>
        </p:nvSpPr>
        <p:spPr>
          <a:xfrm>
            <a:off x="685800" y="6858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p39"/>
          <p:cNvSpPr txBox="1"/>
          <p:nvPr>
            <p:ph idx="1" type="body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279" name="Google Shape;279;p39"/>
          <p:cNvSpPr/>
          <p:nvPr>
            <p:ph idx="2" type="pic"/>
          </p:nvPr>
        </p:nvSpPr>
        <p:spPr>
          <a:xfrm>
            <a:off x="686050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0" name="Google Shape;280;p39"/>
          <p:cNvSpPr txBox="1"/>
          <p:nvPr>
            <p:ph idx="3" type="subTitle"/>
          </p:nvPr>
        </p:nvSpPr>
        <p:spPr>
          <a:xfrm>
            <a:off x="680925" y="4000325"/>
            <a:ext cx="16002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1" name="Google Shape;281;p39"/>
          <p:cNvSpPr/>
          <p:nvPr>
            <p:ph idx="4" type="pic"/>
          </p:nvPr>
        </p:nvSpPr>
        <p:spPr>
          <a:xfrm>
            <a:off x="2739100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2" name="Google Shape;282;p39"/>
          <p:cNvSpPr txBox="1"/>
          <p:nvPr>
            <p:ph idx="5" type="subTitle"/>
          </p:nvPr>
        </p:nvSpPr>
        <p:spPr>
          <a:xfrm>
            <a:off x="2733975" y="4000325"/>
            <a:ext cx="16002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3" name="Google Shape;283;p39"/>
          <p:cNvSpPr/>
          <p:nvPr>
            <p:ph idx="6" type="pic"/>
          </p:nvPr>
        </p:nvSpPr>
        <p:spPr>
          <a:xfrm>
            <a:off x="4812625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4" name="Google Shape;284;p39"/>
          <p:cNvSpPr txBox="1"/>
          <p:nvPr>
            <p:ph idx="7" type="subTitle"/>
          </p:nvPr>
        </p:nvSpPr>
        <p:spPr>
          <a:xfrm>
            <a:off x="4807500" y="4000325"/>
            <a:ext cx="16002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5" name="Google Shape;285;p39"/>
          <p:cNvSpPr/>
          <p:nvPr>
            <p:ph idx="8" type="pic"/>
          </p:nvPr>
        </p:nvSpPr>
        <p:spPr>
          <a:xfrm>
            <a:off x="6860550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6" name="Google Shape;286;p39"/>
          <p:cNvSpPr txBox="1"/>
          <p:nvPr>
            <p:ph idx="9" type="subTitle"/>
          </p:nvPr>
        </p:nvSpPr>
        <p:spPr>
          <a:xfrm>
            <a:off x="6855425" y="4000325"/>
            <a:ext cx="16002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7" name="Google Shape;287;p39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8" name="Google Shape;288;p39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TITLE_ONLY_1">
    <p:bg>
      <p:bgPr>
        <a:solidFill>
          <a:schemeClr val="accent4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 txBox="1"/>
          <p:nvPr>
            <p:ph type="title"/>
          </p:nvPr>
        </p:nvSpPr>
        <p:spPr>
          <a:xfrm>
            <a:off x="685800" y="685800"/>
            <a:ext cx="7772400" cy="3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1" name="Google Shape;291;p40"/>
          <p:cNvSpPr txBox="1"/>
          <p:nvPr>
            <p:ph idx="1" type="subTitle"/>
          </p:nvPr>
        </p:nvSpPr>
        <p:spPr>
          <a:xfrm>
            <a:off x="691175" y="4264800"/>
            <a:ext cx="7772400" cy="1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2" name="Google Shape;292;p40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3" name="Google Shape;293;p40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TITLE_ONLY_1_1"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>
            <p:ph type="title"/>
          </p:nvPr>
        </p:nvSpPr>
        <p:spPr>
          <a:xfrm>
            <a:off x="685800" y="685800"/>
            <a:ext cx="3200400" cy="3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p41"/>
          <p:cNvSpPr txBox="1"/>
          <p:nvPr>
            <p:ph idx="1" type="subTitle"/>
          </p:nvPr>
        </p:nvSpPr>
        <p:spPr>
          <a:xfrm>
            <a:off x="691175" y="3967850"/>
            <a:ext cx="32004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7" name="Google Shape;297;p41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41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685800" y="1600200"/>
            <a:ext cx="3657600" cy="28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00600" y="1600200"/>
            <a:ext cx="3657600" cy="28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26" name="Google Shape;26;p5"/>
          <p:cNvSpPr txBox="1"/>
          <p:nvPr/>
        </p:nvSpPr>
        <p:spPr>
          <a:xfrm>
            <a:off x="6761675" y="4739700"/>
            <a:ext cx="20871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Image, Right-Side Stat">
  <p:cSld name="TITLE_AND_TWO_COLUMNS_1_3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2"/>
          <p:cNvSpPr txBox="1"/>
          <p:nvPr>
            <p:ph type="title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302" name="Google Shape;302;p42"/>
          <p:cNvSpPr/>
          <p:nvPr>
            <p:ph idx="2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Google Shape;303;p42"/>
          <p:cNvSpPr txBox="1"/>
          <p:nvPr>
            <p:ph idx="1" type="subTitle"/>
          </p:nvPr>
        </p:nvSpPr>
        <p:spPr>
          <a:xfrm>
            <a:off x="5257800" y="2570150"/>
            <a:ext cx="3200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roxima Nova Extrabold"/>
              <a:buNone/>
              <a:defRPr sz="2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4" name="Google Shape;304;p42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5" name="Google Shape;305;p42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8" name="Google Shape;308;p43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9" name="Google Shape;309;p43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b="0" i="0" sz="7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2" name="Google Shape;312;p4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et the Team/Headshots 1">
  <p:cSld name="TITLE_AND_TWO_COLUMNS_1_2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/>
          <p:nvPr>
            <p:ph type="title"/>
          </p:nvPr>
        </p:nvSpPr>
        <p:spPr>
          <a:xfrm>
            <a:off x="685800" y="6858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5" name="Google Shape;315;p45"/>
          <p:cNvSpPr txBox="1"/>
          <p:nvPr>
            <p:ph idx="1" type="body"/>
          </p:nvPr>
        </p:nvSpPr>
        <p:spPr>
          <a:xfrm>
            <a:off x="5257800" y="6858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316" name="Google Shape;316;p45"/>
          <p:cNvSpPr/>
          <p:nvPr>
            <p:ph idx="2" type="pic"/>
          </p:nvPr>
        </p:nvSpPr>
        <p:spPr>
          <a:xfrm>
            <a:off x="686050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7" name="Google Shape;317;p45"/>
          <p:cNvSpPr txBox="1"/>
          <p:nvPr>
            <p:ph idx="3" type="subTitle"/>
          </p:nvPr>
        </p:nvSpPr>
        <p:spPr>
          <a:xfrm>
            <a:off x="680925" y="4000325"/>
            <a:ext cx="1600200" cy="6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18" name="Google Shape;318;p45"/>
          <p:cNvSpPr/>
          <p:nvPr>
            <p:ph idx="4" type="pic"/>
          </p:nvPr>
        </p:nvSpPr>
        <p:spPr>
          <a:xfrm>
            <a:off x="2739100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9" name="Google Shape;319;p45"/>
          <p:cNvSpPr txBox="1"/>
          <p:nvPr>
            <p:ph idx="5" type="subTitle"/>
          </p:nvPr>
        </p:nvSpPr>
        <p:spPr>
          <a:xfrm>
            <a:off x="2733975" y="4000325"/>
            <a:ext cx="1600200" cy="6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0" name="Google Shape;320;p45"/>
          <p:cNvSpPr/>
          <p:nvPr>
            <p:ph idx="6" type="pic"/>
          </p:nvPr>
        </p:nvSpPr>
        <p:spPr>
          <a:xfrm>
            <a:off x="4812625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1" name="Google Shape;321;p45"/>
          <p:cNvSpPr txBox="1"/>
          <p:nvPr>
            <p:ph idx="7" type="subTitle"/>
          </p:nvPr>
        </p:nvSpPr>
        <p:spPr>
          <a:xfrm>
            <a:off x="4807500" y="4000325"/>
            <a:ext cx="1600200" cy="6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2" name="Google Shape;322;p45"/>
          <p:cNvSpPr/>
          <p:nvPr>
            <p:ph idx="8" type="pic"/>
          </p:nvPr>
        </p:nvSpPr>
        <p:spPr>
          <a:xfrm>
            <a:off x="6860550" y="2187900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3" name="Google Shape;323;p45"/>
          <p:cNvSpPr txBox="1"/>
          <p:nvPr>
            <p:ph idx="9" type="subTitle"/>
          </p:nvPr>
        </p:nvSpPr>
        <p:spPr>
          <a:xfrm>
            <a:off x="6855425" y="4000325"/>
            <a:ext cx="1600200" cy="61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4" name="Google Shape;324;p45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25" name="Google Shape;325;p45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itiative - Single">
  <p:cSld name="TITLE_AND_TWO_COLUMNS_3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886200" y="1143875"/>
            <a:ext cx="4572000" cy="331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30" name="Google Shape;30;p6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" name="Google Shape;31;p6"/>
          <p:cNvSpPr txBox="1"/>
          <p:nvPr>
            <p:ph idx="2" type="subTitle"/>
          </p:nvPr>
        </p:nvSpPr>
        <p:spPr>
          <a:xfrm>
            <a:off x="696300" y="2113825"/>
            <a:ext cx="2553900" cy="234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" name="Google Shape;32;p6"/>
          <p:cNvSpPr/>
          <p:nvPr>
            <p:ph idx="3" type="pic"/>
          </p:nvPr>
        </p:nvSpPr>
        <p:spPr>
          <a:xfrm>
            <a:off x="685800" y="1143875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85800" y="685800"/>
            <a:ext cx="7772400" cy="45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2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humbnails, &amp; Callouts">
  <p:cSld name="TITLE_AND_TWO_COLUMNS_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1700700" y="3698700"/>
            <a:ext cx="2642700" cy="75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7"/>
          <p:cNvSpPr/>
          <p:nvPr>
            <p:ph idx="2" type="pic"/>
          </p:nvPr>
        </p:nvSpPr>
        <p:spPr>
          <a:xfrm>
            <a:off x="685800" y="369870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1700700" y="2649150"/>
            <a:ext cx="2642700" cy="75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7"/>
          <p:cNvSpPr/>
          <p:nvPr>
            <p:ph idx="4" type="pic"/>
          </p:nvPr>
        </p:nvSpPr>
        <p:spPr>
          <a:xfrm>
            <a:off x="685800" y="264915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/>
          <p:nvPr>
            <p:ph idx="5" type="subTitle"/>
          </p:nvPr>
        </p:nvSpPr>
        <p:spPr>
          <a:xfrm>
            <a:off x="1700700" y="1599600"/>
            <a:ext cx="2642700" cy="75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7"/>
          <p:cNvSpPr/>
          <p:nvPr>
            <p:ph idx="6" type="pic"/>
          </p:nvPr>
        </p:nvSpPr>
        <p:spPr>
          <a:xfrm>
            <a:off x="685800" y="159960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 txBox="1"/>
          <p:nvPr>
            <p:ph idx="7" type="subTitle"/>
          </p:nvPr>
        </p:nvSpPr>
        <p:spPr>
          <a:xfrm>
            <a:off x="5817025" y="3698700"/>
            <a:ext cx="2642700" cy="75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" name="Google Shape;44;p7"/>
          <p:cNvSpPr/>
          <p:nvPr>
            <p:ph idx="8" type="pic"/>
          </p:nvPr>
        </p:nvSpPr>
        <p:spPr>
          <a:xfrm>
            <a:off x="4802125" y="369870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 txBox="1"/>
          <p:nvPr>
            <p:ph idx="9" type="subTitle"/>
          </p:nvPr>
        </p:nvSpPr>
        <p:spPr>
          <a:xfrm>
            <a:off x="5817025" y="2649150"/>
            <a:ext cx="2642700" cy="75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6" name="Google Shape;46;p7"/>
          <p:cNvSpPr/>
          <p:nvPr>
            <p:ph idx="13" type="pic"/>
          </p:nvPr>
        </p:nvSpPr>
        <p:spPr>
          <a:xfrm>
            <a:off x="4802125" y="264915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7"/>
          <p:cNvSpPr txBox="1"/>
          <p:nvPr>
            <p:ph idx="14" type="subTitle"/>
          </p:nvPr>
        </p:nvSpPr>
        <p:spPr>
          <a:xfrm>
            <a:off x="5817025" y="1599600"/>
            <a:ext cx="2642700" cy="75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7"/>
          <p:cNvSpPr/>
          <p:nvPr>
            <p:ph idx="15" type="pic"/>
          </p:nvPr>
        </p:nvSpPr>
        <p:spPr>
          <a:xfrm>
            <a:off x="4802125" y="1599600"/>
            <a:ext cx="759000" cy="759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7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Initiatives - Small">
  <p:cSld name="TITLE_AND_TWO_COLUMNS_2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" type="subTitle"/>
          </p:nvPr>
        </p:nvSpPr>
        <p:spPr>
          <a:xfrm>
            <a:off x="1266725" y="1599600"/>
            <a:ext cx="17379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8"/>
          <p:cNvSpPr/>
          <p:nvPr>
            <p:ph idx="2" type="pic"/>
          </p:nvPr>
        </p:nvSpPr>
        <p:spPr>
          <a:xfrm>
            <a:off x="685800" y="1599600"/>
            <a:ext cx="460500" cy="460500"/>
          </a:xfrm>
          <a:prstGeom prst="rect">
            <a:avLst/>
          </a:prstGeom>
          <a:noFill/>
          <a:ln>
            <a:noFill/>
          </a:ln>
        </p:spPr>
      </p:sp>
      <p:pic>
        <p:nvPicPr>
          <p:cNvPr id="55" name="Google Shape;55;p8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idx="3" type="subTitle"/>
          </p:nvPr>
        </p:nvSpPr>
        <p:spPr>
          <a:xfrm>
            <a:off x="1266725" y="2676338"/>
            <a:ext cx="17379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7" name="Google Shape;57;p8"/>
          <p:cNvSpPr/>
          <p:nvPr>
            <p:ph idx="4" type="pic"/>
          </p:nvPr>
        </p:nvSpPr>
        <p:spPr>
          <a:xfrm>
            <a:off x="685800" y="2676338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8"/>
          <p:cNvSpPr txBox="1"/>
          <p:nvPr>
            <p:ph idx="5" type="subTitle"/>
          </p:nvPr>
        </p:nvSpPr>
        <p:spPr>
          <a:xfrm>
            <a:off x="1266725" y="3753075"/>
            <a:ext cx="17379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8"/>
          <p:cNvSpPr/>
          <p:nvPr>
            <p:ph idx="6" type="pic"/>
          </p:nvPr>
        </p:nvSpPr>
        <p:spPr>
          <a:xfrm>
            <a:off x="685800" y="3753075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8"/>
          <p:cNvSpPr txBox="1"/>
          <p:nvPr>
            <p:ph idx="7" type="subTitle"/>
          </p:nvPr>
        </p:nvSpPr>
        <p:spPr>
          <a:xfrm>
            <a:off x="3993513" y="1599600"/>
            <a:ext cx="17379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8"/>
          <p:cNvSpPr/>
          <p:nvPr>
            <p:ph idx="8" type="pic"/>
          </p:nvPr>
        </p:nvSpPr>
        <p:spPr>
          <a:xfrm>
            <a:off x="3412588" y="1599600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8"/>
          <p:cNvSpPr txBox="1"/>
          <p:nvPr>
            <p:ph idx="9" type="subTitle"/>
          </p:nvPr>
        </p:nvSpPr>
        <p:spPr>
          <a:xfrm>
            <a:off x="3993513" y="2676338"/>
            <a:ext cx="17379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8"/>
          <p:cNvSpPr/>
          <p:nvPr>
            <p:ph idx="13" type="pic"/>
          </p:nvPr>
        </p:nvSpPr>
        <p:spPr>
          <a:xfrm>
            <a:off x="3412588" y="2676338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8"/>
          <p:cNvSpPr txBox="1"/>
          <p:nvPr>
            <p:ph idx="14" type="subTitle"/>
          </p:nvPr>
        </p:nvSpPr>
        <p:spPr>
          <a:xfrm>
            <a:off x="3993513" y="3753075"/>
            <a:ext cx="17379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8"/>
          <p:cNvSpPr/>
          <p:nvPr>
            <p:ph idx="15" type="pic"/>
          </p:nvPr>
        </p:nvSpPr>
        <p:spPr>
          <a:xfrm>
            <a:off x="3412588" y="3753075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8"/>
          <p:cNvSpPr txBox="1"/>
          <p:nvPr>
            <p:ph idx="16" type="subTitle"/>
          </p:nvPr>
        </p:nvSpPr>
        <p:spPr>
          <a:xfrm>
            <a:off x="6722163" y="1599600"/>
            <a:ext cx="17379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7" name="Google Shape;67;p8"/>
          <p:cNvSpPr/>
          <p:nvPr>
            <p:ph idx="17" type="pic"/>
          </p:nvPr>
        </p:nvSpPr>
        <p:spPr>
          <a:xfrm>
            <a:off x="6141238" y="1599600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8"/>
          <p:cNvSpPr txBox="1"/>
          <p:nvPr>
            <p:ph idx="18" type="subTitle"/>
          </p:nvPr>
        </p:nvSpPr>
        <p:spPr>
          <a:xfrm>
            <a:off x="6722163" y="2676338"/>
            <a:ext cx="17379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9" name="Google Shape;69;p8"/>
          <p:cNvSpPr/>
          <p:nvPr>
            <p:ph idx="19" type="pic"/>
          </p:nvPr>
        </p:nvSpPr>
        <p:spPr>
          <a:xfrm>
            <a:off x="6141238" y="2676338"/>
            <a:ext cx="460500" cy="4605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8"/>
          <p:cNvSpPr txBox="1"/>
          <p:nvPr>
            <p:ph idx="20" type="subTitle"/>
          </p:nvPr>
        </p:nvSpPr>
        <p:spPr>
          <a:xfrm>
            <a:off x="6722163" y="3753075"/>
            <a:ext cx="1737900" cy="705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1" name="Google Shape;71;p8"/>
          <p:cNvSpPr/>
          <p:nvPr>
            <p:ph idx="21" type="pic"/>
          </p:nvPr>
        </p:nvSpPr>
        <p:spPr>
          <a:xfrm>
            <a:off x="6141238" y="3753075"/>
            <a:ext cx="460500" cy="460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Title and Body, Right-Side Image">
  <p:cSld name="TITLE_AND_TWO_COLUMNS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685800" y="6858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685800" y="25719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75" name="Google Shape;75;p9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9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-Side Stat, Right-Side Image">
  <p:cSld name="TITLE_AND_TWO_COLUMNS_1_3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685800" y="68580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80" name="Google Shape;80;p10"/>
          <p:cNvSpPr/>
          <p:nvPr>
            <p:ph idx="2" type="pic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0"/>
          <p:cNvSpPr txBox="1"/>
          <p:nvPr>
            <p:ph idx="1" type="subTitle"/>
          </p:nvPr>
        </p:nvSpPr>
        <p:spPr>
          <a:xfrm>
            <a:off x="696300" y="2570150"/>
            <a:ext cx="3200400" cy="18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roxima Nova Extrabold"/>
              <a:buNone/>
              <a:defRPr sz="2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/>
        </p:nvSpPr>
        <p:spPr>
          <a:xfrm>
            <a:off x="6761675" y="4739700"/>
            <a:ext cx="208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michigan-open.org</a:t>
            </a:r>
            <a:endParaRPr sz="7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>
            <a:off x="8290399" y="247924"/>
            <a:ext cx="604827" cy="2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0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roxima Nova Extrabold"/>
              <a:buNone/>
              <a:defRPr sz="2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85800" y="1600200"/>
            <a:ext cx="7772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A4335"/>
          </p15:clr>
        </p15:guide>
        <p15:guide id="2" pos="432">
          <p15:clr>
            <a:srgbClr val="EA4335"/>
          </p15:clr>
        </p15:guide>
        <p15:guide id="3" pos="5328">
          <p15:clr>
            <a:srgbClr val="EA4335"/>
          </p15:clr>
        </p15:guide>
        <p15:guide id="4" orient="horz" pos="432">
          <p15:clr>
            <a:srgbClr val="EA4335"/>
          </p15:clr>
        </p15:guide>
        <p15:guide id="5" orient="horz" pos="2808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2448">
          <p15:clr>
            <a:srgbClr val="EA4335"/>
          </p15:clr>
        </p15:guide>
        <p15:guide id="8" pos="2736">
          <p15:clr>
            <a:srgbClr val="EA4335"/>
          </p15:clr>
        </p15:guide>
        <p15:guide id="9" pos="3024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1008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roxima Nova Extrabold"/>
              <a:buNone/>
              <a:defRPr b="0" i="0" sz="26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b="1" i="0" sz="2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685800" y="1600200"/>
            <a:ext cx="77724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b="0" i="0" sz="16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A4335"/>
          </p15:clr>
        </p15:guide>
        <p15:guide id="2" pos="432">
          <p15:clr>
            <a:srgbClr val="EA4335"/>
          </p15:clr>
        </p15:guide>
        <p15:guide id="3" pos="5328">
          <p15:clr>
            <a:srgbClr val="EA4335"/>
          </p15:clr>
        </p15:guide>
        <p15:guide id="4" orient="horz" pos="432">
          <p15:clr>
            <a:srgbClr val="EA4335"/>
          </p15:clr>
        </p15:guide>
        <p15:guide id="5" orient="horz" pos="2808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2448">
          <p15:clr>
            <a:srgbClr val="EA4335"/>
          </p15:clr>
        </p15:guide>
        <p15:guide id="8" pos="2736">
          <p15:clr>
            <a:srgbClr val="EA4335"/>
          </p15:clr>
        </p15:guide>
        <p15:guide id="9" pos="3024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100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Relationship Id="rId4" Type="http://schemas.openxmlformats.org/officeDocument/2006/relationships/image" Target="../media/image50.png"/><Relationship Id="rId5" Type="http://schemas.openxmlformats.org/officeDocument/2006/relationships/hyperlink" Target="https://www.facebook.com/OpioidPrescribingEngagementNetwork" TargetMode="External"/><Relationship Id="rId6" Type="http://schemas.openxmlformats.org/officeDocument/2006/relationships/hyperlink" Target="https://www.linkedin.com/company/michigan-open/" TargetMode="External"/><Relationship Id="rId7" Type="http://schemas.openxmlformats.org/officeDocument/2006/relationships/hyperlink" Target="https://www.linkedin.com/company/michigan-ope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jpg"/><Relationship Id="rId4" Type="http://schemas.openxmlformats.org/officeDocument/2006/relationships/image" Target="../media/image3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38.png"/><Relationship Id="rId5" Type="http://schemas.openxmlformats.org/officeDocument/2006/relationships/image" Target="../media/image51.png"/><Relationship Id="rId6" Type="http://schemas.openxmlformats.org/officeDocument/2006/relationships/image" Target="../media/image32.png"/><Relationship Id="rId7" Type="http://schemas.openxmlformats.org/officeDocument/2006/relationships/image" Target="../media/image49.png"/><Relationship Id="rId8" Type="http://schemas.openxmlformats.org/officeDocument/2006/relationships/image" Target="../media/image4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43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6"/>
          <p:cNvSpPr txBox="1"/>
          <p:nvPr>
            <p:ph type="ctrTitle"/>
          </p:nvPr>
        </p:nvSpPr>
        <p:spPr>
          <a:xfrm>
            <a:off x="685800" y="2571750"/>
            <a:ext cx="4323900" cy="132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Warmline: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Same-Day Buprenorphine Bridge Clinic</a:t>
            </a:r>
            <a:endParaRPr/>
          </a:p>
        </p:txBody>
      </p:sp>
      <p:sp>
        <p:nvSpPr>
          <p:cNvPr id="331" name="Google Shape;331;p46"/>
          <p:cNvSpPr txBox="1"/>
          <p:nvPr>
            <p:ph idx="1" type="subTitle"/>
          </p:nvPr>
        </p:nvSpPr>
        <p:spPr>
          <a:xfrm>
            <a:off x="685800" y="3901350"/>
            <a:ext cx="3246600" cy="55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December 2025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Brittenee Simpson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5"/>
          <p:cNvSpPr txBox="1"/>
          <p:nvPr>
            <p:ph type="title"/>
          </p:nvPr>
        </p:nvSpPr>
        <p:spPr>
          <a:xfrm>
            <a:off x="1157075" y="1977200"/>
            <a:ext cx="6829800" cy="9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Warmline Pilot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6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Timeline</a:t>
            </a:r>
            <a:endParaRPr/>
          </a:p>
        </p:txBody>
      </p:sp>
      <p:grpSp>
        <p:nvGrpSpPr>
          <p:cNvPr id="413" name="Google Shape;413;p56"/>
          <p:cNvGrpSpPr/>
          <p:nvPr/>
        </p:nvGrpSpPr>
        <p:grpSpPr>
          <a:xfrm>
            <a:off x="555838" y="1600200"/>
            <a:ext cx="8032325" cy="971531"/>
            <a:chOff x="555788" y="2937042"/>
            <a:chExt cx="8032325" cy="1600808"/>
          </a:xfrm>
        </p:grpSpPr>
        <p:sp>
          <p:nvSpPr>
            <p:cNvPr id="414" name="Google Shape;414;p56"/>
            <p:cNvSpPr/>
            <p:nvPr/>
          </p:nvSpPr>
          <p:spPr>
            <a:xfrm>
              <a:off x="555788" y="2937050"/>
              <a:ext cx="3249900" cy="1600800"/>
            </a:xfrm>
            <a:prstGeom prst="chevron">
              <a:avLst>
                <a:gd fmla="val 50000" name="adj"/>
              </a:avLst>
            </a:prstGeom>
            <a:solidFill>
              <a:srgbClr val="0475B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September</a:t>
              </a:r>
              <a:br>
                <a:rPr b="1" lang="en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en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2025</a:t>
              </a:r>
              <a:endParaRPr b="1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5" name="Google Shape;415;p56"/>
            <p:cNvSpPr/>
            <p:nvPr/>
          </p:nvSpPr>
          <p:spPr>
            <a:xfrm>
              <a:off x="5619913" y="2937042"/>
              <a:ext cx="2968200" cy="1600800"/>
            </a:xfrm>
            <a:prstGeom prst="chevron">
              <a:avLst>
                <a:gd fmla="val 50000" name="adj"/>
              </a:avLst>
            </a:prstGeom>
            <a:solidFill>
              <a:srgbClr val="C6EDF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1900">
                  <a:solidFill>
                    <a:srgbClr val="002E5E"/>
                  </a:solidFill>
                  <a:latin typeface="Roboto"/>
                  <a:ea typeface="Roboto"/>
                  <a:cs typeface="Roboto"/>
                  <a:sym typeface="Roboto"/>
                </a:rPr>
                <a:t>Late 2025 / </a:t>
              </a:r>
              <a:br>
                <a:rPr b="1" lang="en" sz="1900">
                  <a:solidFill>
                    <a:srgbClr val="002E5E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en" sz="1900">
                  <a:solidFill>
                    <a:srgbClr val="002E5E"/>
                  </a:solidFill>
                  <a:latin typeface="Roboto"/>
                  <a:ea typeface="Roboto"/>
                  <a:cs typeface="Roboto"/>
                  <a:sym typeface="Roboto"/>
                </a:rPr>
                <a:t>Early 2026</a:t>
              </a:r>
              <a:endParaRPr b="1" sz="1900">
                <a:solidFill>
                  <a:srgbClr val="002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6" name="Google Shape;416;p56"/>
            <p:cNvSpPr/>
            <p:nvPr/>
          </p:nvSpPr>
          <p:spPr>
            <a:xfrm>
              <a:off x="2902063" y="2937050"/>
              <a:ext cx="3249900" cy="1600800"/>
            </a:xfrm>
            <a:prstGeom prst="chevron">
              <a:avLst>
                <a:gd fmla="val 50000" name="adj"/>
              </a:avLst>
            </a:prstGeom>
            <a:solidFill>
              <a:srgbClr val="35A6F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October</a:t>
              </a:r>
              <a:br>
                <a:rPr b="1" lang="en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en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2025</a:t>
              </a:r>
              <a:endParaRPr b="1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17" name="Google Shape;417;p56"/>
          <p:cNvSpPr txBox="1"/>
          <p:nvPr/>
        </p:nvSpPr>
        <p:spPr>
          <a:xfrm>
            <a:off x="621200" y="2696900"/>
            <a:ext cx="22776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Individuals with MDOC involvement (releasing, on probation or parole)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Individuals with wait times for MOUD via PIHP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8" name="Google Shape;418;p56"/>
          <p:cNvSpPr txBox="1"/>
          <p:nvPr/>
        </p:nvSpPr>
        <p:spPr>
          <a:xfrm>
            <a:off x="3342850" y="2696900"/>
            <a:ext cx="22776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24 jails participating in MDHHS-funded MOUD Jail Collaborative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Several individual providers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9" name="Google Shape;419;p56"/>
          <p:cNvSpPr txBox="1"/>
          <p:nvPr/>
        </p:nvSpPr>
        <p:spPr>
          <a:xfrm>
            <a:off x="6064500" y="2696900"/>
            <a:ext cx="2277600" cy="18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All remaining Michigan jails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Emergency Departments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Post-overdose response teams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7" title="Warmline Image Opti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525" y="1173025"/>
            <a:ext cx="3970474" cy="3970474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57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8 Weeks Into the Pilot:</a:t>
            </a:r>
            <a:endParaRPr/>
          </a:p>
        </p:txBody>
      </p:sp>
      <p:sp>
        <p:nvSpPr>
          <p:cNvPr id="426" name="Google Shape;426;p57"/>
          <p:cNvSpPr txBox="1"/>
          <p:nvPr>
            <p:ph idx="1" type="body"/>
          </p:nvPr>
        </p:nvSpPr>
        <p:spPr>
          <a:xfrm>
            <a:off x="685800" y="1600200"/>
            <a:ext cx="4720200" cy="28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Patients Served</a:t>
            </a:r>
            <a:endParaRPr b="1"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50</a:t>
            </a:r>
            <a:r>
              <a:rPr lang="en"/>
              <a:t> </a:t>
            </a:r>
            <a:r>
              <a:rPr lang="en"/>
              <a:t>patients </a:t>
            </a:r>
            <a:r>
              <a:rPr lang="en"/>
              <a:t>assessed</a:t>
            </a:r>
            <a:r>
              <a:rPr lang="en"/>
              <a:t> by a Warmline provider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23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patients looking for bridge prescriptions, with long-term provider already identified.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27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patients looking for bridge prescriptions and needing warm-hand offs to </a:t>
            </a:r>
            <a:r>
              <a:rPr lang="en">
                <a:solidFill>
                  <a:srgbClr val="000000"/>
                </a:solidFill>
              </a:rPr>
              <a:t>ongoing</a:t>
            </a:r>
            <a:r>
              <a:rPr lang="en">
                <a:solidFill>
                  <a:srgbClr val="000000"/>
                </a:solidFill>
              </a:rPr>
              <a:t> care.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7</a:t>
            </a:r>
            <a:r>
              <a:rPr lang="en">
                <a:solidFill>
                  <a:schemeClr val="accent3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patients reporting to live in MSHN PIHP Region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8"/>
          <p:cNvSpPr txBox="1"/>
          <p:nvPr>
            <p:ph type="title"/>
          </p:nvPr>
        </p:nvSpPr>
        <p:spPr>
          <a:xfrm>
            <a:off x="685800" y="2571750"/>
            <a:ext cx="4114800" cy="124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Thank You!</a:t>
            </a:r>
            <a:endParaRPr/>
          </a:p>
        </p:txBody>
      </p:sp>
      <p:grpSp>
        <p:nvGrpSpPr>
          <p:cNvPr id="432" name="Google Shape;432;p58"/>
          <p:cNvGrpSpPr/>
          <p:nvPr/>
        </p:nvGrpSpPr>
        <p:grpSpPr>
          <a:xfrm>
            <a:off x="685788" y="3082419"/>
            <a:ext cx="4572000" cy="465125"/>
            <a:chOff x="685788" y="3226819"/>
            <a:chExt cx="4572000" cy="465125"/>
          </a:xfrm>
        </p:grpSpPr>
        <p:pic>
          <p:nvPicPr>
            <p:cNvPr id="433" name="Google Shape;433;p58"/>
            <p:cNvPicPr preferRelativeResize="0"/>
            <p:nvPr/>
          </p:nvPicPr>
          <p:blipFill rotWithShape="1">
            <a:blip r:embed="rId3">
              <a:alphaModFix/>
            </a:blip>
            <a:srcRect b="9004" l="50233" r="7365" t="51242"/>
            <a:stretch/>
          </p:blipFill>
          <p:spPr>
            <a:xfrm>
              <a:off x="685788" y="3226819"/>
              <a:ext cx="443290" cy="4155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4" name="Google Shape;434;p58"/>
            <p:cNvSpPr/>
            <p:nvPr/>
          </p:nvSpPr>
          <p:spPr>
            <a:xfrm>
              <a:off x="731256" y="3274181"/>
              <a:ext cx="352500" cy="321000"/>
            </a:xfrm>
            <a:prstGeom prst="ellipse">
              <a:avLst/>
            </a:prstGeom>
            <a:solidFill>
              <a:srgbClr val="244F77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5" name="Google Shape;435;p5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3644" y="3324081"/>
              <a:ext cx="270076" cy="2706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58"/>
            <p:cNvSpPr txBox="1"/>
            <p:nvPr/>
          </p:nvSpPr>
          <p:spPr>
            <a:xfrm>
              <a:off x="1247387" y="3276444"/>
              <a:ext cx="40104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Openwarmline.org</a:t>
              </a:r>
              <a:endPara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37" name="Google Shape;437;p58"/>
          <p:cNvSpPr txBox="1"/>
          <p:nvPr/>
        </p:nvSpPr>
        <p:spPr>
          <a:xfrm>
            <a:off x="1281747" y="3637363"/>
            <a:ext cx="520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Overdose Prevention Engagement Network</a:t>
            </a:r>
            <a:endParaRPr i="0" sz="18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8" name="Google Shape;438;p58"/>
          <p:cNvPicPr preferRelativeResize="0"/>
          <p:nvPr/>
        </p:nvPicPr>
        <p:blipFill rotWithShape="1">
          <a:blip r:embed="rId3">
            <a:alphaModFix/>
          </a:blip>
          <a:srcRect b="7886" l="7775" r="52470" t="50296"/>
          <a:stretch/>
        </p:blipFill>
        <p:spPr>
          <a:xfrm>
            <a:off x="685800" y="3599194"/>
            <a:ext cx="445771" cy="44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58"/>
          <p:cNvPicPr preferRelativeResize="0"/>
          <p:nvPr/>
        </p:nvPicPr>
        <p:blipFill rotWithShape="1">
          <a:blip r:embed="rId3">
            <a:alphaModFix/>
          </a:blip>
          <a:srcRect b="52315" l="6618" r="51115" t="9405"/>
          <a:stretch/>
        </p:blipFill>
        <p:spPr>
          <a:xfrm>
            <a:off x="685800" y="4146138"/>
            <a:ext cx="445771" cy="40862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58"/>
          <p:cNvSpPr txBox="1"/>
          <p:nvPr/>
        </p:nvSpPr>
        <p:spPr>
          <a:xfrm>
            <a:off x="1247363" y="4142691"/>
            <a:ext cx="534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en" sz="1800" u="sng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OPEN </a:t>
            </a:r>
            <a:r>
              <a:rPr i="0" lang="en" sz="1800" u="sng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(Opioid Prescribing Engagement Network)</a:t>
            </a:r>
            <a:endParaRPr i="0" sz="1800" u="none" cap="none" strike="noStrik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Same-day Telehealth Buprenorphine Prescribing</a:t>
            </a:r>
            <a:endParaRPr/>
          </a:p>
        </p:txBody>
      </p:sp>
      <p:sp>
        <p:nvSpPr>
          <p:cNvPr id="337" name="Google Shape;337;p47"/>
          <p:cNvSpPr txBox="1"/>
          <p:nvPr>
            <p:ph idx="1" type="body"/>
          </p:nvPr>
        </p:nvSpPr>
        <p:spPr>
          <a:xfrm>
            <a:off x="685800" y="1600200"/>
            <a:ext cx="4380300" cy="28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About the Warmline</a:t>
            </a:r>
            <a:endParaRPr/>
          </a:p>
          <a:p>
            <a:pPr indent="-31496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Funded by </a:t>
            </a:r>
            <a:r>
              <a:rPr b="1" lang="en"/>
              <a:t>MDHHS </a:t>
            </a:r>
            <a:r>
              <a:rPr lang="en"/>
              <a:t>through SOR Funds</a:t>
            </a:r>
            <a:endParaRPr/>
          </a:p>
          <a:p>
            <a:pPr indent="-31496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Telehealth </a:t>
            </a:r>
            <a:r>
              <a:rPr lang="en"/>
              <a:t>appointments with video or audio-only</a:t>
            </a:r>
            <a:endParaRPr/>
          </a:p>
          <a:p>
            <a:pPr indent="-31496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Same-day</a:t>
            </a:r>
            <a:r>
              <a:rPr lang="en"/>
              <a:t> buprenorphine treatment for people with opioid use disorder (OUD)  </a:t>
            </a:r>
            <a:endParaRPr/>
          </a:p>
          <a:p>
            <a:pPr indent="-31496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Link </a:t>
            </a:r>
            <a:r>
              <a:rPr lang="en"/>
              <a:t>patients to a long-term treatment provider</a:t>
            </a:r>
            <a:endParaRPr/>
          </a:p>
          <a:p>
            <a:pPr indent="-31496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Currently in pilot phase and advertising the number to recently released individuals and individuals who have a wait time with a contracted PIHP provider</a:t>
            </a:r>
            <a:endParaRPr/>
          </a:p>
          <a:p>
            <a:pPr indent="-31496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b="1" lang="en"/>
              <a:t>No callers are turned away</a:t>
            </a:r>
            <a:endParaRPr b="1"/>
          </a:p>
        </p:txBody>
      </p:sp>
      <p:pic>
        <p:nvPicPr>
          <p:cNvPr id="338" name="Google Shape;33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950" y="1663875"/>
            <a:ext cx="3204376" cy="209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8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"/>
              <a:t>Same-Day Telehealth Buprenorphine Prescribing</a:t>
            </a:r>
            <a:endParaRPr/>
          </a:p>
        </p:txBody>
      </p:sp>
      <p:sp>
        <p:nvSpPr>
          <p:cNvPr id="344" name="Google Shape;344;p48"/>
          <p:cNvSpPr txBox="1"/>
          <p:nvPr>
            <p:ph idx="1" type="body"/>
          </p:nvPr>
        </p:nvSpPr>
        <p:spPr>
          <a:xfrm>
            <a:off x="685800" y="1600200"/>
            <a:ext cx="5285100" cy="28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00000"/>
                </a:solidFill>
              </a:rPr>
              <a:t>Clinic Information</a:t>
            </a:r>
            <a:endParaRPr sz="14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Open Monday through Friday. 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Appointments available from 9am- 4:30pm. The Warmline is closed during lunch, 12pm-1pm.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>
                <a:solidFill>
                  <a:srgbClr val="000000"/>
                </a:solidFill>
              </a:rPr>
              <a:t>Website: openwarmline.org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p48" title="fram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900" y="1508225"/>
            <a:ext cx="2688476" cy="268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9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"/>
              <a:t>Same-Day Telehealth Buprenorphine Prescribing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351" name="Google Shape;351;p49"/>
          <p:cNvSpPr txBox="1"/>
          <p:nvPr/>
        </p:nvSpPr>
        <p:spPr>
          <a:xfrm>
            <a:off x="5886300" y="1369225"/>
            <a:ext cx="2571900" cy="26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2" name="Google Shape;352;p49"/>
          <p:cNvSpPr txBox="1"/>
          <p:nvPr>
            <p:ph idx="1" type="body"/>
          </p:nvPr>
        </p:nvSpPr>
        <p:spPr>
          <a:xfrm>
            <a:off x="685800" y="1543600"/>
            <a:ext cx="7772400" cy="285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Who Can Access the Warmline?</a:t>
            </a:r>
            <a:endParaRPr b="1" sz="20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Physical location </a:t>
            </a:r>
            <a:r>
              <a:rPr lang="en" sz="1400"/>
              <a:t>in the State of Michigan with access to a phone 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Interested in buprenorphine for OUD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Ability to provide e-signature on Opioid Start Talking Form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Insured or uninsured individuals</a:t>
            </a:r>
            <a:endParaRPr sz="1400"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Financial assistance provided in absence of insurance</a:t>
            </a:r>
            <a:endParaRPr sz="1400"/>
          </a:p>
        </p:txBody>
      </p:sp>
      <p:pic>
        <p:nvPicPr>
          <p:cNvPr id="353" name="Google Shape;35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312" y="3608550"/>
            <a:ext cx="6535373" cy="15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/>
          <p:nvPr>
            <p:ph type="title"/>
          </p:nvPr>
        </p:nvSpPr>
        <p:spPr>
          <a:xfrm>
            <a:off x="1157075" y="1977200"/>
            <a:ext cx="6829800" cy="98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Warmline Clinic Model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Warmline Clinic Model</a:t>
            </a:r>
            <a:endParaRPr/>
          </a:p>
        </p:txBody>
      </p:sp>
      <p:pic>
        <p:nvPicPr>
          <p:cNvPr id="364" name="Google Shape;364;p51"/>
          <p:cNvPicPr preferRelativeResize="0"/>
          <p:nvPr/>
        </p:nvPicPr>
        <p:blipFill rotWithShape="1">
          <a:blip r:embed="rId3">
            <a:alphaModFix/>
          </a:blip>
          <a:srcRect b="0" l="0" r="55392" t="0"/>
          <a:stretch/>
        </p:blipFill>
        <p:spPr>
          <a:xfrm>
            <a:off x="5186875" y="1256450"/>
            <a:ext cx="2964974" cy="14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1" title="open-logo-tagline-rgb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0800" y="2658350"/>
            <a:ext cx="2419875" cy="110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1"/>
          <p:cNvSpPr txBox="1"/>
          <p:nvPr/>
        </p:nvSpPr>
        <p:spPr>
          <a:xfrm>
            <a:off x="685800" y="1600200"/>
            <a:ext cx="4748700" cy="28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16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Our Team [OPEN + Packard Health]</a:t>
            </a:r>
            <a:endParaRPr b="1" sz="2116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1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6"/>
              <a:buFont typeface="Proxima Nova"/>
              <a:buChar char="●"/>
            </a:pPr>
            <a:r>
              <a:rPr lang="en" sz="1625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Collaborative care team of behavioral health and medical staff:</a:t>
            </a:r>
            <a:endParaRPr sz="1625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18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6"/>
              <a:buFont typeface="Proxima Nova"/>
              <a:buChar char="○"/>
            </a:pPr>
            <a:r>
              <a:rPr lang="en" sz="1625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Prescribing providers </a:t>
            </a:r>
            <a:endParaRPr sz="1625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18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6"/>
              <a:buFont typeface="Proxima Nova"/>
              <a:buChar char="○"/>
            </a:pPr>
            <a:r>
              <a:rPr lang="en" sz="1625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Licensed behavioral health clinicians </a:t>
            </a:r>
            <a:endParaRPr sz="1625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18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6"/>
              <a:buFont typeface="Proxima Nova"/>
              <a:buChar char="○"/>
            </a:pPr>
            <a:r>
              <a:rPr lang="en" sz="1625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Nurse care manager</a:t>
            </a:r>
            <a:endParaRPr sz="1625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183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6"/>
              <a:buFont typeface="Proxima Nova"/>
              <a:buChar char="○"/>
            </a:pPr>
            <a:r>
              <a:rPr lang="en" sz="1625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Peer recovery coach</a:t>
            </a:r>
            <a:endParaRPr sz="1625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254" y="1600188"/>
            <a:ext cx="1136100" cy="1136100"/>
          </a:xfrm>
          <a:prstGeom prst="ellipse">
            <a:avLst/>
          </a:prstGeom>
        </p:spPr>
      </p:pic>
      <p:sp>
        <p:nvSpPr>
          <p:cNvPr id="372" name="Google Shape;372;p52"/>
          <p:cNvSpPr txBox="1"/>
          <p:nvPr>
            <p:ph type="title"/>
          </p:nvPr>
        </p:nvSpPr>
        <p:spPr>
          <a:xfrm>
            <a:off x="685800" y="685800"/>
            <a:ext cx="4896900" cy="40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Warmline Care Team</a:t>
            </a:r>
            <a:endParaRPr/>
          </a:p>
        </p:txBody>
      </p:sp>
      <p:sp>
        <p:nvSpPr>
          <p:cNvPr id="373" name="Google Shape;373;p52"/>
          <p:cNvSpPr txBox="1"/>
          <p:nvPr>
            <p:ph idx="3" type="subTitle"/>
          </p:nvPr>
        </p:nvSpPr>
        <p:spPr>
          <a:xfrm>
            <a:off x="4684251" y="2908162"/>
            <a:ext cx="1136100" cy="2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Ciara Gray-Walker, RN</a:t>
            </a:r>
            <a:endParaRPr/>
          </a:p>
        </p:txBody>
      </p:sp>
      <p:pic>
        <p:nvPicPr>
          <p:cNvPr id="374" name="Google Shape;374;p52"/>
          <p:cNvPicPr preferRelativeResize="0"/>
          <p:nvPr>
            <p:ph idx="4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2383" y="1621488"/>
            <a:ext cx="1136100" cy="1136100"/>
          </a:xfrm>
          <a:prstGeom prst="ellipse">
            <a:avLst/>
          </a:prstGeom>
        </p:spPr>
      </p:pic>
      <p:sp>
        <p:nvSpPr>
          <p:cNvPr id="375" name="Google Shape;375;p52"/>
          <p:cNvSpPr txBox="1"/>
          <p:nvPr>
            <p:ph idx="5" type="subTitle"/>
          </p:nvPr>
        </p:nvSpPr>
        <p:spPr>
          <a:xfrm>
            <a:off x="6130419" y="2908162"/>
            <a:ext cx="1136100" cy="2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Thomas Jones, Peer Recovery Coach</a:t>
            </a:r>
            <a:endParaRPr/>
          </a:p>
        </p:txBody>
      </p:sp>
      <p:pic>
        <p:nvPicPr>
          <p:cNvPr id="376" name="Google Shape;376;p52"/>
          <p:cNvPicPr preferRelativeResize="0"/>
          <p:nvPr>
            <p:ph idx="6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67994" y="1621488"/>
            <a:ext cx="1136100" cy="1136100"/>
          </a:xfrm>
          <a:prstGeom prst="ellipse">
            <a:avLst/>
          </a:prstGeom>
        </p:spPr>
      </p:pic>
      <p:sp>
        <p:nvSpPr>
          <p:cNvPr id="377" name="Google Shape;377;p52"/>
          <p:cNvSpPr txBox="1"/>
          <p:nvPr>
            <p:ph idx="7" type="subTitle"/>
          </p:nvPr>
        </p:nvSpPr>
        <p:spPr>
          <a:xfrm>
            <a:off x="1877492" y="2908162"/>
            <a:ext cx="1136100" cy="2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Madison, Hille LMSW, CAADC</a:t>
            </a:r>
            <a:endParaRPr/>
          </a:p>
        </p:txBody>
      </p:sp>
      <p:pic>
        <p:nvPicPr>
          <p:cNvPr id="378" name="Google Shape;378;p52"/>
          <p:cNvPicPr preferRelativeResize="0"/>
          <p:nvPr>
            <p:ph idx="8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6124" y="1621488"/>
            <a:ext cx="1136100" cy="1136100"/>
          </a:xfrm>
          <a:prstGeom prst="ellipse">
            <a:avLst/>
          </a:prstGeom>
        </p:spPr>
      </p:pic>
      <p:sp>
        <p:nvSpPr>
          <p:cNvPr id="379" name="Google Shape;379;p52"/>
          <p:cNvSpPr txBox="1"/>
          <p:nvPr>
            <p:ph idx="9" type="subTitle"/>
          </p:nvPr>
        </p:nvSpPr>
        <p:spPr>
          <a:xfrm>
            <a:off x="3295134" y="2908162"/>
            <a:ext cx="1136100" cy="2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Allison Gorine, LMSW </a:t>
            </a:r>
            <a:endParaRPr/>
          </a:p>
        </p:txBody>
      </p:sp>
      <p:pic>
        <p:nvPicPr>
          <p:cNvPr id="380" name="Google Shape;380;p52"/>
          <p:cNvPicPr preferRelativeResize="0"/>
          <p:nvPr>
            <p:ph idx="8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9864" y="1621488"/>
            <a:ext cx="1136100" cy="1136100"/>
          </a:xfrm>
          <a:prstGeom prst="ellipse">
            <a:avLst/>
          </a:prstGeom>
        </p:spPr>
      </p:pic>
      <p:sp>
        <p:nvSpPr>
          <p:cNvPr id="381" name="Google Shape;381;p52"/>
          <p:cNvSpPr txBox="1"/>
          <p:nvPr>
            <p:ph idx="9" type="subTitle"/>
          </p:nvPr>
        </p:nvSpPr>
        <p:spPr>
          <a:xfrm>
            <a:off x="459850" y="2908119"/>
            <a:ext cx="1136100" cy="822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 DeMarse, LPC, CAADC</a:t>
            </a:r>
            <a:endParaRPr/>
          </a:p>
        </p:txBody>
      </p:sp>
      <p:pic>
        <p:nvPicPr>
          <p:cNvPr id="382" name="Google Shape;382;p52"/>
          <p:cNvPicPr preferRelativeResize="0"/>
          <p:nvPr>
            <p:ph idx="2" type="pic"/>
          </p:nvPr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00513" y="1621488"/>
            <a:ext cx="1136100" cy="1136100"/>
          </a:xfrm>
          <a:prstGeom prst="ellipse">
            <a:avLst/>
          </a:prstGeom>
        </p:spPr>
      </p:pic>
      <p:sp>
        <p:nvSpPr>
          <p:cNvPr id="383" name="Google Shape;383;p52"/>
          <p:cNvSpPr txBox="1"/>
          <p:nvPr>
            <p:ph idx="5" type="subTitle"/>
          </p:nvPr>
        </p:nvSpPr>
        <p:spPr>
          <a:xfrm>
            <a:off x="7548061" y="2908162"/>
            <a:ext cx="1136100" cy="2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Brittenee Simpson, Warmline Manager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3"/>
          <p:cNvSpPr txBox="1"/>
          <p:nvPr>
            <p:ph type="title"/>
          </p:nvPr>
        </p:nvSpPr>
        <p:spPr>
          <a:xfrm>
            <a:off x="685800" y="685800"/>
            <a:ext cx="5743500" cy="63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Warmline Prescribing Providers</a:t>
            </a:r>
            <a:endParaRPr/>
          </a:p>
        </p:txBody>
      </p:sp>
      <p:sp>
        <p:nvSpPr>
          <p:cNvPr id="389" name="Google Shape;389;p53"/>
          <p:cNvSpPr txBox="1"/>
          <p:nvPr>
            <p:ph idx="3" type="subTitle"/>
          </p:nvPr>
        </p:nvSpPr>
        <p:spPr>
          <a:xfrm>
            <a:off x="1004150" y="2996050"/>
            <a:ext cx="1184100" cy="45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 Desmond, MD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Prescriber</a:t>
            </a:r>
            <a:endParaRPr/>
          </a:p>
        </p:txBody>
      </p:sp>
      <p:pic>
        <p:nvPicPr>
          <p:cNvPr id="390" name="Google Shape;390;p53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8785" y="1600188"/>
            <a:ext cx="1136100" cy="1136100"/>
          </a:xfrm>
          <a:prstGeom prst="ellipse">
            <a:avLst/>
          </a:prstGeom>
        </p:spPr>
      </p:pic>
      <p:sp>
        <p:nvSpPr>
          <p:cNvPr id="391" name="Google Shape;391;p53"/>
          <p:cNvSpPr txBox="1"/>
          <p:nvPr>
            <p:ph idx="7" type="subTitle"/>
          </p:nvPr>
        </p:nvSpPr>
        <p:spPr>
          <a:xfrm>
            <a:off x="5028772" y="2996062"/>
            <a:ext cx="1136100" cy="2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Danielle Dubois, PA-C, Prescriber</a:t>
            </a:r>
            <a:endParaRPr/>
          </a:p>
        </p:txBody>
      </p:sp>
      <p:pic>
        <p:nvPicPr>
          <p:cNvPr id="392" name="Google Shape;392;p53"/>
          <p:cNvPicPr preferRelativeResize="0"/>
          <p:nvPr>
            <p:ph idx="8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2171" y="1600188"/>
            <a:ext cx="1136100" cy="1136100"/>
          </a:xfrm>
          <a:prstGeom prst="ellipse">
            <a:avLst/>
          </a:prstGeom>
        </p:spPr>
      </p:pic>
      <p:sp>
        <p:nvSpPr>
          <p:cNvPr id="393" name="Google Shape;393;p53"/>
          <p:cNvSpPr txBox="1"/>
          <p:nvPr>
            <p:ph idx="9" type="subTitle"/>
          </p:nvPr>
        </p:nvSpPr>
        <p:spPr>
          <a:xfrm>
            <a:off x="7003732" y="2996062"/>
            <a:ext cx="1136100" cy="23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Hartwell, FNP, Prescriber </a:t>
            </a:r>
            <a:endParaRPr/>
          </a:p>
        </p:txBody>
      </p:sp>
      <p:pic>
        <p:nvPicPr>
          <p:cNvPr id="394" name="Google Shape;394;p53"/>
          <p:cNvPicPr preferRelativeResize="0"/>
          <p:nvPr>
            <p:ph idx="8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8457" y="1600188"/>
            <a:ext cx="1136100" cy="1136100"/>
          </a:xfrm>
          <a:prstGeom prst="ellipse">
            <a:avLst/>
          </a:prstGeom>
        </p:spPr>
      </p:pic>
      <p:sp>
        <p:nvSpPr>
          <p:cNvPr id="395" name="Google Shape;395;p53"/>
          <p:cNvSpPr txBox="1"/>
          <p:nvPr>
            <p:ph idx="9" type="subTitle"/>
          </p:nvPr>
        </p:nvSpPr>
        <p:spPr>
          <a:xfrm>
            <a:off x="3053825" y="2996042"/>
            <a:ext cx="1136100" cy="85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 Oram, MD, Prescriber </a:t>
            </a:r>
            <a:endParaRPr/>
          </a:p>
        </p:txBody>
      </p:sp>
      <p:pic>
        <p:nvPicPr>
          <p:cNvPr id="396" name="Google Shape;396;p53" title="Brian Desmond Staff Photo Warmline.png"/>
          <p:cNvPicPr preferRelativeResize="0"/>
          <p:nvPr>
            <p:ph idx="8" type="pic"/>
          </p:nvPr>
        </p:nvPicPr>
        <p:blipFill rotWithShape="1">
          <a:blip r:embed="rId6">
            <a:alphaModFix/>
          </a:blip>
          <a:srcRect b="8236" l="0" r="0" t="8228"/>
          <a:stretch/>
        </p:blipFill>
        <p:spPr>
          <a:xfrm>
            <a:off x="1052157" y="1600188"/>
            <a:ext cx="1136100" cy="11361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4"/>
          <p:cNvSpPr txBox="1"/>
          <p:nvPr>
            <p:ph type="title"/>
          </p:nvPr>
        </p:nvSpPr>
        <p:spPr>
          <a:xfrm>
            <a:off x="685800" y="685800"/>
            <a:ext cx="7772400" cy="60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Warmline Care Model</a:t>
            </a:r>
            <a:endParaRPr/>
          </a:p>
        </p:txBody>
      </p:sp>
      <p:pic>
        <p:nvPicPr>
          <p:cNvPr id="402" name="Google Shape;402;p54" title="OPEN Warmline Flow Sli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412" y="1081150"/>
            <a:ext cx="7221975" cy="406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EN">
  <a:themeElements>
    <a:clrScheme name="Simple Light">
      <a:dk1>
        <a:srgbClr val="002E5E"/>
      </a:dk1>
      <a:lt1>
        <a:srgbClr val="FFFFFF"/>
      </a:lt1>
      <a:dk2>
        <a:srgbClr val="000000"/>
      </a:dk2>
      <a:lt2>
        <a:srgbClr val="EEEEEE"/>
      </a:lt2>
      <a:accent1>
        <a:srgbClr val="002E5E"/>
      </a:accent1>
      <a:accent2>
        <a:srgbClr val="0475BC"/>
      </a:accent2>
      <a:accent3>
        <a:srgbClr val="35A6F8"/>
      </a:accent3>
      <a:accent4>
        <a:srgbClr val="C6EDF0"/>
      </a:accent4>
      <a:accent5>
        <a:srgbClr val="EFE3D9"/>
      </a:accent5>
      <a:accent6>
        <a:srgbClr val="FFFFFF"/>
      </a:accent6>
      <a:hlink>
        <a:srgbClr val="0475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PEN">
  <a:themeElements>
    <a:clrScheme name="Simple Light">
      <a:dk1>
        <a:srgbClr val="002E5E"/>
      </a:dk1>
      <a:lt1>
        <a:srgbClr val="FFFFFF"/>
      </a:lt1>
      <a:dk2>
        <a:srgbClr val="000000"/>
      </a:dk2>
      <a:lt2>
        <a:srgbClr val="EEEEEE"/>
      </a:lt2>
      <a:accent1>
        <a:srgbClr val="002E5E"/>
      </a:accent1>
      <a:accent2>
        <a:srgbClr val="0475BC"/>
      </a:accent2>
      <a:accent3>
        <a:srgbClr val="35A6F8"/>
      </a:accent3>
      <a:accent4>
        <a:srgbClr val="C6EDF0"/>
      </a:accent4>
      <a:accent5>
        <a:srgbClr val="EFE3D9"/>
      </a:accent5>
      <a:accent6>
        <a:srgbClr val="FFFFFF"/>
      </a:accent6>
      <a:hlink>
        <a:srgbClr val="0475B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